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63" r:id="rId4"/>
    <p:sldId id="259" r:id="rId5"/>
    <p:sldId id="267" r:id="rId6"/>
    <p:sldId id="266" r:id="rId7"/>
    <p:sldId id="265" r:id="rId8"/>
    <p:sldId id="260" r:id="rId9"/>
    <p:sldId id="264" r:id="rId10"/>
    <p:sldId id="261" r:id="rId11"/>
    <p:sldId id="268" r:id="rId12"/>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59489" autoAdjust="0"/>
  </p:normalViewPr>
  <p:slideViewPr>
    <p:cSldViewPr snapToGrid="0">
      <p:cViewPr varScale="1">
        <p:scale>
          <a:sx n="58" d="100"/>
          <a:sy n="58" d="100"/>
        </p:scale>
        <p:origin x="1812" y="72"/>
      </p:cViewPr>
      <p:guideLst>
        <p:guide orient="horz" pos="2183"/>
        <p:guide pos="3817"/>
      </p:guideLst>
    </p:cSldViewPr>
  </p:slideViewPr>
  <p:notesTextViewPr>
    <p:cViewPr>
      <p:scale>
        <a:sx n="1" d="1"/>
        <a:sy n="1" d="1"/>
      </p:scale>
      <p:origin x="0" y="0"/>
    </p:cViewPr>
  </p:notesTextViewPr>
  <p:notesViewPr>
    <p:cSldViewPr snapToGrid="0" showGuides="1">
      <p:cViewPr varScale="1">
        <p:scale>
          <a:sx n="51" d="100"/>
          <a:sy n="51" d="100"/>
        </p:scale>
        <p:origin x="2970" y="78"/>
      </p:cViewPr>
      <p:guideLst>
        <p:guide orient="horz" pos="3132"/>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1"/>
          </a:xfrm>
          <a:prstGeom prst="rect">
            <a:avLst/>
          </a:prstGeom>
        </p:spPr>
        <p:txBody>
          <a:bodyPr vert="horz" lIns="91440" tIns="45720" rIns="91440" bIns="45720" rtlCol="0"/>
          <a:lstStyle>
            <a:lvl1pPr algn="r">
              <a:defRPr sz="1200"/>
            </a:lvl1pPr>
          </a:lstStyle>
          <a:p>
            <a:fld id="{8D9F9139-A6B4-43B3-82A7-0E98185D42B7}" type="datetimeFigureOut">
              <a:rPr lang="en-GB" smtClean="0"/>
              <a:t>05/10/2017</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3"/>
            <a:ext cx="5486400" cy="39161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0"/>
          </a:xfrm>
          <a:prstGeom prst="rect">
            <a:avLst/>
          </a:prstGeom>
        </p:spPr>
        <p:txBody>
          <a:bodyPr vert="horz" lIns="91440" tIns="45720" rIns="91440" bIns="45720" rtlCol="0" anchor="b"/>
          <a:lstStyle>
            <a:lvl1pPr algn="r">
              <a:defRPr sz="1200"/>
            </a:lvl1pPr>
          </a:lstStyle>
          <a:p>
            <a:fld id="{DACA9E97-9899-4E40-A78D-40A85E26CC28}" type="slidenum">
              <a:rPr lang="en-GB" smtClean="0"/>
              <a:t>‹#›</a:t>
            </a:fld>
            <a:endParaRPr lang="en-GB"/>
          </a:p>
        </p:txBody>
      </p:sp>
    </p:spTree>
    <p:extLst>
      <p:ext uri="{BB962C8B-B14F-4D97-AF65-F5344CB8AC3E}">
        <p14:creationId xmlns:p14="http://schemas.microsoft.com/office/powerpoint/2010/main" val="637591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mn-lt"/>
                <a:ea typeface="+mn-ea"/>
                <a:cs typeface="+mn-cs"/>
              </a:rPr>
              <a:t>This research seeks to establish the effects of variations in material flow under Push and Pull inventory strategies in the humanitarian supply chain and how the Bullwhip Effect impacts upon a humanitarian supply chain.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mn-lt"/>
                <a:ea typeface="+mn-ea"/>
                <a:cs typeface="+mn-cs"/>
              </a:rPr>
              <a:t>My motivation for undertaking this research was to gain a better academic understanding of my professional experiences and I appreciate that,</a:t>
            </a:r>
            <a:r>
              <a:rPr lang="en-GB" sz="1400" kern="1200" baseline="0" dirty="0">
                <a:solidFill>
                  <a:schemeClr val="tx1"/>
                </a:solidFill>
                <a:effectLst/>
                <a:latin typeface="+mn-lt"/>
                <a:ea typeface="+mn-ea"/>
                <a:cs typeface="+mn-cs"/>
              </a:rPr>
              <a:t> in drawing on my own experience for some of this work, bias cannot be ruled out.</a:t>
            </a:r>
            <a:endParaRPr lang="en-GB" sz="14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ACA9E97-9899-4E40-A78D-40A85E26CC28}" type="slidenum">
              <a:rPr lang="en-GB" smtClean="0"/>
              <a:t>1</a:t>
            </a:fld>
            <a:endParaRPr lang="en-GB"/>
          </a:p>
        </p:txBody>
      </p:sp>
    </p:spTree>
    <p:extLst>
      <p:ext uri="{BB962C8B-B14F-4D97-AF65-F5344CB8AC3E}">
        <p14:creationId xmlns:p14="http://schemas.microsoft.com/office/powerpoint/2010/main" val="1508321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CA9E97-9899-4E40-A78D-40A85E26CC28}" type="slidenum">
              <a:rPr lang="en-GB" smtClean="0"/>
              <a:t>10</a:t>
            </a:fld>
            <a:endParaRPr lang="en-GB"/>
          </a:p>
        </p:txBody>
      </p:sp>
    </p:spTree>
    <p:extLst>
      <p:ext uri="{BB962C8B-B14F-4D97-AF65-F5344CB8AC3E}">
        <p14:creationId xmlns:p14="http://schemas.microsoft.com/office/powerpoint/2010/main" val="808917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ACA9E97-9899-4E40-A78D-40A85E26CC28}" type="slidenum">
              <a:rPr lang="en-GB" smtClean="0"/>
              <a:t>11</a:t>
            </a:fld>
            <a:endParaRPr lang="en-GB"/>
          </a:p>
        </p:txBody>
      </p:sp>
    </p:spTree>
    <p:extLst>
      <p:ext uri="{BB962C8B-B14F-4D97-AF65-F5344CB8AC3E}">
        <p14:creationId xmlns:p14="http://schemas.microsoft.com/office/powerpoint/2010/main" val="29364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a:solidFill>
                  <a:schemeClr val="tx1"/>
                </a:solidFill>
                <a:effectLst/>
              </a:rPr>
              <a:t>Until recently, humanitarian logistics was not necessarily recognised as a specific, niche discipline; instead, it was viewed by many as an application of commercial, or even military logistic thinking to a humanitarian relief operation.  Overstreet, </a:t>
            </a:r>
            <a:r>
              <a:rPr lang="en-GB" sz="1100" i="1" kern="1200" dirty="0">
                <a:solidFill>
                  <a:schemeClr val="tx1"/>
                </a:solidFill>
                <a:effectLst/>
              </a:rPr>
              <a:t>et al</a:t>
            </a:r>
            <a:r>
              <a:rPr lang="en-GB" sz="1100" kern="1200" dirty="0">
                <a:solidFill>
                  <a:schemeClr val="tx1"/>
                </a:solidFill>
                <a:effectLst/>
              </a:rPr>
              <a:t> recognise that humanitarian logistics, and the design of humanitarian supply chains in particular are fundamentally different from those of commerce.</a:t>
            </a:r>
          </a:p>
          <a:p>
            <a:endParaRPr lang="en-GB" sz="1100" kern="1200" dirty="0">
              <a:solidFill>
                <a:schemeClr val="tx1"/>
              </a:solidFill>
              <a:effectLst/>
            </a:endParaRPr>
          </a:p>
          <a:p>
            <a:r>
              <a:rPr lang="en-GB" sz="1100" kern="1200" dirty="0">
                <a:solidFill>
                  <a:schemeClr val="tx1"/>
                </a:solidFill>
                <a:effectLst/>
              </a:rPr>
              <a:t>The majority of humanitarian</a:t>
            </a:r>
            <a:r>
              <a:rPr lang="en-GB" sz="1100" kern="1200" baseline="0" dirty="0">
                <a:solidFill>
                  <a:schemeClr val="tx1"/>
                </a:solidFill>
                <a:effectLst/>
              </a:rPr>
              <a:t> practitioners </a:t>
            </a:r>
            <a:r>
              <a:rPr lang="en-GB" sz="1100" kern="1200" dirty="0">
                <a:solidFill>
                  <a:schemeClr val="tx1"/>
                </a:solidFill>
                <a:effectLst/>
              </a:rPr>
              <a:t>are schooled in commercial logistics: a situation acknowledged by the World Food Programme (WFP) Logistic Cluster in their 2016-2018 Strategy paper. The importance of coordination and the need for efficient passage of information is highlighted by both Akhtar, </a:t>
            </a:r>
            <a:r>
              <a:rPr lang="en-GB" sz="1100" i="1" kern="1200" dirty="0">
                <a:solidFill>
                  <a:schemeClr val="tx1"/>
                </a:solidFill>
                <a:effectLst/>
              </a:rPr>
              <a:t>et al</a:t>
            </a:r>
            <a:r>
              <a:rPr lang="en-GB" sz="1100" kern="1200" dirty="0">
                <a:solidFill>
                  <a:schemeClr val="tx1"/>
                </a:solidFill>
                <a:effectLst/>
              </a:rPr>
              <a:t> and </a:t>
            </a:r>
            <a:r>
              <a:rPr lang="en-GB" sz="1100" kern="1200" dirty="0" err="1">
                <a:solidFill>
                  <a:schemeClr val="tx1"/>
                </a:solidFill>
                <a:effectLst/>
              </a:rPr>
              <a:t>Tomasini</a:t>
            </a:r>
            <a:r>
              <a:rPr lang="en-GB" sz="1100" kern="1200" dirty="0">
                <a:solidFill>
                  <a:schemeClr val="tx1"/>
                </a:solidFill>
                <a:effectLst/>
              </a:rPr>
              <a:t> and Van </a:t>
            </a:r>
            <a:r>
              <a:rPr lang="en-GB" sz="1100" kern="1200" dirty="0" err="1">
                <a:solidFill>
                  <a:schemeClr val="tx1"/>
                </a:solidFill>
                <a:effectLst/>
              </a:rPr>
              <a:t>Wassenhove</a:t>
            </a:r>
            <a:r>
              <a:rPr lang="en-GB" sz="1100" kern="1200" dirty="0">
                <a:solidFill>
                  <a:schemeClr val="tx1"/>
                </a:solidFill>
                <a:effectLst/>
              </a:rPr>
              <a:t>. </a:t>
            </a:r>
          </a:p>
          <a:p>
            <a:endParaRPr lang="en-GB" sz="1100" kern="1200" dirty="0">
              <a:solidFill>
                <a:schemeClr val="tx1"/>
              </a:solidFill>
              <a:effectLst/>
            </a:endParaRPr>
          </a:p>
          <a:p>
            <a:r>
              <a:rPr lang="en-GB" sz="1100" kern="1200" dirty="0">
                <a:solidFill>
                  <a:schemeClr val="tx1"/>
                </a:solidFill>
                <a:effectLst/>
              </a:rPr>
              <a:t>For example, an aspect of inventory strategy which is more important in the humanitarian supply chain than in the commercial world is that of Push and Pull logistics; </a:t>
            </a:r>
            <a:r>
              <a:rPr lang="en-GB" sz="1100" kern="1200" dirty="0" err="1">
                <a:solidFill>
                  <a:schemeClr val="tx1"/>
                </a:solidFill>
                <a:effectLst/>
              </a:rPr>
              <a:t>Oloruntoba</a:t>
            </a:r>
            <a:r>
              <a:rPr lang="en-GB" sz="1100" kern="1200" dirty="0">
                <a:solidFill>
                  <a:schemeClr val="tx1"/>
                </a:solidFill>
                <a:effectLst/>
              </a:rPr>
              <a:t> and Kovacs look at this in some detail.</a:t>
            </a:r>
          </a:p>
          <a:p>
            <a:endParaRPr lang="en-GB" sz="1100" kern="1200" dirty="0">
              <a:solidFill>
                <a:schemeClr val="tx1"/>
              </a:solidFill>
              <a:effectLst/>
            </a:endParaRPr>
          </a:p>
          <a:p>
            <a:r>
              <a:rPr lang="en-GB" sz="1100" kern="1200" dirty="0">
                <a:solidFill>
                  <a:schemeClr val="tx1"/>
                </a:solidFill>
                <a:effectLst/>
              </a:rPr>
              <a:t>In coming to understand commercial supply chains, we benefit from the existence of several accepted reference models, probably the most famous being Forrester’s Beer Distribution Game. This research sets out to map this model across to a typical humanitarian supply</a:t>
            </a:r>
            <a:r>
              <a:rPr lang="en-GB" sz="1100" kern="1200" baseline="0" dirty="0">
                <a:solidFill>
                  <a:schemeClr val="tx1"/>
                </a:solidFill>
                <a:effectLst/>
              </a:rPr>
              <a:t> chain to ascertain how might a humanitarian version of the Beer Game model look and what challenges are thrown up.</a:t>
            </a:r>
            <a:endParaRPr lang="en-GB" sz="1100" dirty="0"/>
          </a:p>
        </p:txBody>
      </p:sp>
      <p:sp>
        <p:nvSpPr>
          <p:cNvPr id="4" name="Slide Number Placeholder 3"/>
          <p:cNvSpPr>
            <a:spLocks noGrp="1"/>
          </p:cNvSpPr>
          <p:nvPr>
            <p:ph type="sldNum" sz="quarter" idx="10"/>
          </p:nvPr>
        </p:nvSpPr>
        <p:spPr/>
        <p:txBody>
          <a:bodyPr/>
          <a:lstStyle/>
          <a:p>
            <a:fld id="{DACA9E97-9899-4E40-A78D-40A85E26CC28}" type="slidenum">
              <a:rPr lang="en-GB" smtClean="0"/>
              <a:t>2</a:t>
            </a:fld>
            <a:endParaRPr lang="en-GB"/>
          </a:p>
        </p:txBody>
      </p:sp>
    </p:spTree>
    <p:extLst>
      <p:ext uri="{BB962C8B-B14F-4D97-AF65-F5344CB8AC3E}">
        <p14:creationId xmlns:p14="http://schemas.microsoft.com/office/powerpoint/2010/main" val="3132108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a:solidFill>
                  <a:schemeClr val="tx1"/>
                </a:solidFill>
                <a:effectLst/>
                <a:latin typeface="+mn-lt"/>
                <a:ea typeface="+mn-ea"/>
                <a:cs typeface="+mn-cs"/>
              </a:rPr>
              <a:t>The basis of this research is the Emergency Intervention in Sierra Leone in response to the 2014/15 Ebola Crisis. Through observational study of this case, augmented by interviews and the review of post-operational</a:t>
            </a:r>
            <a:r>
              <a:rPr lang="en-GB" sz="1400" kern="1200" baseline="0" dirty="0">
                <a:solidFill>
                  <a:schemeClr val="tx1"/>
                </a:solidFill>
                <a:effectLst/>
                <a:latin typeface="+mn-lt"/>
                <a:ea typeface="+mn-ea"/>
                <a:cs typeface="+mn-cs"/>
              </a:rPr>
              <a:t> evaluation reports, it has been possible to map the supply chain which delivered emergency supplies to this  emergency effort. </a:t>
            </a:r>
          </a:p>
          <a:p>
            <a:endParaRPr lang="en-GB" sz="1400" kern="1200" baseline="0" dirty="0">
              <a:solidFill>
                <a:schemeClr val="tx1"/>
              </a:solidFill>
              <a:effectLst/>
              <a:latin typeface="+mn-lt"/>
              <a:ea typeface="+mn-ea"/>
              <a:cs typeface="+mn-cs"/>
            </a:endParaRPr>
          </a:p>
          <a:p>
            <a:r>
              <a:rPr lang="en-GB" sz="1400" kern="1200" dirty="0">
                <a:solidFill>
                  <a:schemeClr val="tx1"/>
                </a:solidFill>
                <a:effectLst/>
                <a:latin typeface="+mn-lt"/>
                <a:ea typeface="+mn-ea"/>
                <a:cs typeface="+mn-cs"/>
              </a:rPr>
              <a:t>The literature which has contributed to this research is drawn from a wide range of sources. The literature has also offered some conflicting views, particularly in the definition of the customer, and confirmed some rather uncomfortable truths regarding supply chain ownership and control, the role and influence of donor organisations and the flow of materials and information.</a:t>
            </a:r>
            <a:endParaRPr lang="en-GB" sz="1400" dirty="0"/>
          </a:p>
        </p:txBody>
      </p:sp>
      <p:sp>
        <p:nvSpPr>
          <p:cNvPr id="4" name="Slide Number Placeholder 3"/>
          <p:cNvSpPr>
            <a:spLocks noGrp="1"/>
          </p:cNvSpPr>
          <p:nvPr>
            <p:ph type="sldNum" sz="quarter" idx="10"/>
          </p:nvPr>
        </p:nvSpPr>
        <p:spPr/>
        <p:txBody>
          <a:bodyPr/>
          <a:lstStyle/>
          <a:p>
            <a:fld id="{DACA9E97-9899-4E40-A78D-40A85E26CC28}" type="slidenum">
              <a:rPr lang="en-GB" smtClean="0"/>
              <a:t>3</a:t>
            </a:fld>
            <a:endParaRPr lang="en-GB"/>
          </a:p>
        </p:txBody>
      </p:sp>
    </p:spTree>
    <p:extLst>
      <p:ext uri="{BB962C8B-B14F-4D97-AF65-F5344CB8AC3E}">
        <p14:creationId xmlns:p14="http://schemas.microsoft.com/office/powerpoint/2010/main" val="4144490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200" dirty="0">
                <a:solidFill>
                  <a:schemeClr val="tx1"/>
                </a:solidFill>
                <a:effectLst/>
                <a:latin typeface="+mn-lt"/>
                <a:ea typeface="+mn-ea"/>
                <a:cs typeface="+mn-cs"/>
              </a:rPr>
              <a:t>The first step in developing this model is to analyse and define who the customer is, what role they play and how much influence they have on the humanitarian supply chain. The Beer Game relies on the </a:t>
            </a:r>
            <a:r>
              <a:rPr lang="en-GB" kern="1200" dirty="0" err="1">
                <a:solidFill>
                  <a:schemeClr val="tx1"/>
                </a:solidFill>
                <a:effectLst/>
                <a:latin typeface="+mn-lt"/>
                <a:ea typeface="+mn-ea"/>
                <a:cs typeface="+mn-cs"/>
              </a:rPr>
              <a:t>Lysons</a:t>
            </a:r>
            <a:r>
              <a:rPr lang="en-GB" kern="1200" dirty="0">
                <a:solidFill>
                  <a:schemeClr val="tx1"/>
                </a:solidFill>
                <a:effectLst/>
                <a:latin typeface="+mn-lt"/>
                <a:ea typeface="+mn-ea"/>
                <a:cs typeface="+mn-cs"/>
              </a:rPr>
              <a:t> and Farrington definition of the customer as ‘simply the recipient of the goods or services that result from all the processes and activities of the supply chain’ because the customer is the consumer; however, this is not necessarily the case in the humanitarian context. The consumer will be the family left without shelter after the earthquake, the baby suffering from malnutrition or the young man who has contracted Ebola. But these individuals cannot be the customers in the humanitarian version of the Beer Game because while they place a demand on the supply chain, sometimes without knowing it, they cannot influence the meeting of that demand. </a:t>
            </a:r>
          </a:p>
          <a:p>
            <a:r>
              <a:rPr lang="en-GB" kern="1200" dirty="0">
                <a:solidFill>
                  <a:schemeClr val="tx1"/>
                </a:solidFill>
                <a:effectLst/>
                <a:latin typeface="+mn-lt"/>
                <a:ea typeface="+mn-ea"/>
                <a:cs typeface="+mn-cs"/>
              </a:rPr>
              <a:t> </a:t>
            </a:r>
          </a:p>
          <a:p>
            <a:r>
              <a:rPr lang="en-GB" kern="1200" dirty="0">
                <a:solidFill>
                  <a:schemeClr val="tx1"/>
                </a:solidFill>
                <a:effectLst/>
                <a:latin typeface="+mn-lt"/>
                <a:ea typeface="+mn-ea"/>
                <a:cs typeface="+mn-cs"/>
              </a:rPr>
              <a:t>Taking the logic of </a:t>
            </a:r>
            <a:r>
              <a:rPr lang="en-GB" kern="1200" dirty="0" err="1">
                <a:solidFill>
                  <a:schemeClr val="tx1"/>
                </a:solidFill>
                <a:effectLst/>
                <a:latin typeface="+mn-lt"/>
                <a:ea typeface="+mn-ea"/>
                <a:cs typeface="+mn-cs"/>
              </a:rPr>
              <a:t>Nienhaus</a:t>
            </a:r>
            <a:r>
              <a:rPr lang="en-GB" kern="1200" dirty="0">
                <a:solidFill>
                  <a:schemeClr val="tx1"/>
                </a:solidFill>
                <a:effectLst/>
                <a:latin typeface="+mn-lt"/>
                <a:ea typeface="+mn-ea"/>
                <a:cs typeface="+mn-cs"/>
              </a:rPr>
              <a:t>, the customer is the individual that places a demand for a specific item, therefore in the humanitarian logistics paradigm the customer must actually be an appropriately experienced or qualified Subject Matter Expert. This is the person on the ground, closest to the disaster, who has oversight of the local needs. </a:t>
            </a:r>
          </a:p>
          <a:p>
            <a:endParaRPr lang="en-GB" kern="1200" dirty="0">
              <a:solidFill>
                <a:schemeClr val="tx1"/>
              </a:solidFill>
              <a:effectLst/>
              <a:latin typeface="+mn-lt"/>
              <a:ea typeface="+mn-ea"/>
              <a:cs typeface="+mn-cs"/>
            </a:endParaRPr>
          </a:p>
          <a:p>
            <a:r>
              <a:rPr lang="en-GB" kern="1200" dirty="0">
                <a:solidFill>
                  <a:schemeClr val="tx1"/>
                </a:solidFill>
                <a:effectLst/>
                <a:latin typeface="+mn-lt"/>
                <a:ea typeface="+mn-ea"/>
                <a:cs typeface="+mn-cs"/>
              </a:rPr>
              <a:t>Specifically, this research looks at these five key areas.</a:t>
            </a:r>
            <a:endParaRPr lang="en-GB" dirty="0"/>
          </a:p>
        </p:txBody>
      </p:sp>
      <p:sp>
        <p:nvSpPr>
          <p:cNvPr id="4" name="Slide Number Placeholder 3"/>
          <p:cNvSpPr>
            <a:spLocks noGrp="1"/>
          </p:cNvSpPr>
          <p:nvPr>
            <p:ph type="sldNum" sz="quarter" idx="10"/>
          </p:nvPr>
        </p:nvSpPr>
        <p:spPr/>
        <p:txBody>
          <a:bodyPr/>
          <a:lstStyle/>
          <a:p>
            <a:fld id="{DACA9E97-9899-4E40-A78D-40A85E26CC28}" type="slidenum">
              <a:rPr lang="en-GB" smtClean="0"/>
              <a:t>4</a:t>
            </a:fld>
            <a:endParaRPr lang="en-GB"/>
          </a:p>
        </p:txBody>
      </p:sp>
    </p:spTree>
    <p:extLst>
      <p:ext uri="{BB962C8B-B14F-4D97-AF65-F5344CB8AC3E}">
        <p14:creationId xmlns:p14="http://schemas.microsoft.com/office/powerpoint/2010/main" val="3340631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kern="1200" dirty="0">
                <a:solidFill>
                  <a:schemeClr val="tx1"/>
                </a:solidFill>
                <a:effectLst/>
                <a:latin typeface="+mn-lt"/>
                <a:ea typeface="+mn-ea"/>
                <a:cs typeface="+mn-cs"/>
              </a:rPr>
              <a:t>Humanitarian supply chains become increasingly complex once commodities have crossed the international interface to enter a country receiving aid assistance. When more than one aid agency is involved, a number of individual supply chains are often established, catering for the needs of each specific NGO. MSF’s 2016 Review shows that this was the case during the Ebola Crisis. </a:t>
            </a:r>
          </a:p>
          <a:p>
            <a:endParaRPr lang="en-GB" sz="1050" kern="1200" dirty="0">
              <a:solidFill>
                <a:schemeClr val="tx1"/>
              </a:solidFill>
              <a:effectLst/>
              <a:latin typeface="+mn-lt"/>
              <a:ea typeface="+mn-ea"/>
              <a:cs typeface="+mn-cs"/>
            </a:endParaRPr>
          </a:p>
          <a:p>
            <a:r>
              <a:rPr lang="en-GB" sz="1050" kern="1200" dirty="0">
                <a:solidFill>
                  <a:schemeClr val="tx1"/>
                </a:solidFill>
                <a:effectLst/>
                <a:latin typeface="+mn-lt"/>
                <a:ea typeface="+mn-ea"/>
                <a:cs typeface="+mn-cs"/>
              </a:rPr>
              <a:t>Here, the Logistic Cluster coordination begins and collaborative working starts. It is also the point where in-country NGOs come to appreciate the holistic priorities of the aid programme in addition to the priorities of their specific project. In classic PRINCE2 terms, this is the point where project management is superseded by programme management, with the Logistics Cluster acting in a similar manner to a Programme Board.  The interface between the individual NGOs and the collaborative envelope of the Logistics Cluster is where NGOs are most likely to relinquish control over commodities to address priorities outside their sphere of influence.</a:t>
            </a:r>
          </a:p>
          <a:p>
            <a:endParaRPr lang="en-GB" sz="1050" kern="1200" dirty="0">
              <a:solidFill>
                <a:schemeClr val="tx1"/>
              </a:solidFill>
              <a:effectLst/>
              <a:latin typeface="+mn-lt"/>
              <a:ea typeface="+mn-ea"/>
              <a:cs typeface="+mn-cs"/>
            </a:endParaRPr>
          </a:p>
          <a:p>
            <a:r>
              <a:rPr lang="en-GB" sz="1050" kern="1200" dirty="0">
                <a:solidFill>
                  <a:schemeClr val="tx1"/>
                </a:solidFill>
                <a:effectLst/>
                <a:latin typeface="+mn-lt"/>
                <a:ea typeface="+mn-ea"/>
                <a:cs typeface="+mn-cs"/>
              </a:rPr>
              <a:t>Even in a simple humanitarian supply chain where there is only one NGO providing all the aid, the customer will be the SME and the consumer, the beneficiary. The consumer’s simple needs of medical aid, food, water and shelter are translated into a complex demand for commodities. These demands inform the supply chain of the exact nature of commodities required by the consumer and these are passed along the supply chain to the entity acting as the ‘retailer’. Between the retailer and warehouse sits the collaborative envelope: a logistics services and supply brokerage where NGOs and other aid agencies come together to coordinate disparate supply chains and collaborate in the resolving of Issues for the many potential beneficiaries across the programme.</a:t>
            </a:r>
          </a:p>
          <a:p>
            <a:endParaRPr lang="en-GB" sz="1050" kern="1200" dirty="0">
              <a:solidFill>
                <a:schemeClr val="tx1"/>
              </a:solidFill>
              <a:effectLst/>
              <a:latin typeface="+mn-lt"/>
              <a:ea typeface="+mn-ea"/>
              <a:cs typeface="+mn-cs"/>
            </a:endParaRPr>
          </a:p>
          <a:p>
            <a:r>
              <a:rPr lang="en-GB" sz="1050" kern="1200" dirty="0">
                <a:solidFill>
                  <a:schemeClr val="tx1"/>
                </a:solidFill>
                <a:effectLst/>
                <a:latin typeface="+mn-lt"/>
                <a:ea typeface="+mn-ea"/>
                <a:cs typeface="+mn-cs"/>
              </a:rPr>
              <a:t>However, a pre-requisite for such a complex supply chain to work efficiently as well as effectively, there must be an effective flow of information along the entire supply chain and a supporting flow of information and guidance up to and down from individual NGO and governmental strategic decision makers. </a:t>
            </a:r>
            <a:endParaRPr lang="en-GB" sz="1050" dirty="0"/>
          </a:p>
        </p:txBody>
      </p:sp>
      <p:sp>
        <p:nvSpPr>
          <p:cNvPr id="4" name="Slide Number Placeholder 3"/>
          <p:cNvSpPr>
            <a:spLocks noGrp="1"/>
          </p:cNvSpPr>
          <p:nvPr>
            <p:ph type="sldNum" sz="quarter" idx="10"/>
          </p:nvPr>
        </p:nvSpPr>
        <p:spPr/>
        <p:txBody>
          <a:bodyPr/>
          <a:lstStyle/>
          <a:p>
            <a:fld id="{DACA9E97-9899-4E40-A78D-40A85E26CC28}" type="slidenum">
              <a:rPr lang="en-GB" smtClean="0"/>
              <a:t>5</a:t>
            </a:fld>
            <a:endParaRPr lang="en-GB"/>
          </a:p>
        </p:txBody>
      </p:sp>
    </p:spTree>
    <p:extLst>
      <p:ext uri="{BB962C8B-B14F-4D97-AF65-F5344CB8AC3E}">
        <p14:creationId xmlns:p14="http://schemas.microsoft.com/office/powerpoint/2010/main" val="4057159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mn-lt"/>
                <a:ea typeface="+mn-ea"/>
                <a:cs typeface="+mn-cs"/>
              </a:rPr>
              <a:t>In variance to the Beer Game’s simple supply chain, a single humanitarian supply chain sees more than one commodity being supplied in a shared, operationally focused chain, where often, a single, identical commodity type may be supplied by more than one donor. The humanitarian supply chain sees</a:t>
            </a:r>
            <a:r>
              <a:rPr lang="en-GB" sz="1400" kern="1200" baseline="0" dirty="0">
                <a:solidFill>
                  <a:schemeClr val="tx1"/>
                </a:solidFill>
                <a:effectLst/>
                <a:latin typeface="+mn-lt"/>
                <a:ea typeface="+mn-ea"/>
                <a:cs typeface="+mn-cs"/>
              </a:rPr>
              <a:t> distinctly different actors and different flows, and relationships and interfaces are also significantly different from commercial supply chains where profit is a key driver. </a:t>
            </a:r>
            <a:r>
              <a:rPr lang="en-GB" sz="1400" kern="1200" dirty="0">
                <a:solidFill>
                  <a:schemeClr val="tx1"/>
                </a:solidFill>
                <a:effectLst/>
                <a:latin typeface="+mn-lt"/>
                <a:ea typeface="+mn-ea"/>
                <a:cs typeface="+mn-cs"/>
              </a:rPr>
              <a:t> </a:t>
            </a:r>
          </a:p>
          <a:p>
            <a:endParaRPr lang="en-GB" sz="1400" dirty="0"/>
          </a:p>
          <a:p>
            <a:r>
              <a:rPr lang="en-GB" sz="1400" kern="1200" dirty="0">
                <a:solidFill>
                  <a:schemeClr val="tx1"/>
                </a:solidFill>
                <a:effectLst/>
                <a:latin typeface="+mn-lt"/>
                <a:ea typeface="+mn-ea"/>
                <a:cs typeface="+mn-cs"/>
              </a:rPr>
              <a:t>To ensure that a demand surge does not always adversely impact on other operational priorities, the humanitarian supply chain has the advantage of local procurement: the utilisation of financial resources in the theatre of operations to buy in materials, equipment or services. This can also be used to relieve pressure on the supply chain in the event of delays or losses. However, as Willets-King and Harvey observe, local procurement can bring its own problems, from profiteering and corruption</a:t>
            </a:r>
            <a:r>
              <a:rPr lang="en-GB" sz="1400" kern="1200" baseline="0" dirty="0">
                <a:solidFill>
                  <a:schemeClr val="tx1"/>
                </a:solidFill>
                <a:effectLst/>
                <a:latin typeface="+mn-lt"/>
                <a:ea typeface="+mn-ea"/>
                <a:cs typeface="+mn-cs"/>
              </a:rPr>
              <a:t> and bribery.</a:t>
            </a:r>
            <a:endParaRPr lang="en-GB" sz="1400" dirty="0"/>
          </a:p>
        </p:txBody>
      </p:sp>
      <p:sp>
        <p:nvSpPr>
          <p:cNvPr id="4" name="Slide Number Placeholder 3"/>
          <p:cNvSpPr>
            <a:spLocks noGrp="1"/>
          </p:cNvSpPr>
          <p:nvPr>
            <p:ph type="sldNum" sz="quarter" idx="10"/>
          </p:nvPr>
        </p:nvSpPr>
        <p:spPr/>
        <p:txBody>
          <a:bodyPr/>
          <a:lstStyle/>
          <a:p>
            <a:fld id="{DACA9E97-9899-4E40-A78D-40A85E26CC28}" type="slidenum">
              <a:rPr lang="en-GB" smtClean="0"/>
              <a:t>6</a:t>
            </a:fld>
            <a:endParaRPr lang="en-GB"/>
          </a:p>
        </p:txBody>
      </p:sp>
    </p:spTree>
    <p:extLst>
      <p:ext uri="{BB962C8B-B14F-4D97-AF65-F5344CB8AC3E}">
        <p14:creationId xmlns:p14="http://schemas.microsoft.com/office/powerpoint/2010/main" val="2685375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200" dirty="0">
                <a:solidFill>
                  <a:schemeClr val="tx1"/>
                </a:solidFill>
                <a:effectLst/>
                <a:latin typeface="+mn-lt"/>
                <a:ea typeface="+mn-ea"/>
                <a:cs typeface="+mn-cs"/>
              </a:rPr>
              <a:t>Push logistics as a humanitarian supply chain strategy differs profoundly from the commercial world in that there is no anticipation of demand based on long-term forecasting and inherent uncertainty. Push strategies tend to be employed early in humanitarian operations to ensure a sufficient volume of urgently required specific material is delivered to the point of need. Push tends to give way to Pull once effective supply chains have been established. The effectiveness of such supply chains is determined by the flow of information. In the case of the Ebola Response in Sierra Leone, commodities were sent forward from the logistic base at Port </a:t>
            </a:r>
            <a:r>
              <a:rPr lang="en-GB" kern="1200" dirty="0" err="1">
                <a:solidFill>
                  <a:schemeClr val="tx1"/>
                </a:solidFill>
                <a:effectLst/>
                <a:latin typeface="+mn-lt"/>
                <a:ea typeface="+mn-ea"/>
                <a:cs typeface="+mn-cs"/>
              </a:rPr>
              <a:t>Loko</a:t>
            </a:r>
            <a:r>
              <a:rPr lang="en-GB" kern="1200" dirty="0">
                <a:solidFill>
                  <a:schemeClr val="tx1"/>
                </a:solidFill>
                <a:effectLst/>
                <a:latin typeface="+mn-lt"/>
                <a:ea typeface="+mn-ea"/>
                <a:cs typeface="+mn-cs"/>
              </a:rPr>
              <a:t> to district storage facilities where bulk was broken down before being forwarded to points of need. Where items were delivered as part of multi-commodity packs, some commodities were needed and others not. Due to the frenetic work involved in forwarding materials, items which were not required were held in storage by local NGOs ‘Just in Case’ rather than being immediately back-loaded for redistribution. Some storage facilities began to fill with unnecessary items but the Logistics Cluster was in a position to instigate a reverse supply chain to relief the pressure on these facilities.</a:t>
            </a:r>
          </a:p>
          <a:p>
            <a:endParaRPr lang="en-GB" kern="1200" dirty="0">
              <a:solidFill>
                <a:schemeClr val="tx1"/>
              </a:solidFill>
              <a:effectLst/>
              <a:latin typeface="+mn-lt"/>
              <a:ea typeface="+mn-ea"/>
              <a:cs typeface="+mn-cs"/>
            </a:endParaRPr>
          </a:p>
          <a:p>
            <a:r>
              <a:rPr lang="en-GB" kern="1200" dirty="0">
                <a:solidFill>
                  <a:schemeClr val="tx1"/>
                </a:solidFill>
                <a:effectLst/>
                <a:latin typeface="+mn-lt"/>
                <a:ea typeface="+mn-ea"/>
                <a:cs typeface="+mn-cs"/>
              </a:rPr>
              <a:t>Due to the nature of Push logistics, commodities managed this way tend to flow relatively freely along the humanitarian supply chain. Blockages do occur where: </a:t>
            </a:r>
          </a:p>
          <a:p>
            <a:r>
              <a:rPr lang="en-GB"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kern="1200" dirty="0">
                <a:solidFill>
                  <a:schemeClr val="tx1"/>
                </a:solidFill>
                <a:effectLst/>
                <a:latin typeface="+mn-lt"/>
                <a:ea typeface="+mn-ea"/>
                <a:cs typeface="+mn-cs"/>
              </a:rPr>
              <a:t>Air consignments are being consolidated;</a:t>
            </a:r>
          </a:p>
          <a:p>
            <a:pPr marL="171450" lvl="0" indent="-171450">
              <a:buFont typeface="Arial" panose="020B0604020202020204" pitchFamily="34" charset="0"/>
              <a:buChar char="•"/>
            </a:pPr>
            <a:r>
              <a:rPr lang="en-GB" kern="1200" dirty="0">
                <a:solidFill>
                  <a:schemeClr val="tx1"/>
                </a:solidFill>
                <a:effectLst/>
                <a:latin typeface="+mn-lt"/>
                <a:ea typeface="+mn-ea"/>
                <a:cs typeface="+mn-cs"/>
              </a:rPr>
              <a:t>At international frontiers due to customs delays;</a:t>
            </a:r>
          </a:p>
          <a:p>
            <a:pPr marL="171450" lvl="0" indent="-171450">
              <a:buFont typeface="Arial" panose="020B0604020202020204" pitchFamily="34" charset="0"/>
              <a:buChar char="•"/>
            </a:pPr>
            <a:r>
              <a:rPr lang="en-GB" kern="1200" dirty="0">
                <a:solidFill>
                  <a:schemeClr val="tx1"/>
                </a:solidFill>
                <a:effectLst/>
                <a:latin typeface="+mn-lt"/>
                <a:ea typeface="+mn-ea"/>
                <a:cs typeface="+mn-cs"/>
              </a:rPr>
              <a:t>Breaking bulk occurs at principal logistics bases in preparation for onward distribution;</a:t>
            </a:r>
          </a:p>
          <a:p>
            <a:pPr marL="171450" lvl="0" indent="-171450">
              <a:buFont typeface="Arial" panose="020B0604020202020204" pitchFamily="34" charset="0"/>
              <a:buChar char="•"/>
            </a:pPr>
            <a:r>
              <a:rPr lang="en-GB" kern="1200" dirty="0">
                <a:solidFill>
                  <a:schemeClr val="tx1"/>
                </a:solidFill>
                <a:effectLst/>
                <a:latin typeface="+mn-lt"/>
                <a:ea typeface="+mn-ea"/>
                <a:cs typeface="+mn-cs"/>
              </a:rPr>
              <a:t>Where delays caused by transport issues and lack of infrastructure arise;</a:t>
            </a:r>
          </a:p>
          <a:p>
            <a:pPr marL="171450" lvl="0" indent="-171450">
              <a:buFont typeface="Arial" panose="020B0604020202020204" pitchFamily="34" charset="0"/>
              <a:buChar char="•"/>
            </a:pPr>
            <a:r>
              <a:rPr lang="en-GB" kern="1200" dirty="0">
                <a:solidFill>
                  <a:schemeClr val="tx1"/>
                </a:solidFill>
                <a:effectLst/>
                <a:latin typeface="+mn-lt"/>
                <a:ea typeface="+mn-ea"/>
                <a:cs typeface="+mn-cs"/>
              </a:rPr>
              <a:t>Where bureaucratic challenges arise, including corruption and other losses to the supply chain.</a:t>
            </a:r>
          </a:p>
          <a:p>
            <a:r>
              <a:rPr lang="en-GB" kern="1200" dirty="0">
                <a:solidFill>
                  <a:schemeClr val="tx1"/>
                </a:solidFill>
                <a:effectLst/>
                <a:latin typeface="+mn-lt"/>
                <a:ea typeface="+mn-ea"/>
                <a:cs typeface="+mn-cs"/>
              </a:rPr>
              <a:t> </a:t>
            </a:r>
          </a:p>
          <a:p>
            <a:r>
              <a:rPr lang="en-GB" kern="1200" dirty="0">
                <a:solidFill>
                  <a:schemeClr val="tx1"/>
                </a:solidFill>
                <a:effectLst/>
                <a:latin typeface="+mn-lt"/>
                <a:ea typeface="+mn-ea"/>
                <a:cs typeface="+mn-cs"/>
              </a:rPr>
              <a:t>However, because the flow is determined and controlled at a point close to the donor, and the supply chain support infrastructure of national ports of entry, warehousing and bulk cargo transportation is managed by the in-country NGO or Logistics Cluster, despite administrative delays intimated above, there is little evidence of the Bullwhip Effect. </a:t>
            </a:r>
          </a:p>
          <a:p>
            <a:endParaRPr lang="en-GB" kern="1200" dirty="0">
              <a:solidFill>
                <a:schemeClr val="tx1"/>
              </a:solidFill>
              <a:effectLst/>
              <a:latin typeface="+mn-lt"/>
              <a:ea typeface="+mn-ea"/>
              <a:cs typeface="+mn-cs"/>
            </a:endParaRPr>
          </a:p>
          <a:p>
            <a:r>
              <a:rPr lang="en-GB" kern="1200" dirty="0">
                <a:solidFill>
                  <a:schemeClr val="tx1"/>
                </a:solidFill>
                <a:effectLst/>
                <a:latin typeface="+mn-lt"/>
                <a:ea typeface="+mn-ea"/>
                <a:cs typeface="+mn-cs"/>
              </a:rPr>
              <a:t>At the point when the inventory management mode switches from Push to Pull logistics, an effect similar to the Bullwhip Effect is generated which affects only part of the supply chain.  In humanitarian logistics, this switch creates a log-jam at the principal logistic base because commodities being pulled forward tend to move more slowly and in smaller volumes than when they are pushed. At the same time, the reverse supply chain becomes more effective for the redistribution of items required elsewhere, but all the while, donations still arrive in country. This all requires significantly larger ‘rear area’ storage facilities near the point of entry and a management system to coordinate the arrival of new materials, the redistribution of reserve supply chain commodities and the effective reaction to demands from frontline local agencies. At this point, the ability of the Logistics Cluster to inform strategic planners is critical to influencing the stream of donations. </a:t>
            </a:r>
            <a:endParaRPr lang="en-GB" dirty="0"/>
          </a:p>
        </p:txBody>
      </p:sp>
      <p:sp>
        <p:nvSpPr>
          <p:cNvPr id="4" name="Slide Number Placeholder 3"/>
          <p:cNvSpPr>
            <a:spLocks noGrp="1"/>
          </p:cNvSpPr>
          <p:nvPr>
            <p:ph type="sldNum" sz="quarter" idx="10"/>
          </p:nvPr>
        </p:nvSpPr>
        <p:spPr/>
        <p:txBody>
          <a:bodyPr/>
          <a:lstStyle/>
          <a:p>
            <a:fld id="{DACA9E97-9899-4E40-A78D-40A85E26CC28}" type="slidenum">
              <a:rPr lang="en-GB" smtClean="0"/>
              <a:t>7</a:t>
            </a:fld>
            <a:endParaRPr lang="en-GB"/>
          </a:p>
        </p:txBody>
      </p:sp>
    </p:spTree>
    <p:extLst>
      <p:ext uri="{BB962C8B-B14F-4D97-AF65-F5344CB8AC3E}">
        <p14:creationId xmlns:p14="http://schemas.microsoft.com/office/powerpoint/2010/main" val="802198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a:solidFill>
                  <a:schemeClr val="tx1"/>
                </a:solidFill>
                <a:effectLst/>
                <a:latin typeface="+mn-lt"/>
                <a:ea typeface="+mn-ea"/>
                <a:cs typeface="+mn-cs"/>
              </a:rPr>
              <a:t>During the initial, Push logistics phase of an emergency operation, material flows to the point of need as fast as possible, and often the demand will outstrip supply, as any demand placed by the customer will only be satisfied if it is available and can be transported to the point of need. So, the humanitarian Push inventory supply chain will rarely result in the initiation of the Bullwhip Effect. </a:t>
            </a:r>
          </a:p>
          <a:p>
            <a:endParaRPr lang="en-GB"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During the subsequent Pull phase, any Bullwhip Effect can be mitigated by routing commodities efficiently from other donors to the Logistics Cluster, from where they can be directed on to beneficiaries. This, together with the use of local procurement requires an effective and proactive collaboration envelope, capable of maintaining information flow vertically between logistic practitioners in-country and strategic logistic planners in NGO and IGO global HQs.</a:t>
            </a:r>
          </a:p>
          <a:p>
            <a:endParaRPr lang="en-GB"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In the Beer Game, the customer is a decision maker who discerns whether they want the item and what they are prepared to pay for the item. The beneficiary of emergency aid performs neither of these functions; rather, it is the local subject matter expert that makes these decisions on behalf of all beneficiaries with his/her sphere of influence.</a:t>
            </a:r>
          </a:p>
          <a:p>
            <a:endParaRPr lang="en-GB"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This research contributes</a:t>
            </a:r>
            <a:r>
              <a:rPr lang="en-GB" sz="1100" kern="1200" baseline="0" dirty="0">
                <a:solidFill>
                  <a:schemeClr val="tx1"/>
                </a:solidFill>
                <a:effectLst/>
                <a:latin typeface="+mn-lt"/>
                <a:ea typeface="+mn-ea"/>
                <a:cs typeface="+mn-cs"/>
              </a:rPr>
              <a:t> to knowledge by mapping the complexities of the humanitarian supply chain and identifying the difference between the customer of a commercial supply chain and that of a humanitarian supply chain. This is turn draws attention to the level of understanding of humanitarian supply chains by commercial logistics practitioners and strategic planners.  The implication therefore is that humanitarian supply chains need to be better understood and that the creation of a conceptual framework which encapsulates the workings of the humanitarian supply discipline would benefit Humanitarian Emergency Operations stakeholders.</a:t>
            </a:r>
            <a:endParaRPr lang="en-GB" sz="1100" dirty="0"/>
          </a:p>
        </p:txBody>
      </p:sp>
      <p:sp>
        <p:nvSpPr>
          <p:cNvPr id="4" name="Slide Number Placeholder 3"/>
          <p:cNvSpPr>
            <a:spLocks noGrp="1"/>
          </p:cNvSpPr>
          <p:nvPr>
            <p:ph type="sldNum" sz="quarter" idx="10"/>
          </p:nvPr>
        </p:nvSpPr>
        <p:spPr/>
        <p:txBody>
          <a:bodyPr/>
          <a:lstStyle/>
          <a:p>
            <a:fld id="{DACA9E97-9899-4E40-A78D-40A85E26CC28}" type="slidenum">
              <a:rPr lang="en-GB" smtClean="0"/>
              <a:t>8</a:t>
            </a:fld>
            <a:endParaRPr lang="en-GB"/>
          </a:p>
        </p:txBody>
      </p:sp>
    </p:spTree>
    <p:extLst>
      <p:ext uri="{BB962C8B-B14F-4D97-AF65-F5344CB8AC3E}">
        <p14:creationId xmlns:p14="http://schemas.microsoft.com/office/powerpoint/2010/main" val="2459081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 flash – 5 seconds</a:t>
            </a:r>
          </a:p>
        </p:txBody>
      </p:sp>
      <p:sp>
        <p:nvSpPr>
          <p:cNvPr id="4" name="Slide Number Placeholder 3"/>
          <p:cNvSpPr>
            <a:spLocks noGrp="1"/>
          </p:cNvSpPr>
          <p:nvPr>
            <p:ph type="sldNum" sz="quarter" idx="10"/>
          </p:nvPr>
        </p:nvSpPr>
        <p:spPr/>
        <p:txBody>
          <a:bodyPr/>
          <a:lstStyle/>
          <a:p>
            <a:fld id="{DACA9E97-9899-4E40-A78D-40A85E26CC28}" type="slidenum">
              <a:rPr lang="en-GB" smtClean="0"/>
              <a:t>9</a:t>
            </a:fld>
            <a:endParaRPr lang="en-GB"/>
          </a:p>
        </p:txBody>
      </p:sp>
    </p:spTree>
    <p:extLst>
      <p:ext uri="{BB962C8B-B14F-4D97-AF65-F5344CB8AC3E}">
        <p14:creationId xmlns:p14="http://schemas.microsoft.com/office/powerpoint/2010/main" val="2660098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nip Single Corner Rectangle 6"/>
          <p:cNvSpPr>
            <a:spLocks/>
          </p:cNvSpPr>
          <p:nvPr userDrawn="1"/>
        </p:nvSpPr>
        <p:spPr bwMode="auto">
          <a:xfrm>
            <a:off x="-114299" y="1892300"/>
            <a:ext cx="11036300" cy="1155700"/>
          </a:xfrm>
          <a:custGeom>
            <a:avLst/>
            <a:gdLst>
              <a:gd name="T0" fmla="*/ 0 w 7244010"/>
              <a:gd name="T1" fmla="*/ 0 h 1470025"/>
              <a:gd name="T2" fmla="*/ 7676747 w 7244010"/>
              <a:gd name="T3" fmla="*/ 0 h 1470025"/>
              <a:gd name="T4" fmla="*/ 8277225 w 7244010"/>
              <a:gd name="T5" fmla="*/ 1155700 h 1470025"/>
              <a:gd name="T6" fmla="*/ 0 w 7244010"/>
              <a:gd name="T7" fmla="*/ 1155700 h 1470025"/>
              <a:gd name="T8" fmla="*/ 0 w 7244010"/>
              <a:gd name="T9" fmla="*/ 0 h 1470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44010" h="1470025">
                <a:moveTo>
                  <a:pt x="0" y="0"/>
                </a:moveTo>
                <a:lnTo>
                  <a:pt x="6718487" y="0"/>
                </a:lnTo>
                <a:lnTo>
                  <a:pt x="7244010" y="1470025"/>
                </a:lnTo>
                <a:lnTo>
                  <a:pt x="0" y="1470025"/>
                </a:lnTo>
                <a:lnTo>
                  <a:pt x="0" y="0"/>
                </a:lnTo>
                <a:close/>
              </a:path>
            </a:pathLst>
          </a:custGeom>
          <a:solidFill>
            <a:srgbClr val="3B88A5"/>
          </a:solidFill>
          <a:ln>
            <a:noFill/>
          </a:ln>
          <a:effectLst>
            <a:outerShdw blurRad="40005" dist="22987" dir="5400000" algn="tl"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GB" sz="1800"/>
          </a:p>
        </p:txBody>
      </p:sp>
      <p:sp>
        <p:nvSpPr>
          <p:cNvPr id="5" name="Isosceles Triangle 4"/>
          <p:cNvSpPr>
            <a:spLocks noChangeArrowheads="1"/>
          </p:cNvSpPr>
          <p:nvPr userDrawn="1"/>
        </p:nvSpPr>
        <p:spPr bwMode="auto">
          <a:xfrm rot="10800000" flipH="1" flipV="1">
            <a:off x="11125200" y="2470151"/>
            <a:ext cx="4064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defRPr/>
            </a:pPr>
            <a:endParaRPr lang="en-US" sz="1800">
              <a:solidFill>
                <a:srgbClr val="FF0000"/>
              </a:solidFill>
              <a:latin typeface="Arial"/>
              <a:ea typeface="+mn-ea"/>
            </a:endParaRPr>
          </a:p>
        </p:txBody>
      </p:sp>
      <p:sp>
        <p:nvSpPr>
          <p:cNvPr id="6" name="Isosceles Triangle 5"/>
          <p:cNvSpPr>
            <a:spLocks noChangeArrowheads="1"/>
          </p:cNvSpPr>
          <p:nvPr userDrawn="1"/>
        </p:nvSpPr>
        <p:spPr bwMode="auto">
          <a:xfrm rot="10800000" flipH="1" flipV="1">
            <a:off x="10919884" y="2181226"/>
            <a:ext cx="4064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defRPr/>
            </a:pPr>
            <a:endParaRPr lang="en-US" sz="1800">
              <a:solidFill>
                <a:srgbClr val="FF0000"/>
              </a:solidFill>
              <a:latin typeface="Arial"/>
              <a:ea typeface="+mn-ea"/>
            </a:endParaRPr>
          </a:p>
        </p:txBody>
      </p:sp>
      <p:sp>
        <p:nvSpPr>
          <p:cNvPr id="7" name="Isosceles Triangle 6"/>
          <p:cNvSpPr>
            <a:spLocks noChangeArrowheads="1"/>
          </p:cNvSpPr>
          <p:nvPr userDrawn="1"/>
        </p:nvSpPr>
        <p:spPr bwMode="auto">
          <a:xfrm rot="10800000" flipH="1" flipV="1">
            <a:off x="10515600" y="2181226"/>
            <a:ext cx="4064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defRPr/>
            </a:pPr>
            <a:endParaRPr lang="en-US" sz="1800">
              <a:solidFill>
                <a:srgbClr val="FF0000"/>
              </a:solidFill>
              <a:latin typeface="Arial"/>
              <a:ea typeface="+mn-ea"/>
            </a:endParaRPr>
          </a:p>
        </p:txBody>
      </p:sp>
      <p:sp>
        <p:nvSpPr>
          <p:cNvPr id="8" name="Isosceles Triangle 7"/>
          <p:cNvSpPr>
            <a:spLocks noChangeArrowheads="1"/>
          </p:cNvSpPr>
          <p:nvPr userDrawn="1"/>
        </p:nvSpPr>
        <p:spPr bwMode="auto">
          <a:xfrm rot="10800000" flipH="1" flipV="1">
            <a:off x="10919884" y="2759076"/>
            <a:ext cx="4064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defRPr/>
            </a:pPr>
            <a:endParaRPr lang="en-US" sz="1800">
              <a:solidFill>
                <a:srgbClr val="FF0000"/>
              </a:solidFill>
              <a:latin typeface="Arial"/>
              <a:ea typeface="+mn-ea"/>
            </a:endParaRPr>
          </a:p>
        </p:txBody>
      </p:sp>
      <p:sp>
        <p:nvSpPr>
          <p:cNvPr id="9" name="Isosceles Triangle 8"/>
          <p:cNvSpPr>
            <a:spLocks noChangeArrowheads="1"/>
          </p:cNvSpPr>
          <p:nvPr userDrawn="1"/>
        </p:nvSpPr>
        <p:spPr bwMode="auto">
          <a:xfrm rot="10800000" flipH="1" flipV="1">
            <a:off x="11326284" y="2759076"/>
            <a:ext cx="4064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defRPr/>
            </a:pPr>
            <a:endParaRPr lang="en-US" sz="1800">
              <a:solidFill>
                <a:srgbClr val="FF0000"/>
              </a:solidFill>
              <a:latin typeface="Arial"/>
              <a:ea typeface="+mn-ea"/>
            </a:endParaRPr>
          </a:p>
        </p:txBody>
      </p:sp>
      <p:sp>
        <p:nvSpPr>
          <p:cNvPr id="10" name="Isosceles Triangle 9"/>
          <p:cNvSpPr>
            <a:spLocks noChangeArrowheads="1"/>
          </p:cNvSpPr>
          <p:nvPr userDrawn="1"/>
        </p:nvSpPr>
        <p:spPr bwMode="auto">
          <a:xfrm rot="10800000" flipH="1" flipV="1">
            <a:off x="10716684" y="2470151"/>
            <a:ext cx="4064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defRPr/>
            </a:pPr>
            <a:endParaRPr lang="en-US" sz="1800">
              <a:solidFill>
                <a:srgbClr val="FF0000"/>
              </a:solidFill>
              <a:latin typeface="Arial"/>
              <a:ea typeface="+mn-ea"/>
            </a:endParaRPr>
          </a:p>
        </p:txBody>
      </p:sp>
      <p:sp>
        <p:nvSpPr>
          <p:cNvPr id="11" name="Isosceles Triangle 10"/>
          <p:cNvSpPr>
            <a:spLocks noChangeArrowheads="1"/>
          </p:cNvSpPr>
          <p:nvPr userDrawn="1"/>
        </p:nvSpPr>
        <p:spPr bwMode="auto">
          <a:xfrm rot="10800000" flipH="1" flipV="1">
            <a:off x="10312400" y="1892300"/>
            <a:ext cx="4064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defRPr/>
            </a:pPr>
            <a:endParaRPr lang="en-US" sz="1800">
              <a:solidFill>
                <a:srgbClr val="FF0000"/>
              </a:solidFill>
              <a:latin typeface="Arial"/>
              <a:ea typeface="+mn-ea"/>
            </a:endParaRPr>
          </a:p>
        </p:txBody>
      </p:sp>
      <p:sp>
        <p:nvSpPr>
          <p:cNvPr id="12" name="Isosceles Triangle 11"/>
          <p:cNvSpPr>
            <a:spLocks noChangeArrowheads="1"/>
          </p:cNvSpPr>
          <p:nvPr userDrawn="1"/>
        </p:nvSpPr>
        <p:spPr bwMode="auto">
          <a:xfrm rot="10800000" flipH="1" flipV="1">
            <a:off x="10725151" y="1892300"/>
            <a:ext cx="406400" cy="288925"/>
          </a:xfrm>
          <a:prstGeom prst="triangle">
            <a:avLst>
              <a:gd name="adj" fmla="val 50000"/>
            </a:avLst>
          </a:prstGeom>
          <a:solidFill>
            <a:srgbClr val="3B88A5"/>
          </a:solidFill>
          <a:ln>
            <a:noFill/>
          </a:ln>
          <a:effectLst>
            <a:outerShdw blurRad="50800" dist="38100" dir="2700000" algn="tl"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defRPr/>
            </a:pPr>
            <a:endParaRPr lang="en-US" sz="1800">
              <a:solidFill>
                <a:srgbClr val="FF0000"/>
              </a:solidFill>
              <a:latin typeface="Arial"/>
              <a:ea typeface="+mn-ea"/>
            </a:endParaRPr>
          </a:p>
        </p:txBody>
      </p:sp>
      <p:sp>
        <p:nvSpPr>
          <p:cNvPr id="2" name="Title 1"/>
          <p:cNvSpPr>
            <a:spLocks noGrp="1"/>
          </p:cNvSpPr>
          <p:nvPr>
            <p:ph type="ctrTitle"/>
          </p:nvPr>
        </p:nvSpPr>
        <p:spPr>
          <a:xfrm>
            <a:off x="758464" y="1944852"/>
            <a:ext cx="9360480" cy="1050601"/>
          </a:xfr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864097" y="3184315"/>
            <a:ext cx="85344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680620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088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77839"/>
            <a:ext cx="2743200" cy="52228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477839"/>
            <a:ext cx="8026400" cy="5222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7906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3551" y="1168586"/>
            <a:ext cx="11264900" cy="695325"/>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63551" y="1915021"/>
            <a:ext cx="11264899" cy="4400910"/>
          </a:xfrm>
        </p:spPr>
        <p:txBody>
          <a:bodyPr/>
          <a:lstStyle>
            <a:lvl1pPr>
              <a:defRPr sz="2400"/>
            </a:lvl1pPr>
            <a:lvl2pPr>
              <a:defRPr sz="18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8350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3790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330325"/>
            <a:ext cx="53848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330325"/>
            <a:ext cx="5384800" cy="4370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4543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380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92022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545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83956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7961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 name="Isosceles Triangle 213"/>
          <p:cNvSpPr/>
          <p:nvPr userDrawn="1"/>
        </p:nvSpPr>
        <p:spPr>
          <a:xfrm>
            <a:off x="-1331383" y="385764"/>
            <a:ext cx="3894668" cy="2782887"/>
          </a:xfrm>
          <a:prstGeom prst="triangle">
            <a:avLst/>
          </a:prstGeom>
          <a:solidFill>
            <a:srgbClr val="3B88A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800">
              <a:solidFill>
                <a:srgbClr val="51C0E3"/>
              </a:solidFill>
            </a:endParaRPr>
          </a:p>
        </p:txBody>
      </p:sp>
      <p:sp>
        <p:nvSpPr>
          <p:cNvPr id="222" name="Isosceles Triangle 221"/>
          <p:cNvSpPr/>
          <p:nvPr userDrawn="1"/>
        </p:nvSpPr>
        <p:spPr>
          <a:xfrm>
            <a:off x="-3930651" y="4102100"/>
            <a:ext cx="3894667"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800">
              <a:solidFill>
                <a:srgbClr val="FF0000"/>
              </a:solidFill>
            </a:endParaRPr>
          </a:p>
        </p:txBody>
      </p:sp>
      <p:sp>
        <p:nvSpPr>
          <p:cNvPr id="223" name="Isosceles Triangle 222"/>
          <p:cNvSpPr/>
          <p:nvPr userDrawn="1"/>
        </p:nvSpPr>
        <p:spPr>
          <a:xfrm>
            <a:off x="-2631017" y="2243139"/>
            <a:ext cx="3894668"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800">
              <a:solidFill>
                <a:srgbClr val="FF0000"/>
              </a:solidFill>
            </a:endParaRPr>
          </a:p>
        </p:txBody>
      </p:sp>
      <p:sp>
        <p:nvSpPr>
          <p:cNvPr id="339" name="Isosceles Triangle 338"/>
          <p:cNvSpPr/>
          <p:nvPr userDrawn="1"/>
        </p:nvSpPr>
        <p:spPr>
          <a:xfrm>
            <a:off x="-3869267" y="-1463675"/>
            <a:ext cx="11590867" cy="8347075"/>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800">
              <a:solidFill>
                <a:srgbClr val="FF0000"/>
              </a:solidFill>
            </a:endParaRPr>
          </a:p>
        </p:txBody>
      </p:sp>
      <p:sp>
        <p:nvSpPr>
          <p:cNvPr id="340" name="Isosceles Triangle 339"/>
          <p:cNvSpPr/>
          <p:nvPr userDrawn="1"/>
        </p:nvSpPr>
        <p:spPr>
          <a:xfrm>
            <a:off x="-1331383" y="4102100"/>
            <a:ext cx="3894668" cy="2781300"/>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800">
              <a:solidFill>
                <a:srgbClr val="FF0000"/>
              </a:solidFill>
            </a:endParaRPr>
          </a:p>
        </p:txBody>
      </p:sp>
      <p:sp>
        <p:nvSpPr>
          <p:cNvPr id="341" name="Isosceles Triangle 340"/>
          <p:cNvSpPr/>
          <p:nvPr userDrawn="1"/>
        </p:nvSpPr>
        <p:spPr>
          <a:xfrm>
            <a:off x="1267884" y="4102100"/>
            <a:ext cx="3894667" cy="2781300"/>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800">
              <a:solidFill>
                <a:srgbClr val="51C0E3"/>
              </a:solidFill>
            </a:endParaRPr>
          </a:p>
        </p:txBody>
      </p:sp>
      <p:sp>
        <p:nvSpPr>
          <p:cNvPr id="342" name="Isosceles Triangle 341"/>
          <p:cNvSpPr/>
          <p:nvPr userDrawn="1"/>
        </p:nvSpPr>
        <p:spPr>
          <a:xfrm>
            <a:off x="2567517" y="2243139"/>
            <a:ext cx="3894667" cy="2782887"/>
          </a:xfrm>
          <a:prstGeom prst="triangle">
            <a:avLst/>
          </a:prstGeom>
          <a:solidFill>
            <a:srgbClr val="3B88A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800">
              <a:solidFill>
                <a:srgbClr val="51C0E3"/>
              </a:solidFill>
            </a:endParaRPr>
          </a:p>
        </p:txBody>
      </p:sp>
      <p:sp>
        <p:nvSpPr>
          <p:cNvPr id="343" name="Isosceles Triangle 342"/>
          <p:cNvSpPr/>
          <p:nvPr userDrawn="1"/>
        </p:nvSpPr>
        <p:spPr>
          <a:xfrm>
            <a:off x="-31750" y="2243139"/>
            <a:ext cx="3894668" cy="2782887"/>
          </a:xfrm>
          <a:prstGeom prst="triangle">
            <a:avLst/>
          </a:prstGeom>
          <a:solidFill>
            <a:srgbClr val="3B88A5">
              <a:alpha val="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800">
              <a:solidFill>
                <a:srgbClr val="51C0E3"/>
              </a:solidFill>
            </a:endParaRPr>
          </a:p>
        </p:txBody>
      </p:sp>
      <p:sp>
        <p:nvSpPr>
          <p:cNvPr id="1034" name="Rectangle 2"/>
          <p:cNvSpPr>
            <a:spLocks noGrp="1" noChangeArrowheads="1"/>
          </p:cNvSpPr>
          <p:nvPr userDrawn="1">
            <p:ph type="title"/>
          </p:nvPr>
        </p:nvSpPr>
        <p:spPr bwMode="auto">
          <a:xfrm>
            <a:off x="656167" y="1279526"/>
            <a:ext cx="112649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5" name="Rectangle 3"/>
          <p:cNvSpPr>
            <a:spLocks noGrp="1" noChangeArrowheads="1"/>
          </p:cNvSpPr>
          <p:nvPr userDrawn="1">
            <p:ph type="body" idx="1"/>
          </p:nvPr>
        </p:nvSpPr>
        <p:spPr bwMode="auto">
          <a:xfrm>
            <a:off x="656167" y="2066926"/>
            <a:ext cx="11264900"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1036" name="Picture 17" descr="ENU_Logo_be0f34.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792634" y="352426"/>
            <a:ext cx="2933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990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200" b="1">
          <a:solidFill>
            <a:schemeClr val="tx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200" b="1">
          <a:solidFill>
            <a:schemeClr val="tx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3200" b="1">
          <a:solidFill>
            <a:schemeClr val="tx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3200" b="1">
          <a:solidFill>
            <a:schemeClr val="tx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3200" b="1">
          <a:solidFill>
            <a:schemeClr val="tx1"/>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16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evaluation.msf.org/evaluation-report/ocb-ebola-review-201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documents.wfp.org/stellent/groups/public/documents/eb/wfp289348.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4"/>
          <p:cNvSpPr>
            <a:spLocks noGrp="1"/>
          </p:cNvSpPr>
          <p:nvPr>
            <p:ph idx="1"/>
          </p:nvPr>
        </p:nvSpPr>
        <p:spPr>
          <a:xfrm>
            <a:off x="2597641" y="4489017"/>
            <a:ext cx="6975340" cy="1343866"/>
          </a:xfrm>
        </p:spPr>
        <p:txBody>
          <a:bodyPr/>
          <a:lstStyle/>
          <a:p>
            <a:pPr marL="0" indent="0" eaLnBrk="1" hangingPunct="1">
              <a:buNone/>
            </a:pPr>
            <a:r>
              <a:rPr lang="en-GB" altLang="en-US" dirty="0"/>
              <a:t>David G </a:t>
            </a:r>
            <a:r>
              <a:rPr lang="en-GB" altLang="en-US" dirty="0" err="1"/>
              <a:t>Duddy</a:t>
            </a:r>
            <a:r>
              <a:rPr lang="en-GB" altLang="en-US" dirty="0"/>
              <a:t>		Doctoral Researcher</a:t>
            </a:r>
          </a:p>
          <a:p>
            <a:pPr marL="0" indent="0" eaLnBrk="1" hangingPunct="1">
              <a:buNone/>
            </a:pPr>
            <a:r>
              <a:rPr lang="en-GB" altLang="en-US" dirty="0"/>
              <a:t>Dr Damian </a:t>
            </a:r>
            <a:r>
              <a:rPr lang="en-GB" altLang="en-US" dirty="0" err="1"/>
              <a:t>Stantchev</a:t>
            </a:r>
            <a:r>
              <a:rPr lang="en-GB" altLang="en-US" dirty="0"/>
              <a:t>	Supervisor</a:t>
            </a:r>
          </a:p>
          <a:p>
            <a:pPr marL="0" indent="0" eaLnBrk="1" hangingPunct="1">
              <a:buNone/>
            </a:pPr>
            <a:r>
              <a:rPr lang="en-GB" altLang="en-US" dirty="0"/>
              <a:t>Dr Miles Weaver		Supervisor</a:t>
            </a:r>
          </a:p>
        </p:txBody>
      </p:sp>
      <p:sp>
        <p:nvSpPr>
          <p:cNvPr id="25602" name="Title 5"/>
          <p:cNvSpPr>
            <a:spLocks noGrp="1"/>
          </p:cNvSpPr>
          <p:nvPr>
            <p:ph type="title"/>
          </p:nvPr>
        </p:nvSpPr>
        <p:spPr>
          <a:xfrm>
            <a:off x="2315416" y="1519992"/>
            <a:ext cx="7554724" cy="2260599"/>
          </a:xfrm>
        </p:spPr>
        <p:txBody>
          <a:bodyPr/>
          <a:lstStyle/>
          <a:p>
            <a:pPr algn="ctr" eaLnBrk="1" hangingPunct="1"/>
            <a:r>
              <a:rPr lang="en-GB" altLang="en-US" dirty="0"/>
              <a:t>How does the Beer Distribution Game help us to understand     Humanitarian Supply Chains?</a:t>
            </a:r>
          </a:p>
        </p:txBody>
      </p:sp>
    </p:spTree>
    <p:extLst>
      <p:ext uri="{BB962C8B-B14F-4D97-AF65-F5344CB8AC3E}">
        <p14:creationId xmlns:p14="http://schemas.microsoft.com/office/powerpoint/2010/main" val="3713048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4"/>
          <p:cNvSpPr>
            <a:spLocks noGrp="1"/>
          </p:cNvSpPr>
          <p:nvPr>
            <p:ph idx="1"/>
          </p:nvPr>
        </p:nvSpPr>
        <p:spPr>
          <a:xfrm>
            <a:off x="1000126" y="1828797"/>
            <a:ext cx="10872788" cy="4229100"/>
          </a:xfrm>
        </p:spPr>
        <p:txBody>
          <a:bodyPr/>
          <a:lstStyle/>
          <a:p>
            <a:pPr eaLnBrk="1" hangingPunct="1"/>
            <a:r>
              <a:rPr lang="en-GB" sz="1400" dirty="0"/>
              <a:t>Akhtar, P., Marr, N. and </a:t>
            </a:r>
            <a:r>
              <a:rPr lang="en-GB" sz="1400" dirty="0" err="1"/>
              <a:t>Gamevska</a:t>
            </a:r>
            <a:r>
              <a:rPr lang="en-GB" sz="1400" dirty="0"/>
              <a:t>, E. (2012), ‘Coordination in Humanitarian Relief Chains: Chain Coordinators’</a:t>
            </a:r>
            <a:r>
              <a:rPr lang="en-GB" sz="1400" i="1" dirty="0"/>
              <a:t>.</a:t>
            </a:r>
            <a:r>
              <a:rPr lang="en-GB" sz="1400" dirty="0"/>
              <a:t> </a:t>
            </a:r>
            <a:r>
              <a:rPr lang="en-GB" sz="1400" i="1" dirty="0"/>
              <a:t>Journal of Humanitarian Logistics and Supply Chain Management</a:t>
            </a:r>
            <a:r>
              <a:rPr lang="en-GB" sz="1400" dirty="0"/>
              <a:t>, Vol 2(1), pp.5-14.</a:t>
            </a:r>
          </a:p>
          <a:p>
            <a:pPr eaLnBrk="1" hangingPunct="1"/>
            <a:r>
              <a:rPr lang="en-GB" sz="1400" dirty="0"/>
              <a:t>Forrester, J. W. (1958), ‘System Dynamics: A major breakthrough for decision makers’. Harvard Business Review, 36(4), pp.37-66.</a:t>
            </a:r>
            <a:endParaRPr lang="en-GB" sz="1400" i="1" dirty="0"/>
          </a:p>
          <a:p>
            <a:pPr eaLnBrk="1" hangingPunct="1"/>
            <a:r>
              <a:rPr lang="en-GB" sz="1400" dirty="0" err="1"/>
              <a:t>Lysons</a:t>
            </a:r>
            <a:r>
              <a:rPr lang="en-GB" sz="1400" dirty="0"/>
              <a:t>, K. and Farrington, B. (2006), ‘Purchasing and Supply Chain Management’</a:t>
            </a:r>
            <a:r>
              <a:rPr lang="en-GB" sz="1400" i="1" dirty="0"/>
              <a:t>.</a:t>
            </a:r>
            <a:r>
              <a:rPr lang="en-GB" sz="1400" dirty="0"/>
              <a:t> </a:t>
            </a:r>
            <a:r>
              <a:rPr lang="en-GB" sz="1400" i="1" dirty="0"/>
              <a:t>7th Ed. Harlow, Pearson Education Ltd</a:t>
            </a:r>
            <a:r>
              <a:rPr lang="en-GB" sz="1400" dirty="0"/>
              <a:t>.</a:t>
            </a:r>
          </a:p>
          <a:p>
            <a:pPr eaLnBrk="1" hangingPunct="1"/>
            <a:r>
              <a:rPr lang="en-GB" sz="1400" dirty="0"/>
              <a:t>MSF (2016), ‘OCB Review 2016’. </a:t>
            </a:r>
            <a:r>
              <a:rPr lang="en-GB" sz="1400" i="1" dirty="0"/>
              <a:t>Operational Centre Brussels, </a:t>
            </a:r>
            <a:r>
              <a:rPr lang="en-GB" sz="1400" i="1" dirty="0" err="1"/>
              <a:t>Médecin</a:t>
            </a:r>
            <a:r>
              <a:rPr lang="en-GB" sz="1400" i="1" dirty="0"/>
              <a:t> Sans </a:t>
            </a:r>
            <a:r>
              <a:rPr lang="en-GB" sz="1400" i="1" dirty="0" err="1"/>
              <a:t>Frontières</a:t>
            </a:r>
            <a:r>
              <a:rPr lang="en-GB" sz="1400" i="1" dirty="0"/>
              <a:t>, Supply Annex and Logistic Annex</a:t>
            </a:r>
            <a:r>
              <a:rPr lang="en-GB" sz="1400" dirty="0"/>
              <a:t>. Available at: </a:t>
            </a:r>
            <a:r>
              <a:rPr lang="en-GB" sz="1400" u="sng" dirty="0">
                <a:hlinkClick r:id="rId3"/>
              </a:rPr>
              <a:t>http://evaluation.msf.org/evaluation-report/ocb-ebola-review-2016</a:t>
            </a:r>
            <a:r>
              <a:rPr lang="en-GB" sz="1400" dirty="0"/>
              <a:t> [Accessed 2 Jun 17].</a:t>
            </a:r>
          </a:p>
          <a:p>
            <a:pPr eaLnBrk="1" hangingPunct="1"/>
            <a:r>
              <a:rPr lang="en-GB" sz="1400" dirty="0" err="1"/>
              <a:t>Nienhaus</a:t>
            </a:r>
            <a:r>
              <a:rPr lang="en-GB" sz="1400" dirty="0"/>
              <a:t>, J. (2002), ‘What is the Bullwhip Effect Caused By?’ </a:t>
            </a:r>
            <a:r>
              <a:rPr lang="en-GB" sz="1400" i="1" dirty="0"/>
              <a:t>Supply Chain World Europe 2002 Conference</a:t>
            </a:r>
            <a:r>
              <a:rPr lang="en-GB" sz="1400" dirty="0"/>
              <a:t>, 28-30 October 2002, Amsterdam.</a:t>
            </a:r>
            <a:endParaRPr lang="en-GB" sz="1400" i="1" dirty="0"/>
          </a:p>
          <a:p>
            <a:pPr lvl="0"/>
            <a:r>
              <a:rPr lang="en-GB" sz="1400" dirty="0" err="1"/>
              <a:t>Oloruntoba</a:t>
            </a:r>
            <a:r>
              <a:rPr lang="en-GB" sz="1400" dirty="0"/>
              <a:t>, R. and Kovacs, G. (2015), ‘A commentary on agility in humanitarian aid supply chains’. </a:t>
            </a:r>
            <a:r>
              <a:rPr lang="en-GB" sz="1400" i="1" dirty="0"/>
              <a:t>Supply Chain Management: An International Journal, Vol 20(6), pp.708-716.</a:t>
            </a:r>
            <a:endParaRPr lang="en-GB" sz="1400" dirty="0"/>
          </a:p>
          <a:p>
            <a:pPr lvl="0"/>
            <a:r>
              <a:rPr lang="en-GB" sz="1400" dirty="0"/>
              <a:t>Overstreet, R.E., Hall, D., Hanna, J.B. and Kelly Rainer Jr, R. (2011), ‘Research in Humanitarian Logistics’. </a:t>
            </a:r>
            <a:r>
              <a:rPr lang="en-GB" sz="1400" i="1" dirty="0"/>
              <a:t>Journal of Humanitarian Logistics and Supply Chain Management</a:t>
            </a:r>
            <a:r>
              <a:rPr lang="en-GB" sz="1400" dirty="0"/>
              <a:t>, Vol 1(2), pp.114-131.</a:t>
            </a:r>
          </a:p>
          <a:p>
            <a:pPr lvl="0"/>
            <a:r>
              <a:rPr lang="en-GB" sz="1400" dirty="0" err="1"/>
              <a:t>Tomasini</a:t>
            </a:r>
            <a:r>
              <a:rPr lang="en-GB" sz="1400" dirty="0"/>
              <a:t>, R. and Van </a:t>
            </a:r>
            <a:r>
              <a:rPr lang="en-GB" sz="1400" dirty="0" err="1"/>
              <a:t>Wassenhove</a:t>
            </a:r>
            <a:r>
              <a:rPr lang="en-GB" sz="1400" dirty="0"/>
              <a:t>, L. (2009), ‘Humanitarian Logistics’. </a:t>
            </a:r>
            <a:r>
              <a:rPr lang="en-GB" sz="1400" i="1" dirty="0"/>
              <a:t>Basingstoke, Palgrave MacMillan.</a:t>
            </a:r>
          </a:p>
          <a:p>
            <a:r>
              <a:rPr lang="en-GB" sz="1400" dirty="0"/>
              <a:t>WFP (2017) Summary Evaluation Report of WFP’s Ebola Crisis Response: Guinea, Liberia and Sierra Leone. </a:t>
            </a:r>
            <a:r>
              <a:rPr lang="en-GB" sz="1400" i="1" dirty="0"/>
              <a:t>Rome, WFP Executive Board Report WFP/EB.1/2017/6-B dated 17 Jan 17</a:t>
            </a:r>
            <a:r>
              <a:rPr lang="en-GB" sz="1400" dirty="0"/>
              <a:t>. Available at: </a:t>
            </a:r>
            <a:r>
              <a:rPr lang="en-GB" sz="1400" u="sng" dirty="0">
                <a:hlinkClick r:id="rId4"/>
              </a:rPr>
              <a:t>http://documents.wfp.org/stellent/groups/public/documents/eb/wfp289348.pdf</a:t>
            </a:r>
            <a:r>
              <a:rPr lang="en-GB" sz="1400" dirty="0"/>
              <a:t>  [Accessed 22 May 17].</a:t>
            </a:r>
          </a:p>
          <a:p>
            <a:r>
              <a:rPr lang="en-GB" sz="1400" dirty="0"/>
              <a:t>Willetts-King, B. and Harvey, P. (2005), ‘Managing the Risks in Humanitarian Relief Operations’. </a:t>
            </a:r>
            <a:r>
              <a:rPr lang="en-GB" sz="1400" i="1" dirty="0"/>
              <a:t>Final Report. Humanitarian Policy Group, Overseas Development </a:t>
            </a:r>
            <a:r>
              <a:rPr lang="en-GB" sz="1400" i="1" dirty="0" err="1"/>
              <a:t>Instiute</a:t>
            </a:r>
            <a:r>
              <a:rPr lang="en-GB" sz="1400" i="1" dirty="0"/>
              <a:t>, </a:t>
            </a:r>
            <a:r>
              <a:rPr lang="en-GB" sz="1400" i="1" dirty="0" err="1"/>
              <a:t>DfID</a:t>
            </a:r>
            <a:r>
              <a:rPr lang="en-GB" sz="1400" dirty="0"/>
              <a:t>.</a:t>
            </a:r>
          </a:p>
          <a:p>
            <a:pPr lvl="0"/>
            <a:endParaRPr lang="en-GB" sz="1400" dirty="0"/>
          </a:p>
          <a:p>
            <a:pPr lvl="0"/>
            <a:endParaRPr lang="en-GB" sz="1600" i="1" dirty="0"/>
          </a:p>
          <a:p>
            <a:pPr eaLnBrk="1" hangingPunct="1"/>
            <a:endParaRPr lang="en-GB" sz="1600" dirty="0"/>
          </a:p>
          <a:p>
            <a:pPr marL="0" indent="0" eaLnBrk="1" hangingPunct="1">
              <a:buNone/>
            </a:pPr>
            <a:endParaRPr lang="en-GB" altLang="en-US" dirty="0"/>
          </a:p>
        </p:txBody>
      </p:sp>
      <p:sp>
        <p:nvSpPr>
          <p:cNvPr id="25602" name="Title 5"/>
          <p:cNvSpPr>
            <a:spLocks noGrp="1"/>
          </p:cNvSpPr>
          <p:nvPr>
            <p:ph type="title"/>
          </p:nvPr>
        </p:nvSpPr>
        <p:spPr>
          <a:xfrm>
            <a:off x="1000126" y="1133472"/>
            <a:ext cx="8448675" cy="695325"/>
          </a:xfrm>
        </p:spPr>
        <p:txBody>
          <a:bodyPr/>
          <a:lstStyle/>
          <a:p>
            <a:pPr eaLnBrk="1" hangingPunct="1"/>
            <a:r>
              <a:rPr lang="en-GB" altLang="en-US" dirty="0"/>
              <a:t>References</a:t>
            </a:r>
          </a:p>
        </p:txBody>
      </p:sp>
    </p:spTree>
    <p:extLst>
      <p:ext uri="{BB962C8B-B14F-4D97-AF65-F5344CB8AC3E}">
        <p14:creationId xmlns:p14="http://schemas.microsoft.com/office/powerpoint/2010/main" val="2991146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4"/>
          <p:cNvSpPr>
            <a:spLocks noGrp="1"/>
          </p:cNvSpPr>
          <p:nvPr>
            <p:ph idx="1"/>
          </p:nvPr>
        </p:nvSpPr>
        <p:spPr>
          <a:xfrm>
            <a:off x="2117558" y="6252175"/>
            <a:ext cx="9492916" cy="401288"/>
          </a:xfrm>
        </p:spPr>
        <p:txBody>
          <a:bodyPr/>
          <a:lstStyle/>
          <a:p>
            <a:pPr marL="0" indent="0" eaLnBrk="1" hangingPunct="1">
              <a:buNone/>
            </a:pPr>
            <a:r>
              <a:rPr lang="en-GB" altLang="en-US" dirty="0"/>
              <a:t>David G </a:t>
            </a:r>
            <a:r>
              <a:rPr lang="en-GB" altLang="en-US" dirty="0" err="1"/>
              <a:t>Duddy</a:t>
            </a:r>
            <a:r>
              <a:rPr lang="en-GB" altLang="en-US" dirty="0"/>
              <a:t>				david.duddy@napier.ac.uk</a:t>
            </a:r>
          </a:p>
        </p:txBody>
      </p:sp>
      <p:sp>
        <p:nvSpPr>
          <p:cNvPr id="25602" name="Title 5"/>
          <p:cNvSpPr>
            <a:spLocks noGrp="1"/>
          </p:cNvSpPr>
          <p:nvPr>
            <p:ph type="title"/>
          </p:nvPr>
        </p:nvSpPr>
        <p:spPr>
          <a:xfrm>
            <a:off x="4558925" y="1950452"/>
            <a:ext cx="3001125" cy="695325"/>
          </a:xfrm>
        </p:spPr>
        <p:txBody>
          <a:bodyPr/>
          <a:lstStyle/>
          <a:p>
            <a:pPr algn="ctr" eaLnBrk="1" hangingPunct="1"/>
            <a:r>
              <a:rPr lang="en-GB" altLang="en-US" dirty="0"/>
              <a:t>Questions</a:t>
            </a:r>
          </a:p>
        </p:txBody>
      </p:sp>
      <p:pic>
        <p:nvPicPr>
          <p:cNvPr id="4" name="Picture 3" descr="Ask me any question related 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374" y="2839622"/>
            <a:ext cx="3619500" cy="3009900"/>
          </a:xfrm>
          <a:prstGeom prst="rect">
            <a:avLst/>
          </a:prstGeom>
          <a:noFill/>
        </p:spPr>
      </p:pic>
    </p:spTree>
    <p:extLst>
      <p:ext uri="{BB962C8B-B14F-4D97-AF65-F5344CB8AC3E}">
        <p14:creationId xmlns:p14="http://schemas.microsoft.com/office/powerpoint/2010/main" val="2641667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a:xfrm>
            <a:off x="1871665" y="615240"/>
            <a:ext cx="3287358" cy="695325"/>
          </a:xfrm>
        </p:spPr>
        <p:txBody>
          <a:bodyPr/>
          <a:lstStyle/>
          <a:p>
            <a:pPr eaLnBrk="1" hangingPunct="1"/>
            <a:r>
              <a:rPr lang="en-GB" altLang="en-US" dirty="0"/>
              <a:t>The Challenge</a:t>
            </a:r>
          </a:p>
        </p:txBody>
      </p:sp>
      <p:pic>
        <p:nvPicPr>
          <p:cNvPr id="3" name="Picture 2"/>
          <p:cNvPicPr>
            <a:picLocks noChangeAspect="1"/>
          </p:cNvPicPr>
          <p:nvPr/>
        </p:nvPicPr>
        <p:blipFill>
          <a:blip r:embed="rId3"/>
          <a:stretch>
            <a:fillRect/>
          </a:stretch>
        </p:blipFill>
        <p:spPr>
          <a:xfrm>
            <a:off x="2710211" y="1399359"/>
            <a:ext cx="6809097" cy="1830643"/>
          </a:xfrm>
          <a:prstGeom prst="rect">
            <a:avLst/>
          </a:prstGeom>
        </p:spPr>
      </p:pic>
      <p:pic>
        <p:nvPicPr>
          <p:cNvPr id="4" name="Picture 3"/>
          <p:cNvPicPr>
            <a:picLocks noChangeAspect="1"/>
          </p:cNvPicPr>
          <p:nvPr/>
        </p:nvPicPr>
        <p:blipFill>
          <a:blip r:embed="rId4"/>
          <a:stretch>
            <a:fillRect/>
          </a:stretch>
        </p:blipFill>
        <p:spPr>
          <a:xfrm>
            <a:off x="2597320" y="3771500"/>
            <a:ext cx="6354769" cy="2412887"/>
          </a:xfrm>
          <a:prstGeom prst="rect">
            <a:avLst/>
          </a:prstGeom>
        </p:spPr>
      </p:pic>
      <p:sp>
        <p:nvSpPr>
          <p:cNvPr id="8" name="TextBox 7"/>
          <p:cNvSpPr txBox="1"/>
          <p:nvPr/>
        </p:nvSpPr>
        <p:spPr>
          <a:xfrm>
            <a:off x="2597320" y="6072095"/>
            <a:ext cx="3047999"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Humanitarian Supply Chain (simplified).</a:t>
            </a:r>
          </a:p>
        </p:txBody>
      </p:sp>
      <p:sp>
        <p:nvSpPr>
          <p:cNvPr id="6" name="Curved Right Arrow 5"/>
          <p:cNvSpPr/>
          <p:nvPr/>
        </p:nvSpPr>
        <p:spPr>
          <a:xfrm>
            <a:off x="349628" y="2088445"/>
            <a:ext cx="1869141" cy="331893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Rectangle 1"/>
          <p:cNvSpPr/>
          <p:nvPr/>
        </p:nvSpPr>
        <p:spPr>
          <a:xfrm>
            <a:off x="2597320" y="3198167"/>
            <a:ext cx="3047999" cy="400110"/>
          </a:xfrm>
          <a:prstGeom prst="rect">
            <a:avLst/>
          </a:prstGeom>
        </p:spPr>
        <p:txBody>
          <a:bodyPr wrap="square">
            <a:spAutoFit/>
          </a:bodyPr>
          <a:lstStyle/>
          <a:p>
            <a:r>
              <a:rPr lang="en-GB" sz="1000" dirty="0">
                <a:latin typeface="Arial" panose="020B0604020202020204" pitchFamily="34" charset="0"/>
                <a:ea typeface="Calibri" panose="020F0502020204030204" pitchFamily="34" charset="0"/>
                <a:cs typeface="Arial" panose="020B0604020202020204" pitchFamily="34" charset="0"/>
              </a:rPr>
              <a:t>The Elements of the Beer Distribution Game. Adapted from Forrester (1958).</a:t>
            </a:r>
            <a:endParaRPr lang="en-GB" sz="1000" dirty="0">
              <a:latin typeface="Arial" panose="020B0604020202020204" pitchFamily="34" charset="0"/>
              <a:cs typeface="Arial" panose="020B0604020202020204" pitchFamily="34" charset="0"/>
            </a:endParaRPr>
          </a:p>
        </p:txBody>
      </p:sp>
      <p:cxnSp>
        <p:nvCxnSpPr>
          <p:cNvPr id="7" name="Straight Connector 6"/>
          <p:cNvCxnSpPr/>
          <p:nvPr/>
        </p:nvCxnSpPr>
        <p:spPr>
          <a:xfrm>
            <a:off x="2348089" y="3659832"/>
            <a:ext cx="71712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03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9" y="-297"/>
            <a:ext cx="12193057" cy="6858594"/>
          </a:xfrm>
          <a:prstGeom prst="rect">
            <a:avLst/>
          </a:prstGeom>
        </p:spPr>
      </p:pic>
      <p:sp>
        <p:nvSpPr>
          <p:cNvPr id="25601" name="Content Placeholder 4"/>
          <p:cNvSpPr>
            <a:spLocks noGrp="1"/>
          </p:cNvSpPr>
          <p:nvPr>
            <p:ph idx="1"/>
          </p:nvPr>
        </p:nvSpPr>
        <p:spPr>
          <a:xfrm>
            <a:off x="2614627" y="1928813"/>
            <a:ext cx="7043728" cy="4229100"/>
          </a:xfrm>
        </p:spPr>
        <p:txBody>
          <a:bodyPr/>
          <a:lstStyle/>
          <a:p>
            <a:pPr marL="0" indent="0" eaLnBrk="1" hangingPunct="1">
              <a:buNone/>
            </a:pPr>
            <a:r>
              <a:rPr lang="en-GB" altLang="en-US" dirty="0">
                <a:solidFill>
                  <a:srgbClr val="FFFF00"/>
                </a:solidFill>
              </a:rPr>
              <a:t>Case Study: Ebola Crisis, Sierra Leone, 2014 – 15 </a:t>
            </a:r>
          </a:p>
          <a:p>
            <a:pPr eaLnBrk="1" hangingPunct="1"/>
            <a:endParaRPr lang="en-GB" altLang="en-US" sz="1400" dirty="0">
              <a:solidFill>
                <a:srgbClr val="FFFF00"/>
              </a:solidFill>
            </a:endParaRPr>
          </a:p>
          <a:p>
            <a:pPr eaLnBrk="1" hangingPunct="1"/>
            <a:r>
              <a:rPr lang="en-GB" altLang="en-US" dirty="0">
                <a:solidFill>
                  <a:srgbClr val="FFFF00"/>
                </a:solidFill>
              </a:rPr>
              <a:t>Primary resources</a:t>
            </a:r>
          </a:p>
          <a:p>
            <a:pPr lvl="1" eaLnBrk="1" hangingPunct="1"/>
            <a:r>
              <a:rPr lang="en-GB" altLang="en-US" dirty="0">
                <a:solidFill>
                  <a:srgbClr val="FFFF00"/>
                </a:solidFill>
              </a:rPr>
              <a:t>Observation</a:t>
            </a:r>
          </a:p>
          <a:p>
            <a:pPr lvl="1" eaLnBrk="1" hangingPunct="1"/>
            <a:r>
              <a:rPr lang="en-GB" altLang="en-US" dirty="0">
                <a:solidFill>
                  <a:srgbClr val="FFFF00"/>
                </a:solidFill>
              </a:rPr>
              <a:t>Interviews (WFP and MSF)</a:t>
            </a:r>
          </a:p>
          <a:p>
            <a:pPr lvl="1" eaLnBrk="1" hangingPunct="1"/>
            <a:r>
              <a:rPr lang="en-GB" altLang="en-US" dirty="0">
                <a:solidFill>
                  <a:srgbClr val="FFFF00"/>
                </a:solidFill>
              </a:rPr>
              <a:t>Evaluation reports (WFP and WHO)</a:t>
            </a:r>
          </a:p>
          <a:p>
            <a:pPr eaLnBrk="1" hangingPunct="1"/>
            <a:r>
              <a:rPr lang="en-GB" altLang="en-US" dirty="0">
                <a:solidFill>
                  <a:srgbClr val="FFFF00"/>
                </a:solidFill>
              </a:rPr>
              <a:t>Secondary resources</a:t>
            </a:r>
          </a:p>
          <a:p>
            <a:pPr lvl="1" eaLnBrk="1" hangingPunct="1"/>
            <a:r>
              <a:rPr lang="en-GB" altLang="en-US" dirty="0">
                <a:solidFill>
                  <a:srgbClr val="FFFF00"/>
                </a:solidFill>
              </a:rPr>
              <a:t>E.g. Journal of Humanitarian Supply Chain Management International Journal of Physical Distribution and Logistics; </a:t>
            </a:r>
          </a:p>
          <a:p>
            <a:pPr lvl="1" eaLnBrk="1" hangingPunct="1"/>
            <a:r>
              <a:rPr lang="en-GB" altLang="en-US" dirty="0">
                <a:solidFill>
                  <a:srgbClr val="FFFF00"/>
                </a:solidFill>
              </a:rPr>
              <a:t>Conference papers</a:t>
            </a:r>
          </a:p>
          <a:p>
            <a:pPr lvl="1" eaLnBrk="1" hangingPunct="1"/>
            <a:r>
              <a:rPr lang="en-GB" altLang="en-US" dirty="0">
                <a:solidFill>
                  <a:srgbClr val="FFFF00"/>
                </a:solidFill>
              </a:rPr>
              <a:t>Books / publications</a:t>
            </a:r>
          </a:p>
        </p:txBody>
      </p:sp>
      <p:sp>
        <p:nvSpPr>
          <p:cNvPr id="25602" name="Title 5"/>
          <p:cNvSpPr>
            <a:spLocks noGrp="1"/>
          </p:cNvSpPr>
          <p:nvPr>
            <p:ph type="title"/>
          </p:nvPr>
        </p:nvSpPr>
        <p:spPr>
          <a:xfrm>
            <a:off x="1871665" y="1168401"/>
            <a:ext cx="2982558" cy="695325"/>
          </a:xfrm>
        </p:spPr>
        <p:txBody>
          <a:bodyPr/>
          <a:lstStyle/>
          <a:p>
            <a:pPr eaLnBrk="1" hangingPunct="1"/>
            <a:r>
              <a:rPr lang="en-GB" altLang="en-US" dirty="0">
                <a:solidFill>
                  <a:srgbClr val="FFFF00"/>
                </a:solidFill>
              </a:rPr>
              <a:t>Methodology</a:t>
            </a:r>
          </a:p>
        </p:txBody>
      </p:sp>
    </p:spTree>
    <p:extLst>
      <p:ext uri="{BB962C8B-B14F-4D97-AF65-F5344CB8AC3E}">
        <p14:creationId xmlns:p14="http://schemas.microsoft.com/office/powerpoint/2010/main" val="3941885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4"/>
          <p:cNvSpPr>
            <a:spLocks noGrp="1"/>
          </p:cNvSpPr>
          <p:nvPr>
            <p:ph idx="1"/>
          </p:nvPr>
        </p:nvSpPr>
        <p:spPr>
          <a:xfrm>
            <a:off x="1871664" y="1928813"/>
            <a:ext cx="7712603" cy="4229100"/>
          </a:xfrm>
        </p:spPr>
        <p:txBody>
          <a:bodyPr/>
          <a:lstStyle/>
          <a:p>
            <a:pPr eaLnBrk="1" hangingPunct="1"/>
            <a:r>
              <a:rPr lang="en-GB" altLang="en-US" dirty="0"/>
              <a:t>Definition of ‘The Customer’</a:t>
            </a:r>
          </a:p>
          <a:p>
            <a:pPr lvl="1" eaLnBrk="1" hangingPunct="1">
              <a:spcAft>
                <a:spcPts val="600"/>
              </a:spcAft>
            </a:pPr>
            <a:r>
              <a:rPr lang="en-GB" altLang="en-US" dirty="0"/>
              <a:t>The [Intelligent] Customer and The Beneficiary</a:t>
            </a:r>
          </a:p>
          <a:p>
            <a:pPr eaLnBrk="1" hangingPunct="1"/>
            <a:r>
              <a:rPr lang="en-GB" altLang="en-US" dirty="0"/>
              <a:t>Commodity Control Interface</a:t>
            </a:r>
          </a:p>
          <a:p>
            <a:pPr lvl="1" eaLnBrk="1" hangingPunct="1">
              <a:spcAft>
                <a:spcPts val="600"/>
              </a:spcAft>
            </a:pPr>
            <a:r>
              <a:rPr lang="en-GB" altLang="en-US" dirty="0"/>
              <a:t>The Collaboration Envelope</a:t>
            </a:r>
          </a:p>
          <a:p>
            <a:pPr eaLnBrk="1" hangingPunct="1"/>
            <a:r>
              <a:rPr lang="en-GB" altLang="en-US" dirty="0"/>
              <a:t>Customer / Consumer Interface</a:t>
            </a:r>
          </a:p>
          <a:p>
            <a:pPr lvl="1" eaLnBrk="1" hangingPunct="1">
              <a:spcAft>
                <a:spcPts val="600"/>
              </a:spcAft>
            </a:pPr>
            <a:r>
              <a:rPr lang="en-GB" altLang="en-US" dirty="0"/>
              <a:t>Where the demand is generated</a:t>
            </a:r>
          </a:p>
          <a:p>
            <a:pPr eaLnBrk="1" hangingPunct="1"/>
            <a:r>
              <a:rPr lang="en-GB" altLang="en-US" dirty="0"/>
              <a:t>Humanitarian Supply Chain Management</a:t>
            </a:r>
          </a:p>
          <a:p>
            <a:pPr lvl="1" eaLnBrk="1" hangingPunct="1">
              <a:spcAft>
                <a:spcPts val="600"/>
              </a:spcAft>
            </a:pPr>
            <a:r>
              <a:rPr lang="en-GB" altLang="en-US" dirty="0"/>
              <a:t>Chain or network?</a:t>
            </a:r>
          </a:p>
          <a:p>
            <a:pPr eaLnBrk="1" hangingPunct="1"/>
            <a:r>
              <a:rPr lang="en-GB" altLang="en-US" dirty="0"/>
              <a:t>Bullwhip Effect</a:t>
            </a:r>
          </a:p>
          <a:p>
            <a:pPr lvl="1" eaLnBrk="1" hangingPunct="1"/>
            <a:r>
              <a:rPr lang="en-GB" altLang="en-US" dirty="0"/>
              <a:t>The effect of Push Logistics, Pull Logistics and Local Procurement</a:t>
            </a:r>
          </a:p>
        </p:txBody>
      </p:sp>
      <p:sp>
        <p:nvSpPr>
          <p:cNvPr id="25602" name="Title 5"/>
          <p:cNvSpPr>
            <a:spLocks noGrp="1"/>
          </p:cNvSpPr>
          <p:nvPr>
            <p:ph type="title"/>
          </p:nvPr>
        </p:nvSpPr>
        <p:spPr>
          <a:xfrm>
            <a:off x="1871664" y="1168401"/>
            <a:ext cx="8448675" cy="695325"/>
          </a:xfrm>
        </p:spPr>
        <p:txBody>
          <a:bodyPr/>
          <a:lstStyle/>
          <a:p>
            <a:pPr eaLnBrk="1" hangingPunct="1"/>
            <a:r>
              <a:rPr lang="en-GB" altLang="en-US" dirty="0"/>
              <a:t>The Research</a:t>
            </a:r>
          </a:p>
        </p:txBody>
      </p:sp>
    </p:spTree>
    <p:extLst>
      <p:ext uri="{BB962C8B-B14F-4D97-AF65-F5344CB8AC3E}">
        <p14:creationId xmlns:p14="http://schemas.microsoft.com/office/powerpoint/2010/main" val="29160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313509" y="2090057"/>
            <a:ext cx="11651799" cy="4532811"/>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stretch>
            <a:fillRect/>
          </a:stretch>
        </p:blipFill>
        <p:spPr>
          <a:xfrm>
            <a:off x="2240385" y="2641756"/>
            <a:ext cx="8434030" cy="3132316"/>
          </a:xfrm>
          <a:prstGeom prst="rect">
            <a:avLst/>
          </a:prstGeom>
        </p:spPr>
      </p:pic>
      <p:pic>
        <p:nvPicPr>
          <p:cNvPr id="4" name="Picture 3"/>
          <p:cNvPicPr>
            <a:picLocks noChangeAspect="1"/>
          </p:cNvPicPr>
          <p:nvPr/>
        </p:nvPicPr>
        <p:blipFill>
          <a:blip r:embed="rId4"/>
          <a:stretch>
            <a:fillRect/>
          </a:stretch>
        </p:blipFill>
        <p:spPr>
          <a:xfrm>
            <a:off x="9383522" y="1186757"/>
            <a:ext cx="2581786" cy="693407"/>
          </a:xfrm>
          <a:prstGeom prst="rect">
            <a:avLst/>
          </a:prstGeom>
        </p:spPr>
      </p:pic>
      <p:sp>
        <p:nvSpPr>
          <p:cNvPr id="9" name="Title 5"/>
          <p:cNvSpPr>
            <a:spLocks noGrp="1"/>
          </p:cNvSpPr>
          <p:nvPr>
            <p:ph type="title"/>
          </p:nvPr>
        </p:nvSpPr>
        <p:spPr>
          <a:xfrm>
            <a:off x="1521852" y="972904"/>
            <a:ext cx="6250758" cy="695325"/>
          </a:xfrm>
        </p:spPr>
        <p:txBody>
          <a:bodyPr/>
          <a:lstStyle/>
          <a:p>
            <a:r>
              <a:rPr lang="en-GB" dirty="0">
                <a:latin typeface="Calibri" panose="020F0502020204030204" pitchFamily="34" charset="0"/>
                <a:ea typeface="Calibri" panose="020F0502020204030204" pitchFamily="34" charset="0"/>
                <a:cs typeface="Arial" panose="020B0604020202020204" pitchFamily="34" charset="0"/>
              </a:rPr>
              <a:t>The Commodity Control Interface and the Collaborative Envelope.</a:t>
            </a:r>
            <a:endParaRPr lang="en-GB" dirty="0"/>
          </a:p>
        </p:txBody>
      </p:sp>
    </p:spTree>
    <p:extLst>
      <p:ext uri="{BB962C8B-B14F-4D97-AF65-F5344CB8AC3E}">
        <p14:creationId xmlns:p14="http://schemas.microsoft.com/office/powerpoint/2010/main" val="4116594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13509" y="2090057"/>
            <a:ext cx="11651799" cy="4532811"/>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stretch>
            <a:fillRect/>
          </a:stretch>
        </p:blipFill>
        <p:spPr>
          <a:xfrm>
            <a:off x="1546236" y="2890497"/>
            <a:ext cx="9099994" cy="2982252"/>
          </a:xfrm>
          <a:prstGeom prst="rect">
            <a:avLst/>
          </a:prstGeom>
        </p:spPr>
      </p:pic>
      <p:pic>
        <p:nvPicPr>
          <p:cNvPr id="8" name="Picture 7"/>
          <p:cNvPicPr>
            <a:picLocks noChangeAspect="1"/>
          </p:cNvPicPr>
          <p:nvPr/>
        </p:nvPicPr>
        <p:blipFill>
          <a:blip r:embed="rId4"/>
          <a:stretch>
            <a:fillRect/>
          </a:stretch>
        </p:blipFill>
        <p:spPr>
          <a:xfrm>
            <a:off x="9383522" y="1186757"/>
            <a:ext cx="2581786" cy="693407"/>
          </a:xfrm>
          <a:prstGeom prst="rect">
            <a:avLst/>
          </a:prstGeom>
        </p:spPr>
      </p:pic>
      <p:sp>
        <p:nvSpPr>
          <p:cNvPr id="9" name="Title 8"/>
          <p:cNvSpPr>
            <a:spLocks noGrp="1"/>
          </p:cNvSpPr>
          <p:nvPr>
            <p:ph type="title"/>
          </p:nvPr>
        </p:nvSpPr>
        <p:spPr>
          <a:xfrm>
            <a:off x="1389480" y="884435"/>
            <a:ext cx="6930026" cy="1332411"/>
          </a:xfrm>
        </p:spPr>
        <p:txBody>
          <a:bodyPr/>
          <a:lstStyle/>
          <a:p>
            <a:r>
              <a:rPr lang="en-GB" dirty="0">
                <a:latin typeface="Calibri" panose="020F0502020204030204" pitchFamily="34" charset="0"/>
              </a:rPr>
              <a:t>Humanitarian Supply Chain Complexity and Role of Local Procurement</a:t>
            </a:r>
            <a:r>
              <a:rPr lang="en-GB" dirty="0"/>
              <a:t/>
            </a:r>
            <a:br>
              <a:rPr lang="en-GB" dirty="0"/>
            </a:br>
            <a:endParaRPr lang="en-GB" dirty="0"/>
          </a:p>
        </p:txBody>
      </p:sp>
    </p:spTree>
    <p:extLst>
      <p:ext uri="{BB962C8B-B14F-4D97-AF65-F5344CB8AC3E}">
        <p14:creationId xmlns:p14="http://schemas.microsoft.com/office/powerpoint/2010/main" val="236244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89480" y="1543789"/>
            <a:ext cx="9242049" cy="4172658"/>
          </a:xfrm>
          <a:prstGeom prst="rect">
            <a:avLst/>
          </a:prstGeom>
        </p:spPr>
      </p:pic>
      <p:sp>
        <p:nvSpPr>
          <p:cNvPr id="4" name="Title 3"/>
          <p:cNvSpPr>
            <a:spLocks noGrp="1"/>
          </p:cNvSpPr>
          <p:nvPr>
            <p:ph type="title"/>
          </p:nvPr>
        </p:nvSpPr>
        <p:spPr>
          <a:xfrm>
            <a:off x="1389480" y="792674"/>
            <a:ext cx="5218792" cy="1502229"/>
          </a:xfrm>
        </p:spPr>
        <p:txBody>
          <a:bodyPr/>
          <a:lstStyle/>
          <a:p>
            <a:r>
              <a:rPr lang="en-GB" dirty="0">
                <a:latin typeface="Calibri" panose="020F0502020204030204" pitchFamily="34" charset="0"/>
                <a:ea typeface="Calibri" panose="020F0502020204030204" pitchFamily="34" charset="0"/>
                <a:cs typeface="Arial" panose="020B0604020202020204" pitchFamily="34" charset="0"/>
              </a:rPr>
              <a:t>Flow of materials including the reverse supply chain</a:t>
            </a:r>
            <a:r>
              <a:rPr lang="en-GB" dirty="0"/>
              <a:t/>
            </a:r>
            <a:br>
              <a:rPr lang="en-GB" dirty="0"/>
            </a:br>
            <a:endParaRPr lang="en-GB" dirty="0"/>
          </a:p>
        </p:txBody>
      </p:sp>
    </p:spTree>
    <p:extLst>
      <p:ext uri="{BB962C8B-B14F-4D97-AF65-F5344CB8AC3E}">
        <p14:creationId xmlns:p14="http://schemas.microsoft.com/office/powerpoint/2010/main" val="78818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4"/>
          <p:cNvSpPr>
            <a:spLocks noGrp="1"/>
          </p:cNvSpPr>
          <p:nvPr>
            <p:ph idx="1"/>
          </p:nvPr>
        </p:nvSpPr>
        <p:spPr>
          <a:xfrm>
            <a:off x="2681289" y="2245659"/>
            <a:ext cx="6829424" cy="2154892"/>
          </a:xfrm>
        </p:spPr>
        <p:txBody>
          <a:bodyPr/>
          <a:lstStyle/>
          <a:p>
            <a:pPr eaLnBrk="1" hangingPunct="1"/>
            <a:r>
              <a:rPr lang="en-GB" altLang="en-US" dirty="0"/>
              <a:t>Bullwhip Effect in Push and Pull Logistics</a:t>
            </a:r>
          </a:p>
          <a:p>
            <a:pPr eaLnBrk="1" hangingPunct="1"/>
            <a:r>
              <a:rPr lang="en-GB" altLang="en-US" dirty="0"/>
              <a:t>Customer v Beneficiary</a:t>
            </a:r>
          </a:p>
          <a:p>
            <a:pPr eaLnBrk="1" hangingPunct="1"/>
            <a:r>
              <a:rPr lang="en-GB" altLang="en-US" dirty="0"/>
              <a:t>Contribution to knowledge</a:t>
            </a:r>
          </a:p>
          <a:p>
            <a:pPr eaLnBrk="1" hangingPunct="1"/>
            <a:r>
              <a:rPr lang="en-GB" altLang="en-US" dirty="0"/>
              <a:t>Implication of this research</a:t>
            </a:r>
          </a:p>
        </p:txBody>
      </p:sp>
      <p:sp>
        <p:nvSpPr>
          <p:cNvPr id="25602" name="Title 5"/>
          <p:cNvSpPr>
            <a:spLocks noGrp="1"/>
          </p:cNvSpPr>
          <p:nvPr>
            <p:ph type="title"/>
          </p:nvPr>
        </p:nvSpPr>
        <p:spPr>
          <a:xfrm>
            <a:off x="1871664" y="1168401"/>
            <a:ext cx="8448675" cy="695325"/>
          </a:xfrm>
        </p:spPr>
        <p:txBody>
          <a:bodyPr/>
          <a:lstStyle/>
          <a:p>
            <a:pPr eaLnBrk="1" hangingPunct="1"/>
            <a:r>
              <a:rPr lang="en-GB" altLang="en-US" dirty="0"/>
              <a:t>Conclusions</a:t>
            </a:r>
          </a:p>
        </p:txBody>
      </p:sp>
    </p:spTree>
    <p:extLst>
      <p:ext uri="{BB962C8B-B14F-4D97-AF65-F5344CB8AC3E}">
        <p14:creationId xmlns:p14="http://schemas.microsoft.com/office/powerpoint/2010/main" val="675576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4"/>
          <p:cNvSpPr>
            <a:spLocks noGrp="1"/>
          </p:cNvSpPr>
          <p:nvPr>
            <p:ph idx="1"/>
          </p:nvPr>
        </p:nvSpPr>
        <p:spPr>
          <a:xfrm>
            <a:off x="1739950" y="1969558"/>
            <a:ext cx="8222197" cy="4229100"/>
          </a:xfrm>
        </p:spPr>
        <p:txBody>
          <a:bodyPr/>
          <a:lstStyle/>
          <a:p>
            <a:pPr eaLnBrk="1" hangingPunct="1"/>
            <a:r>
              <a:rPr lang="en-GB" altLang="en-US" dirty="0"/>
              <a:t>Humanitarian Supply Chain or Supply System</a:t>
            </a:r>
          </a:p>
          <a:p>
            <a:pPr eaLnBrk="1" hangingPunct="1"/>
            <a:endParaRPr lang="en-GB" altLang="en-US" sz="1800" dirty="0"/>
          </a:p>
          <a:p>
            <a:pPr eaLnBrk="1" hangingPunct="1"/>
            <a:r>
              <a:rPr lang="en-GB" altLang="en-US" dirty="0"/>
              <a:t>How do the skill sets of humanitarian logisticians differ from those of commercial logisticians?</a:t>
            </a:r>
          </a:p>
          <a:p>
            <a:pPr eaLnBrk="1" hangingPunct="1"/>
            <a:endParaRPr lang="en-GB" altLang="en-US" sz="1800" dirty="0"/>
          </a:p>
          <a:p>
            <a:pPr eaLnBrk="1" hangingPunct="1"/>
            <a:r>
              <a:rPr lang="en-GB" altLang="en-US" dirty="0"/>
              <a:t>Does formal governance exist in humanitarian supply chains and if not, does it need to? </a:t>
            </a:r>
          </a:p>
          <a:p>
            <a:pPr eaLnBrk="1" hangingPunct="1"/>
            <a:endParaRPr lang="en-GB" altLang="en-US" sz="1800" dirty="0"/>
          </a:p>
          <a:p>
            <a:pPr eaLnBrk="1" hangingPunct="1"/>
            <a:r>
              <a:rPr lang="en-GB" altLang="en-US" dirty="0"/>
              <a:t>How could a conceptual framework combining skill sets and governance benefit the development of humanitarian supply chain management?</a:t>
            </a:r>
          </a:p>
        </p:txBody>
      </p:sp>
      <p:sp>
        <p:nvSpPr>
          <p:cNvPr id="25602" name="Title 5"/>
          <p:cNvSpPr>
            <a:spLocks noGrp="1"/>
          </p:cNvSpPr>
          <p:nvPr>
            <p:ph type="title"/>
          </p:nvPr>
        </p:nvSpPr>
        <p:spPr>
          <a:xfrm>
            <a:off x="1199314" y="1128060"/>
            <a:ext cx="8448675" cy="695325"/>
          </a:xfrm>
        </p:spPr>
        <p:txBody>
          <a:bodyPr/>
          <a:lstStyle/>
          <a:p>
            <a:pPr eaLnBrk="1" hangingPunct="1"/>
            <a:r>
              <a:rPr lang="en-GB" altLang="en-US" dirty="0"/>
              <a:t>What Next?</a:t>
            </a:r>
          </a:p>
        </p:txBody>
      </p:sp>
    </p:spTree>
    <p:extLst>
      <p:ext uri="{BB962C8B-B14F-4D97-AF65-F5344CB8AC3E}">
        <p14:creationId xmlns:p14="http://schemas.microsoft.com/office/powerpoint/2010/main" val="203303872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2244</Words>
  <Application>Microsoft Office PowerPoint</Application>
  <PresentationFormat>Widescreen</PresentationFormat>
  <Paragraphs>120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MS PGothic</vt:lpstr>
      <vt:lpstr>MS PGothic</vt:lpstr>
      <vt:lpstr>Arial</vt:lpstr>
      <vt:lpstr>Calibri</vt:lpstr>
      <vt:lpstr>Default Design</vt:lpstr>
      <vt:lpstr>How does the Beer Distribution Game help us to understand     Humanitarian Supply Chains?</vt:lpstr>
      <vt:lpstr>The Challenge</vt:lpstr>
      <vt:lpstr>Methodology</vt:lpstr>
      <vt:lpstr>The Research</vt:lpstr>
      <vt:lpstr>The Commodity Control Interface and the Collaborative Envelope.</vt:lpstr>
      <vt:lpstr>Humanitarian Supply Chain Complexity and Role of Local Procurement </vt:lpstr>
      <vt:lpstr>Flow of materials including the reverse supply chain </vt:lpstr>
      <vt:lpstr>Conclusions</vt:lpstr>
      <vt:lpstr>What Next?</vt:lpstr>
      <vt:lpstr>References</vt:lpstr>
      <vt:lpstr>Questions</vt:lpstr>
    </vt:vector>
  </TitlesOfParts>
  <Company>Edinburgh Napier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Duddy, David</dc:creator>
  <cp:lastModifiedBy>Gibson, Lyn</cp:lastModifiedBy>
  <cp:revision>52</cp:revision>
  <cp:lastPrinted>2017-09-05T14:18:01Z</cp:lastPrinted>
  <dcterms:created xsi:type="dcterms:W3CDTF">2017-08-14T08:46:03Z</dcterms:created>
  <dcterms:modified xsi:type="dcterms:W3CDTF">2017-10-05T10:29:28Z</dcterms:modified>
</cp:coreProperties>
</file>