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4"/>
  </p:sldMasterIdLst>
  <p:notesMasterIdLst>
    <p:notesMasterId r:id="rId28"/>
  </p:notesMasterIdLst>
  <p:sldIdLst>
    <p:sldId id="265" r:id="rId5"/>
    <p:sldId id="267" r:id="rId6"/>
    <p:sldId id="342" r:id="rId7"/>
    <p:sldId id="276" r:id="rId8"/>
    <p:sldId id="277" r:id="rId9"/>
    <p:sldId id="363" r:id="rId10"/>
    <p:sldId id="364" r:id="rId11"/>
    <p:sldId id="347" r:id="rId12"/>
    <p:sldId id="288" r:id="rId13"/>
    <p:sldId id="291" r:id="rId14"/>
    <p:sldId id="294" r:id="rId15"/>
    <p:sldId id="311" r:id="rId16"/>
    <p:sldId id="319" r:id="rId17"/>
    <p:sldId id="369" r:id="rId18"/>
    <p:sldId id="368" r:id="rId19"/>
    <p:sldId id="354" r:id="rId20"/>
    <p:sldId id="372" r:id="rId21"/>
    <p:sldId id="370" r:id="rId22"/>
    <p:sldId id="371" r:id="rId23"/>
    <p:sldId id="373" r:id="rId24"/>
    <p:sldId id="374" r:id="rId25"/>
    <p:sldId id="340" r:id="rId26"/>
    <p:sldId id="359" r:id="rId2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p:restoredTop sz="93166" autoAdjust="0"/>
  </p:normalViewPr>
  <p:slideViewPr>
    <p:cSldViewPr snapToGrid="0" snapToObjects="1">
      <p:cViewPr varScale="1">
        <p:scale>
          <a:sx n="92" d="100"/>
          <a:sy n="92" d="100"/>
        </p:scale>
        <p:origin x="1416" y="17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BF9CB3-8C9A-E046-B6AE-76820D87F3B4}" type="datetimeFigureOut">
              <a:rPr lang="en-US" smtClean="0"/>
              <a:t>9/12/17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8B2446-147B-5441-B5E0-41034494FAA1}" type="slidenum">
              <a:rPr lang="en-US" smtClean="0"/>
              <a:t>‹#›</a:t>
            </a:fld>
            <a:endParaRPr lang="en-US"/>
          </a:p>
        </p:txBody>
      </p:sp>
    </p:spTree>
    <p:extLst>
      <p:ext uri="{BB962C8B-B14F-4D97-AF65-F5344CB8AC3E}">
        <p14:creationId xmlns:p14="http://schemas.microsoft.com/office/powerpoint/2010/main" val="713293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Creating </a:t>
            </a:r>
          </a:p>
          <a:p>
            <a:r>
              <a:rPr lang="en-US" dirty="0" smtClean="0"/>
              <a:t>Approaches to Building </a:t>
            </a:r>
            <a:r>
              <a:rPr lang="en-US" i="1" dirty="0" smtClean="0"/>
              <a:t>“Value” </a:t>
            </a:r>
            <a:r>
              <a:rPr lang="en-US" dirty="0" smtClean="0"/>
              <a:t>between Responsible Businesses and Communities: </a:t>
            </a:r>
          </a:p>
          <a:p>
            <a:r>
              <a:rPr lang="en-US" sz="1200" dirty="0" smtClean="0"/>
              <a:t>Creating “Shared Spaces”</a:t>
            </a:r>
            <a:br>
              <a:rPr lang="en-US" sz="1200" dirty="0" smtClean="0"/>
            </a:br>
            <a:r>
              <a:rPr lang="en-US" sz="1200" dirty="0" smtClean="0"/>
              <a:t>to Build </a:t>
            </a:r>
            <a:r>
              <a:rPr lang="en-US" sz="1200" i="1" dirty="0" smtClean="0"/>
              <a:t>“Value” </a:t>
            </a:r>
            <a:r>
              <a:rPr lang="en-US" sz="1200" dirty="0" smtClean="0"/>
              <a:t>between Responsible Businesses and Communities</a:t>
            </a:r>
            <a:endParaRPr lang="en-US" dirty="0" smtClean="0"/>
          </a:p>
          <a:p>
            <a:endParaRPr lang="en-US" dirty="0" smtClean="0"/>
          </a:p>
          <a:p>
            <a:r>
              <a:rPr lang="en-US" dirty="0" smtClean="0"/>
              <a:t>Using a Systems Approach to Help Responsible Businesses and Communities to Build Value</a:t>
            </a:r>
          </a:p>
          <a:p>
            <a:endParaRPr lang="en-US" dirty="0" smtClean="0"/>
          </a:p>
          <a:p>
            <a:r>
              <a:rPr lang="en-US" dirty="0" smtClean="0"/>
              <a:t>Creating </a:t>
            </a:r>
            <a:r>
              <a:rPr lang="en-US" i="1" dirty="0" smtClean="0"/>
              <a:t>“Shared Spaces” </a:t>
            </a:r>
            <a:r>
              <a:rPr lang="en-US" dirty="0" smtClean="0"/>
              <a:t>to Unlock Business Resources into Communities and Evaluate “Value”</a:t>
            </a:r>
          </a:p>
          <a:p>
            <a:endParaRPr lang="en-US" dirty="0" smtClean="0"/>
          </a:p>
          <a:p>
            <a:r>
              <a:rPr lang="en-US" dirty="0" smtClean="0"/>
              <a:t>Within this</a:t>
            </a:r>
            <a:r>
              <a:rPr lang="en-US" baseline="0" dirty="0" smtClean="0"/>
              <a:t> relationship is conflict </a:t>
            </a:r>
            <a:r>
              <a:rPr lang="mr-IN" baseline="0" dirty="0" smtClean="0"/>
              <a:t>…</a:t>
            </a:r>
            <a:r>
              <a:rPr lang="en-GB" baseline="0" dirty="0" smtClean="0"/>
              <a:t> difference in language way one dresses</a:t>
            </a:r>
            <a:endParaRPr lang="en-US" dirty="0"/>
          </a:p>
        </p:txBody>
      </p:sp>
      <p:sp>
        <p:nvSpPr>
          <p:cNvPr id="4" name="Slide Number Placeholder 3"/>
          <p:cNvSpPr>
            <a:spLocks noGrp="1"/>
          </p:cNvSpPr>
          <p:nvPr>
            <p:ph type="sldNum" sz="quarter" idx="10"/>
          </p:nvPr>
        </p:nvSpPr>
        <p:spPr/>
        <p:txBody>
          <a:bodyPr/>
          <a:lstStyle/>
          <a:p>
            <a:fld id="{078B2446-147B-5441-B5E0-41034494FAA1}" type="slidenum">
              <a:rPr lang="en-US" smtClean="0"/>
              <a:t>1</a:t>
            </a:fld>
            <a:endParaRPr lang="en-US"/>
          </a:p>
        </p:txBody>
      </p:sp>
    </p:spTree>
    <p:extLst>
      <p:ext uri="{BB962C8B-B14F-4D97-AF65-F5344CB8AC3E}">
        <p14:creationId xmlns:p14="http://schemas.microsoft.com/office/powerpoint/2010/main" val="1064977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smtClean="0"/>
              <a:t>SD goals: </a:t>
            </a:r>
            <a:r>
              <a:rPr lang="en-US" sz="1200" dirty="0" smtClean="0"/>
              <a:t>economic growth (8) &amp; partnerships for the goals (17)</a:t>
            </a:r>
          </a:p>
        </p:txBody>
      </p:sp>
      <p:sp>
        <p:nvSpPr>
          <p:cNvPr id="4" name="Slide Number Placeholder 3"/>
          <p:cNvSpPr>
            <a:spLocks noGrp="1"/>
          </p:cNvSpPr>
          <p:nvPr>
            <p:ph type="sldNum" sz="quarter" idx="10"/>
          </p:nvPr>
        </p:nvSpPr>
        <p:spPr/>
        <p:txBody>
          <a:bodyPr/>
          <a:lstStyle/>
          <a:p>
            <a:fld id="{078B2446-147B-5441-B5E0-41034494FAA1}" type="slidenum">
              <a:rPr lang="en-US" smtClean="0"/>
              <a:t>3</a:t>
            </a:fld>
            <a:endParaRPr lang="en-US"/>
          </a:p>
        </p:txBody>
      </p:sp>
    </p:spTree>
    <p:extLst>
      <p:ext uri="{BB962C8B-B14F-4D97-AF65-F5344CB8AC3E}">
        <p14:creationId xmlns:p14="http://schemas.microsoft.com/office/powerpoint/2010/main" val="1189832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CA4F9C-14CE-F641-ACEE-2C1A3A4AAC13}" type="slidenum">
              <a:rPr lang="en-US" smtClean="0"/>
              <a:t>5</a:t>
            </a:fld>
            <a:endParaRPr lang="en-US"/>
          </a:p>
        </p:txBody>
      </p:sp>
    </p:spTree>
    <p:extLst>
      <p:ext uri="{BB962C8B-B14F-4D97-AF65-F5344CB8AC3E}">
        <p14:creationId xmlns:p14="http://schemas.microsoft.com/office/powerpoint/2010/main" val="1786045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Porter and Kramer (2011) proposes the concept of shared value: </a:t>
            </a:r>
            <a:r>
              <a:rPr lang="en-US" sz="1200" b="1" i="1" u="sng" dirty="0" smtClean="0"/>
              <a:t>addressing a social issue with a business model </a:t>
            </a:r>
            <a:r>
              <a:rPr lang="en-US" sz="1200" dirty="0" smtClean="0"/>
              <a:t>and argue: </a:t>
            </a:r>
          </a:p>
          <a:p>
            <a:endParaRPr lang="en-US" sz="1200" dirty="0" smtClean="0"/>
          </a:p>
          <a:p>
            <a:pPr marL="0" indent="0" algn="just">
              <a:buNone/>
            </a:pPr>
            <a:r>
              <a:rPr lang="en-US" sz="1400" b="1" i="1" dirty="0" smtClean="0"/>
              <a:t>“Capitalism is under siege ... Diminished trust in business is causing political leaders to set policies that sap economic growth .... Business is caught in a vicious circle ... The purpose of the corporation must be redefined around SHARED VALUE”</a:t>
            </a:r>
            <a:endParaRPr lang="en-US" sz="1400" dirty="0" smtClean="0"/>
          </a:p>
          <a:p>
            <a:endParaRPr lang="en-US" sz="1200" dirty="0" smtClean="0"/>
          </a:p>
          <a:p>
            <a:r>
              <a:rPr lang="en-US" sz="1200" dirty="0" smtClean="0"/>
              <a:t>“There's a fundamental opportunity for business today to impact and address these social problems, and this opportunity is the </a:t>
            </a:r>
            <a:r>
              <a:rPr lang="en-US" sz="1200" b="1" dirty="0" smtClean="0"/>
              <a:t>largest business opportunity we see in business</a:t>
            </a:r>
            <a:r>
              <a:rPr lang="en-US" sz="1200" dirty="0" smtClean="0"/>
              <a:t>” (Porter, 2013)</a:t>
            </a:r>
          </a:p>
          <a:p>
            <a:endParaRPr lang="en-US" sz="1200" dirty="0" smtClean="0"/>
          </a:p>
          <a:p>
            <a:pPr marL="0" indent="0">
              <a:buNone/>
            </a:pPr>
            <a:r>
              <a:rPr lang="en-US" sz="1200" dirty="0" smtClean="0"/>
              <a:t>Three opportunities for companies to CSV (Porter and Kramer, 2013):</a:t>
            </a:r>
          </a:p>
          <a:p>
            <a:pPr marL="0" indent="0">
              <a:buNone/>
            </a:pPr>
            <a:r>
              <a:rPr lang="en-US" sz="1200" dirty="0" smtClean="0"/>
              <a:t>1. </a:t>
            </a:r>
            <a:r>
              <a:rPr lang="en-US" sz="1200" i="1" dirty="0" smtClean="0"/>
              <a:t>By reconceiving products and markets</a:t>
            </a:r>
          </a:p>
          <a:p>
            <a:pPr marL="0" indent="0">
              <a:buNone/>
            </a:pPr>
            <a:r>
              <a:rPr lang="en-US" sz="1200" i="1" dirty="0" smtClean="0"/>
              <a:t>2. By redefining productivity in the value chain</a:t>
            </a:r>
          </a:p>
          <a:p>
            <a:pPr marL="0" indent="0">
              <a:buNone/>
            </a:pPr>
            <a:r>
              <a:rPr lang="en-US" sz="1200" i="1" dirty="0" smtClean="0"/>
              <a:t>3. By enabling local cluster development</a:t>
            </a:r>
            <a:endParaRPr lang="en-US" sz="1200" i="1" dirty="0"/>
          </a:p>
        </p:txBody>
      </p:sp>
      <p:sp>
        <p:nvSpPr>
          <p:cNvPr id="4" name="Slide Number Placeholder 3"/>
          <p:cNvSpPr>
            <a:spLocks noGrp="1"/>
          </p:cNvSpPr>
          <p:nvPr>
            <p:ph type="sldNum" sz="quarter" idx="10"/>
          </p:nvPr>
        </p:nvSpPr>
        <p:spPr/>
        <p:txBody>
          <a:bodyPr/>
          <a:lstStyle/>
          <a:p>
            <a:fld id="{078B2446-147B-5441-B5E0-41034494FAA1}" type="slidenum">
              <a:rPr lang="en-US" smtClean="0"/>
              <a:t>6</a:t>
            </a:fld>
            <a:endParaRPr lang="en-US"/>
          </a:p>
        </p:txBody>
      </p:sp>
    </p:spTree>
    <p:extLst>
      <p:ext uri="{BB962C8B-B14F-4D97-AF65-F5344CB8AC3E}">
        <p14:creationId xmlns:p14="http://schemas.microsoft.com/office/powerpoint/2010/main" val="1382103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“Most wealth in business … only business can create resources … when it can meet a need … when it makes a profit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Position that is good</a:t>
            </a:r>
            <a:r>
              <a:rPr lang="en-US" baseline="0" dirty="0" smtClean="0"/>
              <a:t> for business AND society</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en-US" dirty="0" smtClean="0"/>
              <a:t>Need for business to rearticulate the </a:t>
            </a:r>
            <a:r>
              <a:rPr lang="en-US" b="1" dirty="0" smtClean="0"/>
              <a:t>place</a:t>
            </a:r>
            <a:r>
              <a:rPr lang="en-US" dirty="0" smtClean="0"/>
              <a:t> they hold in society, comply with community standards and to develop long-term healthy business models (Lacy, Haines and Hayward, 2012; Porter, 2011) </a:t>
            </a:r>
          </a:p>
          <a:p>
            <a:pPr marL="0" indent="0">
              <a:buNone/>
            </a:pPr>
            <a:endParaRPr lang="en-US" sz="1000" dirty="0" smtClean="0"/>
          </a:p>
          <a:p>
            <a:r>
              <a:rPr lang="en-US" dirty="0" smtClean="0"/>
              <a:t>Key Enablers </a:t>
            </a:r>
            <a:r>
              <a:rPr lang="en-US" kern="1200" dirty="0" smtClean="0"/>
              <a:t>include (Lazlo, 2005; Laszlo and Zhexembayeva, 2011; Zadek and Radovich, 2006; Porter, 2011):</a:t>
            </a:r>
            <a:r>
              <a:rPr lang="en-US" dirty="0" smtClean="0"/>
              <a:t> </a:t>
            </a:r>
            <a:r>
              <a:rPr lang="en-US" b="1" dirty="0" smtClean="0"/>
              <a:t>innovation</a:t>
            </a:r>
            <a:r>
              <a:rPr lang="en-US" dirty="0" smtClean="0"/>
              <a:t>, </a:t>
            </a:r>
            <a:r>
              <a:rPr lang="en-US" b="1" dirty="0" smtClean="0"/>
              <a:t>learning</a:t>
            </a:r>
            <a:r>
              <a:rPr lang="en-US" dirty="0" smtClean="0"/>
              <a:t> and </a:t>
            </a:r>
            <a:r>
              <a:rPr lang="en-US" b="1" dirty="0" smtClean="0"/>
              <a:t>partnerships</a:t>
            </a:r>
          </a:p>
          <a:p>
            <a:pPr marL="0" indent="0">
              <a:buNone/>
            </a:pPr>
            <a:endParaRPr lang="en-US" sz="1000" dirty="0" smtClean="0"/>
          </a:p>
          <a:p>
            <a:r>
              <a:rPr lang="en-US" dirty="0" smtClean="0"/>
              <a:t>Companies pursuing </a:t>
            </a:r>
            <a:r>
              <a:rPr lang="en-US" b="1" dirty="0" smtClean="0"/>
              <a:t>‘product stewardship’ </a:t>
            </a:r>
            <a:r>
              <a:rPr lang="en-US" dirty="0" smtClean="0"/>
              <a:t>strategies: integrating stakeholder views into business processes.  Drivers: </a:t>
            </a:r>
            <a:r>
              <a:rPr lang="en-US" b="1" dirty="0" smtClean="0">
                <a:solidFill>
                  <a:srgbClr val="000000"/>
                </a:solidFill>
              </a:rPr>
              <a:t>civil society, transparency</a:t>
            </a:r>
            <a:r>
              <a:rPr lang="en-US" dirty="0" smtClean="0"/>
              <a:t> and </a:t>
            </a:r>
            <a:r>
              <a:rPr lang="en-US" b="1" dirty="0" smtClean="0"/>
              <a:t>connectivity </a:t>
            </a:r>
            <a:r>
              <a:rPr lang="en-US" dirty="0" smtClean="0"/>
              <a:t>(Hart, 2005; 2008).</a:t>
            </a:r>
          </a:p>
          <a:p>
            <a:endParaRPr lang="en-US" sz="1050" dirty="0" smtClean="0"/>
          </a:p>
          <a:p>
            <a:r>
              <a:rPr lang="en-US" dirty="0" smtClean="0"/>
              <a:t>Shaped by ever changing </a:t>
            </a:r>
            <a:r>
              <a:rPr lang="en-US" b="1" dirty="0" smtClean="0"/>
              <a:t>customer perception </a:t>
            </a:r>
            <a:r>
              <a:rPr lang="en-US" dirty="0" smtClean="0"/>
              <a:t>and </a:t>
            </a:r>
            <a:r>
              <a:rPr lang="en-US" b="1" dirty="0" smtClean="0">
                <a:solidFill>
                  <a:srgbClr val="000000"/>
                </a:solidFill>
              </a:rPr>
              <a:t>legal requirements</a:t>
            </a:r>
            <a:r>
              <a:rPr lang="en-US" dirty="0" smtClean="0"/>
              <a:t> (Banerjee, 2001)</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3CBFAA8-D3EA-428E-83F8-B84AB6390A09}" type="slidenum">
              <a:rPr lang="en-GB" smtClean="0"/>
              <a:pPr>
                <a:defRPr/>
              </a:pPr>
              <a:t>8</a:t>
            </a:fld>
            <a:endParaRPr lang="en-GB" dirty="0"/>
          </a:p>
        </p:txBody>
      </p:sp>
    </p:spTree>
    <p:extLst>
      <p:ext uri="{BB962C8B-B14F-4D97-AF65-F5344CB8AC3E}">
        <p14:creationId xmlns:p14="http://schemas.microsoft.com/office/powerpoint/2010/main" val="1883727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r>
              <a:rPr lang="en-US" sz="2000" b="1" i="1" dirty="0" smtClean="0"/>
              <a:t>How can ‘we’ bring about more resources (people, skills and money) into communities?</a:t>
            </a:r>
          </a:p>
          <a:p>
            <a:pPr marL="457200" lvl="1" indent="0">
              <a:buNone/>
            </a:pPr>
            <a:endParaRPr lang="en-US" sz="1200" b="1" i="1" dirty="0" smtClean="0"/>
          </a:p>
          <a:p>
            <a:pPr marL="457200" lvl="1" indent="0">
              <a:buNone/>
            </a:pPr>
            <a:r>
              <a:rPr lang="en-US" b="1" i="1" dirty="0" smtClean="0"/>
              <a:t>But … Where is this resource pool? How can it be tapped?</a:t>
            </a:r>
          </a:p>
          <a:p>
            <a:pPr marL="457200" lvl="1" indent="0">
              <a:buNone/>
            </a:pPr>
            <a:endParaRPr lang="en-US" sz="1200" b="1" i="1" dirty="0" smtClean="0">
              <a:solidFill>
                <a:srgbClr val="C41E3A"/>
              </a:solidFill>
            </a:endParaRPr>
          </a:p>
          <a:p>
            <a:pPr marL="57150" indent="0">
              <a:buNone/>
            </a:pPr>
            <a:r>
              <a:rPr lang="en-US" sz="2000" dirty="0" smtClean="0"/>
              <a:t>What are the challenges and opportunities facing each sector in connecting and aligning ?</a:t>
            </a:r>
          </a:p>
          <a:p>
            <a:pPr lvl="1"/>
            <a:r>
              <a:rPr lang="en-US" sz="1600" b="1" dirty="0" smtClean="0"/>
              <a:t>Third sector</a:t>
            </a:r>
            <a:endParaRPr lang="en-US" sz="1600" i="1" dirty="0" smtClean="0"/>
          </a:p>
          <a:p>
            <a:pPr lvl="1"/>
            <a:r>
              <a:rPr lang="en-US" sz="1600" b="1" dirty="0" smtClean="0"/>
              <a:t>Business</a:t>
            </a:r>
            <a:endParaRPr lang="en-US" sz="1600" dirty="0" smtClean="0"/>
          </a:p>
          <a:p>
            <a:pPr lvl="1"/>
            <a:r>
              <a:rPr lang="en-US" sz="1600" b="1" dirty="0" smtClean="0"/>
              <a:t>Government(s)</a:t>
            </a:r>
          </a:p>
          <a:p>
            <a:pPr lvl="1"/>
            <a:r>
              <a:rPr lang="en-US" sz="1600" b="1" dirty="0" smtClean="0"/>
              <a:t>Public</a:t>
            </a:r>
          </a:p>
          <a:p>
            <a:endParaRPr lang="en-US" dirty="0"/>
          </a:p>
        </p:txBody>
      </p:sp>
      <p:sp>
        <p:nvSpPr>
          <p:cNvPr id="4" name="Slide Number Placeholder 3"/>
          <p:cNvSpPr>
            <a:spLocks noGrp="1"/>
          </p:cNvSpPr>
          <p:nvPr>
            <p:ph type="sldNum" sz="quarter" idx="10"/>
          </p:nvPr>
        </p:nvSpPr>
        <p:spPr/>
        <p:txBody>
          <a:bodyPr/>
          <a:lstStyle/>
          <a:p>
            <a:fld id="{078B2446-147B-5441-B5E0-41034494FAA1}" type="slidenum">
              <a:rPr lang="en-US" smtClean="0"/>
              <a:t>9</a:t>
            </a:fld>
            <a:endParaRPr lang="en-US"/>
          </a:p>
        </p:txBody>
      </p:sp>
    </p:spTree>
    <p:extLst>
      <p:ext uri="{BB962C8B-B14F-4D97-AF65-F5344CB8AC3E}">
        <p14:creationId xmlns:p14="http://schemas.microsoft.com/office/powerpoint/2010/main" val="220638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Workshops held for each cycle to express the problem situation from a multitude of perspectives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5ACA4F9C-14CE-F641-ACEE-2C1A3A4AAC13}" type="slidenum">
              <a:rPr lang="en-US" smtClean="0"/>
              <a:t>10</a:t>
            </a:fld>
            <a:endParaRPr lang="en-US"/>
          </a:p>
        </p:txBody>
      </p:sp>
    </p:spTree>
    <p:extLst>
      <p:ext uri="{BB962C8B-B14F-4D97-AF65-F5344CB8AC3E}">
        <p14:creationId xmlns:p14="http://schemas.microsoft.com/office/powerpoint/2010/main" val="517780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GB" sz="1200" b="1" i="0" u="none" strike="noStrike" kern="1200" dirty="0" smtClean="0">
                <a:solidFill>
                  <a:schemeClr val="tx1"/>
                </a:solidFill>
                <a:effectLst/>
                <a:latin typeface="+mn-lt"/>
                <a:ea typeface="+mn-ea"/>
                <a:cs typeface="+mn-cs"/>
              </a:rPr>
              <a:t>Stage 1: Finding out about a problem situation</a:t>
            </a:r>
            <a:endParaRPr lang="en-GB" sz="1200" b="0" i="0" u="none" strike="noStrike" kern="1200" dirty="0" smtClean="0">
              <a:solidFill>
                <a:schemeClr val="tx1"/>
              </a:solidFill>
              <a:effectLst/>
              <a:latin typeface="+mn-lt"/>
              <a:ea typeface="+mn-ea"/>
              <a:cs typeface="+mn-cs"/>
            </a:endParaRPr>
          </a:p>
          <a:p>
            <a:pPr rtl="0" eaLnBrk="1" fontAlgn="ctr" latinLnBrk="0" hangingPunct="1"/>
            <a:r>
              <a:rPr lang="en-GB" sz="1200" b="1" i="0" u="none" strike="noStrike" kern="1200" dirty="0" smtClean="0">
                <a:solidFill>
                  <a:schemeClr val="tx1"/>
                </a:solidFill>
                <a:effectLst/>
                <a:latin typeface="+mn-lt"/>
                <a:ea typeface="+mn-ea"/>
                <a:cs typeface="+mn-cs"/>
              </a:rPr>
              <a:t>Stage 2: Formulating some relevant purposeful activity models </a:t>
            </a:r>
            <a:endParaRPr lang="en-GB" sz="1200" b="0" i="0" u="none" strike="noStrike" kern="1200" dirty="0" smtClean="0">
              <a:solidFill>
                <a:schemeClr val="tx1"/>
              </a:solidFill>
              <a:effectLst/>
              <a:latin typeface="+mn-lt"/>
              <a:ea typeface="+mn-ea"/>
              <a:cs typeface="+mn-cs"/>
            </a:endParaRPr>
          </a:p>
          <a:p>
            <a:endParaRPr lang="en-US" i="1" dirty="0" smtClean="0"/>
          </a:p>
          <a:p>
            <a:endParaRPr lang="en-US" i="1" dirty="0" smtClean="0"/>
          </a:p>
          <a:p>
            <a:r>
              <a:rPr lang="en-US" i="1" dirty="0" smtClean="0"/>
              <a:t>“Square holes for circle problems”</a:t>
            </a:r>
          </a:p>
          <a:p>
            <a:endParaRPr lang="en-US" i="1" dirty="0" smtClean="0"/>
          </a:p>
          <a:p>
            <a:pPr marL="0" indent="0" defTabSz="914400">
              <a:buFontTx/>
              <a:buNone/>
            </a:pPr>
            <a:r>
              <a:rPr lang="en-GB" i="1" kern="0" dirty="0" smtClean="0"/>
              <a:t>“</a:t>
            </a:r>
            <a:r>
              <a:rPr lang="en-GB" b="1" i="1" kern="0" dirty="0" smtClean="0"/>
              <a:t>Sometimes what you get offered is maybe not what you need</a:t>
            </a:r>
            <a:r>
              <a:rPr lang="en-GB" i="1" kern="0" dirty="0" smtClean="0"/>
              <a:t>, you don’t need a day with 100 volunteers coming up to do a community garden, actually </a:t>
            </a:r>
            <a:r>
              <a:rPr lang="en-GB" b="1" i="1" kern="0" dirty="0" smtClean="0"/>
              <a:t>what you need is real capacity building</a:t>
            </a:r>
            <a:r>
              <a:rPr lang="en-GB" i="1" kern="0" dirty="0" smtClean="0"/>
              <a:t>, in a way that might be to support, IT support, not necessarily covering head office costs but core sustainability funding and I think, </a:t>
            </a:r>
            <a:r>
              <a:rPr lang="en-GB" b="1" i="1" kern="0" dirty="0" smtClean="0"/>
              <a:t>corporates are starting to get that” </a:t>
            </a:r>
          </a:p>
          <a:p>
            <a:pPr marL="0" indent="0" algn="r" defTabSz="914400">
              <a:buFontTx/>
              <a:buNone/>
            </a:pPr>
            <a:r>
              <a:rPr lang="en-GB" i="1" kern="0" dirty="0" smtClean="0"/>
              <a:t>(Third Sector workshop participant)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Castle with high walls between sectors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t>“the private sector does one thing </a:t>
            </a:r>
            <a:r>
              <a:rPr lang="mr-IN" sz="1200" i="1" dirty="0" smtClean="0"/>
              <a:t>…</a:t>
            </a:r>
            <a:r>
              <a:rPr lang="en-GB" sz="1200" i="1" dirty="0" smtClean="0"/>
              <a:t> the government another </a:t>
            </a:r>
            <a:r>
              <a:rPr lang="mr-IN" sz="1200" i="1" dirty="0" smtClean="0"/>
              <a:t>…</a:t>
            </a:r>
            <a:r>
              <a:rPr lang="en-GB" sz="1200" i="1" dirty="0" smtClean="0"/>
              <a:t> and the third sector doing a third thing”  </a:t>
            </a:r>
            <a:r>
              <a:rPr lang="en-GB" sz="1200" dirty="0" smtClean="0"/>
              <a:t>(Cycle 2 Participant)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indent="0">
              <a:buNone/>
            </a:pPr>
            <a:r>
              <a:rPr lang="en-GB" sz="1200" dirty="0" smtClean="0"/>
              <a:t>“these were all very inter-connected and the relationships going backwards and forwards were central to everything that happens”</a:t>
            </a:r>
          </a:p>
          <a:p>
            <a:pPr marL="0" indent="0" algn="r">
              <a:buNone/>
            </a:pPr>
            <a:r>
              <a:rPr lang="en-GB" sz="1200" dirty="0" smtClean="0"/>
              <a:t>(Cycle 2 Group)</a:t>
            </a:r>
          </a:p>
          <a:p>
            <a:pPr marL="0" indent="0" algn="r">
              <a:buNone/>
            </a:pPr>
            <a:endParaRPr lang="en-GB" sz="1200" dirty="0" smtClean="0"/>
          </a:p>
          <a:p>
            <a:pPr algn="l"/>
            <a:r>
              <a:rPr lang="en-US" dirty="0" smtClean="0"/>
              <a:t>the “big squeeze” (operating environment &amp; climate)</a:t>
            </a:r>
          </a:p>
          <a:p>
            <a:r>
              <a:rPr lang="en-US" sz="1200" i="1" dirty="0" smtClean="0"/>
              <a:t>“less of CSR tick-boxing exercise </a:t>
            </a:r>
            <a:r>
              <a:rPr lang="mr-IN" sz="1200" i="1" dirty="0" smtClean="0"/>
              <a:t>…</a:t>
            </a:r>
            <a:r>
              <a:rPr lang="en-GB" sz="1200" i="1" dirty="0" smtClean="0"/>
              <a:t> and tokenistic partnerships [with TSOs]”</a:t>
            </a:r>
          </a:p>
          <a:p>
            <a:r>
              <a:rPr lang="en-GB" sz="1200" i="1" dirty="0" smtClean="0"/>
              <a:t>“right communities resources targeted with the most appropriate resources”</a:t>
            </a:r>
          </a:p>
          <a:p>
            <a:pPr algn="l"/>
            <a:endParaRPr lang="en-US" dirty="0" smtClean="0"/>
          </a:p>
          <a:p>
            <a:pPr algn="l"/>
            <a:r>
              <a:rPr lang="en-US" dirty="0" smtClean="0"/>
              <a:t>the “ball and chain”</a:t>
            </a:r>
          </a:p>
          <a:p>
            <a:pPr algn="l"/>
            <a:r>
              <a:rPr lang="en-US" dirty="0" smtClean="0"/>
              <a:t>(Constraints imposed on TS &amp; outcomes that funder expects)</a:t>
            </a:r>
          </a:p>
          <a:p>
            <a:pPr algn="l"/>
            <a:endParaRPr lang="en-US" dirty="0" smtClean="0"/>
          </a:p>
          <a:p>
            <a:pPr marL="0" indent="0">
              <a:buNone/>
            </a:pPr>
            <a:r>
              <a:rPr lang="en-GB" sz="1200" dirty="0" smtClean="0"/>
              <a:t>Reinforced by a critical friend (a grant-maker):</a:t>
            </a:r>
          </a:p>
          <a:p>
            <a:r>
              <a:rPr lang="en-GB" sz="1200" i="1" dirty="0" smtClean="0"/>
              <a:t>“business do not really know how the modern charity works” </a:t>
            </a:r>
          </a:p>
          <a:p>
            <a:r>
              <a:rPr lang="en-GB" sz="1200" i="1" dirty="0" smtClean="0"/>
              <a:t>“Some relationships are good </a:t>
            </a:r>
            <a:r>
              <a:rPr lang="mr-IN" sz="1200" i="1" dirty="0" smtClean="0"/>
              <a:t>…</a:t>
            </a:r>
            <a:r>
              <a:rPr lang="en-GB" sz="1200" i="1" dirty="0" smtClean="0"/>
              <a:t> some very superficial”</a:t>
            </a:r>
          </a:p>
          <a:p>
            <a:r>
              <a:rPr lang="en-GB" sz="1200" i="1" dirty="0" smtClean="0"/>
              <a:t>“a lot of businesses don’t know how to engage”</a:t>
            </a:r>
          </a:p>
          <a:p>
            <a:pPr algn="l"/>
            <a:endParaRPr lang="en-US" dirty="0" smtClean="0"/>
          </a:p>
          <a:p>
            <a:pPr algn="l"/>
            <a:r>
              <a:rPr lang="en-US" dirty="0" smtClean="0"/>
              <a:t>the perceived “begging bowl”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smtClean="0"/>
              <a:t>the </a:t>
            </a:r>
            <a:r>
              <a:rPr lang="en-US" sz="1600" b="1" dirty="0" smtClean="0"/>
              <a:t>“begging bowl” </a:t>
            </a:r>
            <a:r>
              <a:rPr lang="en-US" sz="1600" dirty="0" smtClean="0"/>
              <a:t>– a constant ask in the absence of sustainable change - a </a:t>
            </a:r>
            <a:r>
              <a:rPr lang="en-US" sz="1600" i="1" dirty="0" smtClean="0"/>
              <a:t>transactional relationship)</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600" i="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i="1" dirty="0" smtClean="0"/>
              <a:t>Cogs:</a:t>
            </a:r>
          </a:p>
          <a:p>
            <a:r>
              <a:rPr lang="en-US" sz="1800" i="1" dirty="0" smtClean="0"/>
              <a:t>”funding is peripheral although essential to making things happen, the work carries on even if we don’t have these two things”</a:t>
            </a:r>
          </a:p>
          <a:p>
            <a:r>
              <a:rPr lang="en-US" sz="1800" dirty="0" smtClean="0"/>
              <a:t>Cog’s keep turning because </a:t>
            </a:r>
            <a:r>
              <a:rPr lang="en-US" sz="1800" i="1" dirty="0" smtClean="0"/>
              <a:t>“third sector people make them work, might take longer but we keep going”</a:t>
            </a:r>
          </a:p>
          <a:p>
            <a:r>
              <a:rPr lang="en-US" sz="1800" i="1" dirty="0" smtClean="0"/>
              <a:t>“third sector are closest to communities and people </a:t>
            </a:r>
            <a:r>
              <a:rPr lang="mr-IN" sz="1800" i="1" dirty="0" smtClean="0"/>
              <a:t>…</a:t>
            </a:r>
            <a:r>
              <a:rPr lang="en-GB" sz="1800" i="1" dirty="0" smtClean="0"/>
              <a:t> we continue to address ‘circle problems’ even when hindered to do so </a:t>
            </a:r>
            <a:r>
              <a:rPr lang="mr-IN" sz="1800" i="1" dirty="0" smtClean="0"/>
              <a:t>…</a:t>
            </a:r>
            <a:r>
              <a:rPr lang="en-GB" sz="1800" i="1" dirty="0" smtClean="0"/>
              <a:t> we commit a lot of resources to applying for funding that distracts us from addressing real issues”</a:t>
            </a:r>
            <a:endParaRPr lang="en-US" sz="1800" i="1"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600" i="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i="1" dirty="0" smtClean="0"/>
              <a:t>Fish:</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smtClean="0"/>
              <a:t>Within this</a:t>
            </a:r>
            <a:r>
              <a:rPr lang="en-US" sz="1600" baseline="0" dirty="0" smtClean="0"/>
              <a:t> relationship is conflict </a:t>
            </a:r>
            <a:r>
              <a:rPr lang="mr-IN" sz="1600" baseline="0" dirty="0" smtClean="0"/>
              <a:t>…</a:t>
            </a:r>
            <a:r>
              <a:rPr lang="en-GB" sz="1600" baseline="0" dirty="0" smtClean="0"/>
              <a:t> difference in language way one dresses</a:t>
            </a:r>
            <a:endParaRPr lang="en-US" sz="160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600" i="1" dirty="0" smtClean="0"/>
          </a:p>
          <a:p>
            <a:pPr algn="l"/>
            <a:endParaRPr lang="en-US" dirty="0" smtClean="0"/>
          </a:p>
          <a:p>
            <a:pPr algn="l"/>
            <a:endParaRPr lang="en-US" dirty="0" smtClean="0"/>
          </a:p>
          <a:p>
            <a:pPr algn="l"/>
            <a:endParaRPr lang="en-US" dirty="0" smtClean="0"/>
          </a:p>
          <a:p>
            <a:pPr marL="0" indent="0" algn="r">
              <a:buNone/>
            </a:pPr>
            <a:endParaRPr lang="en-GB" sz="1200" dirty="0" smtClean="0"/>
          </a:p>
          <a:p>
            <a:pPr marL="0" indent="0" algn="r">
              <a:buNone/>
            </a:pPr>
            <a:endParaRPr lang="en-GB" sz="1200" dirty="0" smtClean="0"/>
          </a:p>
          <a:p>
            <a:pPr marL="0" indent="0" algn="r">
              <a:buNone/>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i="1" dirty="0" smtClean="0"/>
          </a:p>
          <a:p>
            <a:endParaRPr lang="en-US" i="1" dirty="0" smtClean="0"/>
          </a:p>
          <a:p>
            <a:endParaRPr lang="en-US" dirty="0"/>
          </a:p>
        </p:txBody>
      </p:sp>
      <p:sp>
        <p:nvSpPr>
          <p:cNvPr id="4" name="Slide Number Placeholder 3"/>
          <p:cNvSpPr>
            <a:spLocks noGrp="1"/>
          </p:cNvSpPr>
          <p:nvPr>
            <p:ph type="sldNum" sz="quarter" idx="10"/>
          </p:nvPr>
        </p:nvSpPr>
        <p:spPr/>
        <p:txBody>
          <a:bodyPr/>
          <a:lstStyle/>
          <a:p>
            <a:fld id="{078B2446-147B-5441-B5E0-41034494FAA1}" type="slidenum">
              <a:rPr lang="en-US" smtClean="0"/>
              <a:t>12</a:t>
            </a:fld>
            <a:endParaRPr lang="en-US"/>
          </a:p>
        </p:txBody>
      </p:sp>
    </p:spTree>
    <p:extLst>
      <p:ext uri="{BB962C8B-B14F-4D97-AF65-F5344CB8AC3E}">
        <p14:creationId xmlns:p14="http://schemas.microsoft.com/office/powerpoint/2010/main" val="1721581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nip Single Corner Rectangle 6"/>
          <p:cNvSpPr>
            <a:spLocks/>
          </p:cNvSpPr>
          <p:nvPr userDrawn="1"/>
        </p:nvSpPr>
        <p:spPr bwMode="auto">
          <a:xfrm>
            <a:off x="-85725" y="1892300"/>
            <a:ext cx="8277225" cy="1155700"/>
          </a:xfrm>
          <a:custGeom>
            <a:avLst/>
            <a:gdLst>
              <a:gd name="T0" fmla="*/ 0 w 7244010"/>
              <a:gd name="T1" fmla="*/ 0 h 1470025"/>
              <a:gd name="T2" fmla="*/ 7676747 w 7244010"/>
              <a:gd name="T3" fmla="*/ 0 h 1470025"/>
              <a:gd name="T4" fmla="*/ 8277225 w 7244010"/>
              <a:gd name="T5" fmla="*/ 1155700 h 1470025"/>
              <a:gd name="T6" fmla="*/ 0 w 7244010"/>
              <a:gd name="T7" fmla="*/ 1155700 h 1470025"/>
              <a:gd name="T8" fmla="*/ 0 w 7244010"/>
              <a:gd name="T9" fmla="*/ 0 h 14700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44010" h="1470025">
                <a:moveTo>
                  <a:pt x="0" y="0"/>
                </a:moveTo>
                <a:lnTo>
                  <a:pt x="6718487" y="0"/>
                </a:lnTo>
                <a:lnTo>
                  <a:pt x="7244010" y="1470025"/>
                </a:lnTo>
                <a:lnTo>
                  <a:pt x="0" y="1470025"/>
                </a:lnTo>
                <a:lnTo>
                  <a:pt x="0" y="0"/>
                </a:lnTo>
                <a:close/>
              </a:path>
            </a:pathLst>
          </a:custGeom>
          <a:solidFill>
            <a:srgbClr val="3B88A5"/>
          </a:solidFill>
          <a:ln>
            <a:noFill/>
          </a:ln>
          <a:effectLst>
            <a:outerShdw blurRad="40005" dist="22987" dir="5400000" algn="tl"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endParaRPr lang="en-GB"/>
          </a:p>
        </p:txBody>
      </p:sp>
      <p:sp>
        <p:nvSpPr>
          <p:cNvPr id="5" name="Isosceles Triangle 4"/>
          <p:cNvSpPr>
            <a:spLocks noChangeArrowheads="1"/>
          </p:cNvSpPr>
          <p:nvPr userDrawn="1"/>
        </p:nvSpPr>
        <p:spPr bwMode="auto">
          <a:xfrm rot="10800000" flipH="1" flipV="1">
            <a:off x="8343900" y="2470150"/>
            <a:ext cx="304800" cy="288925"/>
          </a:xfrm>
          <a:prstGeom prst="triangle">
            <a:avLst>
              <a:gd name="adj" fmla="val 50000"/>
            </a:avLst>
          </a:prstGeom>
          <a:solidFill>
            <a:srgbClr val="3B88A5"/>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lang="en-US">
              <a:solidFill>
                <a:srgbClr val="FF0000"/>
              </a:solidFill>
              <a:latin typeface="Arial"/>
              <a:ea typeface="+mn-ea"/>
            </a:endParaRPr>
          </a:p>
        </p:txBody>
      </p:sp>
      <p:sp>
        <p:nvSpPr>
          <p:cNvPr id="6" name="Isosceles Triangle 5"/>
          <p:cNvSpPr>
            <a:spLocks noChangeArrowheads="1"/>
          </p:cNvSpPr>
          <p:nvPr userDrawn="1"/>
        </p:nvSpPr>
        <p:spPr bwMode="auto">
          <a:xfrm rot="10800000" flipH="1" flipV="1">
            <a:off x="8189913" y="2181225"/>
            <a:ext cx="304800" cy="288925"/>
          </a:xfrm>
          <a:prstGeom prst="triangle">
            <a:avLst>
              <a:gd name="adj" fmla="val 50000"/>
            </a:avLst>
          </a:prstGeom>
          <a:solidFill>
            <a:srgbClr val="3B88A5"/>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lang="en-US">
              <a:solidFill>
                <a:srgbClr val="FF0000"/>
              </a:solidFill>
              <a:latin typeface="Arial"/>
              <a:ea typeface="+mn-ea"/>
            </a:endParaRPr>
          </a:p>
        </p:txBody>
      </p:sp>
      <p:sp>
        <p:nvSpPr>
          <p:cNvPr id="7" name="Isosceles Triangle 6"/>
          <p:cNvSpPr>
            <a:spLocks noChangeArrowheads="1"/>
          </p:cNvSpPr>
          <p:nvPr userDrawn="1"/>
        </p:nvSpPr>
        <p:spPr bwMode="auto">
          <a:xfrm rot="10800000" flipH="1" flipV="1">
            <a:off x="7886700" y="2181225"/>
            <a:ext cx="304800" cy="288925"/>
          </a:xfrm>
          <a:prstGeom prst="triangle">
            <a:avLst>
              <a:gd name="adj" fmla="val 50000"/>
            </a:avLst>
          </a:prstGeom>
          <a:solidFill>
            <a:srgbClr val="3B88A5"/>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lang="en-US">
              <a:solidFill>
                <a:srgbClr val="FF0000"/>
              </a:solidFill>
              <a:latin typeface="Arial"/>
              <a:ea typeface="+mn-ea"/>
            </a:endParaRPr>
          </a:p>
        </p:txBody>
      </p:sp>
      <p:sp>
        <p:nvSpPr>
          <p:cNvPr id="8" name="Isosceles Triangle 7"/>
          <p:cNvSpPr>
            <a:spLocks noChangeArrowheads="1"/>
          </p:cNvSpPr>
          <p:nvPr userDrawn="1"/>
        </p:nvSpPr>
        <p:spPr bwMode="auto">
          <a:xfrm rot="10800000" flipH="1" flipV="1">
            <a:off x="8189913" y="2759075"/>
            <a:ext cx="304800" cy="288925"/>
          </a:xfrm>
          <a:prstGeom prst="triangle">
            <a:avLst>
              <a:gd name="adj" fmla="val 50000"/>
            </a:avLst>
          </a:prstGeom>
          <a:solidFill>
            <a:srgbClr val="3B88A5"/>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lang="en-US">
              <a:solidFill>
                <a:srgbClr val="FF0000"/>
              </a:solidFill>
              <a:latin typeface="Arial"/>
              <a:ea typeface="+mn-ea"/>
            </a:endParaRPr>
          </a:p>
        </p:txBody>
      </p:sp>
      <p:sp>
        <p:nvSpPr>
          <p:cNvPr id="9" name="Isosceles Triangle 8"/>
          <p:cNvSpPr>
            <a:spLocks noChangeArrowheads="1"/>
          </p:cNvSpPr>
          <p:nvPr userDrawn="1"/>
        </p:nvSpPr>
        <p:spPr bwMode="auto">
          <a:xfrm rot="10800000" flipH="1" flipV="1">
            <a:off x="8494713" y="2759075"/>
            <a:ext cx="304800" cy="288925"/>
          </a:xfrm>
          <a:prstGeom prst="triangle">
            <a:avLst>
              <a:gd name="adj" fmla="val 50000"/>
            </a:avLst>
          </a:prstGeom>
          <a:solidFill>
            <a:srgbClr val="3B88A5"/>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lang="en-US">
              <a:solidFill>
                <a:srgbClr val="FF0000"/>
              </a:solidFill>
              <a:latin typeface="Arial"/>
              <a:ea typeface="+mn-ea"/>
            </a:endParaRPr>
          </a:p>
        </p:txBody>
      </p:sp>
      <p:sp>
        <p:nvSpPr>
          <p:cNvPr id="10" name="Isosceles Triangle 9"/>
          <p:cNvSpPr>
            <a:spLocks noChangeArrowheads="1"/>
          </p:cNvSpPr>
          <p:nvPr userDrawn="1"/>
        </p:nvSpPr>
        <p:spPr bwMode="auto">
          <a:xfrm rot="10800000" flipH="1" flipV="1">
            <a:off x="8037513" y="2470150"/>
            <a:ext cx="304800" cy="288925"/>
          </a:xfrm>
          <a:prstGeom prst="triangle">
            <a:avLst>
              <a:gd name="adj" fmla="val 50000"/>
            </a:avLst>
          </a:prstGeom>
          <a:solidFill>
            <a:srgbClr val="3B88A5"/>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lang="en-US">
              <a:solidFill>
                <a:srgbClr val="FF0000"/>
              </a:solidFill>
              <a:latin typeface="Arial"/>
              <a:ea typeface="+mn-ea"/>
            </a:endParaRPr>
          </a:p>
        </p:txBody>
      </p:sp>
      <p:sp>
        <p:nvSpPr>
          <p:cNvPr id="11" name="Isosceles Triangle 10"/>
          <p:cNvSpPr>
            <a:spLocks noChangeArrowheads="1"/>
          </p:cNvSpPr>
          <p:nvPr userDrawn="1"/>
        </p:nvSpPr>
        <p:spPr bwMode="auto">
          <a:xfrm rot="10800000" flipH="1" flipV="1">
            <a:off x="7734300" y="1892300"/>
            <a:ext cx="304800" cy="288925"/>
          </a:xfrm>
          <a:prstGeom prst="triangle">
            <a:avLst>
              <a:gd name="adj" fmla="val 50000"/>
            </a:avLst>
          </a:prstGeom>
          <a:solidFill>
            <a:srgbClr val="3B88A5"/>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lang="en-US">
              <a:solidFill>
                <a:srgbClr val="FF0000"/>
              </a:solidFill>
              <a:latin typeface="Arial"/>
              <a:ea typeface="+mn-ea"/>
            </a:endParaRPr>
          </a:p>
        </p:txBody>
      </p:sp>
      <p:sp>
        <p:nvSpPr>
          <p:cNvPr id="12" name="Isosceles Triangle 11"/>
          <p:cNvSpPr>
            <a:spLocks noChangeArrowheads="1"/>
          </p:cNvSpPr>
          <p:nvPr userDrawn="1"/>
        </p:nvSpPr>
        <p:spPr bwMode="auto">
          <a:xfrm rot="10800000" flipH="1" flipV="1">
            <a:off x="8043863" y="1892300"/>
            <a:ext cx="304800" cy="288925"/>
          </a:xfrm>
          <a:prstGeom prst="triangle">
            <a:avLst>
              <a:gd name="adj" fmla="val 50000"/>
            </a:avLst>
          </a:prstGeom>
          <a:solidFill>
            <a:srgbClr val="3B88A5"/>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defRPr/>
            </a:pPr>
            <a:endParaRPr lang="en-US">
              <a:solidFill>
                <a:srgbClr val="FF0000"/>
              </a:solidFill>
              <a:latin typeface="Arial"/>
              <a:ea typeface="+mn-ea"/>
            </a:endParaRPr>
          </a:p>
        </p:txBody>
      </p:sp>
      <p:sp>
        <p:nvSpPr>
          <p:cNvPr id="2" name="Title 1"/>
          <p:cNvSpPr>
            <a:spLocks noGrp="1"/>
          </p:cNvSpPr>
          <p:nvPr>
            <p:ph type="ctrTitle"/>
          </p:nvPr>
        </p:nvSpPr>
        <p:spPr>
          <a:xfrm>
            <a:off x="568848" y="1944851"/>
            <a:ext cx="7020360" cy="1050601"/>
          </a:xfrm>
        </p:spPr>
        <p:txBody>
          <a:bodyPr/>
          <a:lstStyle>
            <a:lvl1pPr algn="ctr">
              <a:defRPr>
                <a:solidFill>
                  <a:schemeClr val="tx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398073" y="3184315"/>
            <a:ext cx="6400800" cy="1752600"/>
          </a:xfr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GB" dirty="0"/>
          </a:p>
        </p:txBody>
      </p:sp>
    </p:spTree>
    <p:extLst>
      <p:ext uri="{BB962C8B-B14F-4D97-AF65-F5344CB8AC3E}">
        <p14:creationId xmlns:p14="http://schemas.microsoft.com/office/powerpoint/2010/main" val="1593961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67026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77838"/>
            <a:ext cx="2057400" cy="522287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477838"/>
            <a:ext cx="6019800" cy="5222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54405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663" y="1168585"/>
            <a:ext cx="8448675" cy="695325"/>
          </a:xfrm>
        </p:spPr>
        <p:txBody>
          <a:bodyPr/>
          <a:lstStyle/>
          <a:p>
            <a:r>
              <a:rPr lang="en-US" dirty="0"/>
              <a:t>Click to edit Master title style</a:t>
            </a:r>
            <a:endParaRPr lang="en-GB" dirty="0"/>
          </a:p>
        </p:txBody>
      </p:sp>
      <p:sp>
        <p:nvSpPr>
          <p:cNvPr id="3" name="Content Placeholder 2"/>
          <p:cNvSpPr>
            <a:spLocks noGrp="1"/>
          </p:cNvSpPr>
          <p:nvPr>
            <p:ph idx="1"/>
          </p:nvPr>
        </p:nvSpPr>
        <p:spPr>
          <a:xfrm>
            <a:off x="347663" y="1915021"/>
            <a:ext cx="8448674" cy="4400910"/>
          </a:xfrm>
        </p:spPr>
        <p:txBody>
          <a:bodyPr/>
          <a:lstStyle>
            <a:lvl1pPr>
              <a:defRPr sz="2400"/>
            </a:lvl1pPr>
            <a:lvl2pPr>
              <a:defRPr sz="18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7035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89274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330325"/>
            <a:ext cx="4038600" cy="4370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330325"/>
            <a:ext cx="4038600" cy="4370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52047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10625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175119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632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44217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36641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3"/>
          <p:cNvSpPr>
            <a:spLocks noGrp="1" noChangeArrowheads="1"/>
          </p:cNvSpPr>
          <p:nvPr userDrawn="1">
            <p:ph type="body" idx="1"/>
          </p:nvPr>
        </p:nvSpPr>
        <p:spPr bwMode="auto">
          <a:xfrm>
            <a:off x="338138" y="1116013"/>
            <a:ext cx="8448675" cy="47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5363" name="Rectangle 2"/>
          <p:cNvSpPr>
            <a:spLocks noGrp="1" noChangeArrowheads="1"/>
          </p:cNvSpPr>
          <p:nvPr userDrawn="1">
            <p:ph type="title"/>
          </p:nvPr>
        </p:nvSpPr>
        <p:spPr bwMode="auto">
          <a:xfrm>
            <a:off x="347663" y="354013"/>
            <a:ext cx="84486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3" name="Isosceles Triangle 392"/>
          <p:cNvSpPr/>
          <p:nvPr userDrawn="1"/>
        </p:nvSpPr>
        <p:spPr>
          <a:xfrm>
            <a:off x="5816600" y="6254750"/>
            <a:ext cx="311150" cy="295275"/>
          </a:xfrm>
          <a:prstGeom prst="triangle">
            <a:avLst/>
          </a:prstGeom>
          <a:solidFill>
            <a:srgbClr val="A7CD28">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394" name="Isosceles Triangle 393"/>
          <p:cNvSpPr/>
          <p:nvPr userDrawn="1"/>
        </p:nvSpPr>
        <p:spPr>
          <a:xfrm>
            <a:off x="5661025" y="6550025"/>
            <a:ext cx="311150" cy="298450"/>
          </a:xfrm>
          <a:prstGeom prst="triangle">
            <a:avLst/>
          </a:prstGeom>
          <a:solidFill>
            <a:srgbClr val="D3122E">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395" name="Isosceles Triangle 394"/>
          <p:cNvSpPr/>
          <p:nvPr userDrawn="1"/>
        </p:nvSpPr>
        <p:spPr>
          <a:xfrm>
            <a:off x="5972175" y="6553200"/>
            <a:ext cx="314325" cy="295275"/>
          </a:xfrm>
          <a:prstGeom prst="triangle">
            <a:avLst/>
          </a:prstGeom>
          <a:solidFill>
            <a:srgbClr val="4A812C">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09" name="Isosceles Triangle 408"/>
          <p:cNvSpPr/>
          <p:nvPr userDrawn="1"/>
        </p:nvSpPr>
        <p:spPr>
          <a:xfrm>
            <a:off x="946150" y="6550025"/>
            <a:ext cx="311150" cy="296863"/>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10" name="Isosceles Triangle 409"/>
          <p:cNvSpPr/>
          <p:nvPr userDrawn="1"/>
        </p:nvSpPr>
        <p:spPr>
          <a:xfrm>
            <a:off x="1104900" y="6249988"/>
            <a:ext cx="309563" cy="298450"/>
          </a:xfrm>
          <a:prstGeom prst="triangle">
            <a:avLst/>
          </a:prstGeom>
          <a:solidFill>
            <a:srgbClr val="A7CD28">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11" name="Isosceles Triangle 410"/>
          <p:cNvSpPr/>
          <p:nvPr userDrawn="1"/>
        </p:nvSpPr>
        <p:spPr>
          <a:xfrm>
            <a:off x="1260475" y="5959475"/>
            <a:ext cx="311150" cy="295275"/>
          </a:xfrm>
          <a:prstGeom prst="triangle">
            <a:avLst/>
          </a:prstGeom>
          <a:solidFill>
            <a:srgbClr val="81C12C">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12" name="Isosceles Triangle 411"/>
          <p:cNvSpPr/>
          <p:nvPr userDrawn="1"/>
        </p:nvSpPr>
        <p:spPr>
          <a:xfrm>
            <a:off x="946150" y="5953125"/>
            <a:ext cx="311150" cy="296863"/>
          </a:xfrm>
          <a:prstGeom prst="triangle">
            <a:avLst/>
          </a:prstGeom>
          <a:solidFill>
            <a:srgbClr val="4A812C">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13" name="Isosceles Triangle 412"/>
          <p:cNvSpPr/>
          <p:nvPr userDrawn="1"/>
        </p:nvSpPr>
        <p:spPr>
          <a:xfrm>
            <a:off x="1574800" y="5953125"/>
            <a:ext cx="311150" cy="296863"/>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14" name="Isosceles Triangle 413"/>
          <p:cNvSpPr/>
          <p:nvPr userDrawn="1"/>
        </p:nvSpPr>
        <p:spPr>
          <a:xfrm>
            <a:off x="1260475" y="6550025"/>
            <a:ext cx="311150" cy="296863"/>
          </a:xfrm>
          <a:prstGeom prst="triangle">
            <a:avLst/>
          </a:prstGeom>
          <a:solidFill>
            <a:srgbClr val="4A812C">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15" name="Isosceles Triangle 414"/>
          <p:cNvSpPr/>
          <p:nvPr userDrawn="1"/>
        </p:nvSpPr>
        <p:spPr>
          <a:xfrm>
            <a:off x="1419225" y="6249988"/>
            <a:ext cx="309563" cy="298450"/>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16" name="Isosceles Triangle 415"/>
          <p:cNvSpPr/>
          <p:nvPr userDrawn="1"/>
        </p:nvSpPr>
        <p:spPr>
          <a:xfrm>
            <a:off x="1574800" y="6550025"/>
            <a:ext cx="312738" cy="296863"/>
          </a:xfrm>
          <a:prstGeom prst="triangle">
            <a:avLst/>
          </a:prstGeom>
          <a:solidFill>
            <a:srgbClr val="81C12C">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17" name="Isosceles Triangle 416"/>
          <p:cNvSpPr/>
          <p:nvPr userDrawn="1"/>
        </p:nvSpPr>
        <p:spPr>
          <a:xfrm>
            <a:off x="3175" y="6550025"/>
            <a:ext cx="311150" cy="296863"/>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18" name="Isosceles Triangle 417"/>
          <p:cNvSpPr/>
          <p:nvPr userDrawn="1"/>
        </p:nvSpPr>
        <p:spPr>
          <a:xfrm>
            <a:off x="160338" y="6249988"/>
            <a:ext cx="311150" cy="298450"/>
          </a:xfrm>
          <a:prstGeom prst="triangle">
            <a:avLst/>
          </a:prstGeom>
          <a:solidFill>
            <a:srgbClr val="81C12C">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19" name="Isosceles Triangle 418"/>
          <p:cNvSpPr/>
          <p:nvPr userDrawn="1"/>
        </p:nvSpPr>
        <p:spPr>
          <a:xfrm>
            <a:off x="317500" y="5959475"/>
            <a:ext cx="311150" cy="295275"/>
          </a:xfrm>
          <a:prstGeom prst="triangle">
            <a:avLst/>
          </a:prstGeom>
          <a:solidFill>
            <a:srgbClr val="A7CD28">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20" name="Isosceles Triangle 419"/>
          <p:cNvSpPr/>
          <p:nvPr userDrawn="1"/>
        </p:nvSpPr>
        <p:spPr>
          <a:xfrm>
            <a:off x="3175" y="5953125"/>
            <a:ext cx="311150" cy="296863"/>
          </a:xfrm>
          <a:prstGeom prst="triangle">
            <a:avLst/>
          </a:prstGeom>
          <a:solidFill>
            <a:srgbClr val="4A812C">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21" name="Isosceles Triangle 420"/>
          <p:cNvSpPr/>
          <p:nvPr userDrawn="1"/>
        </p:nvSpPr>
        <p:spPr>
          <a:xfrm>
            <a:off x="635000" y="5953125"/>
            <a:ext cx="311150" cy="296863"/>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22" name="Isosceles Triangle 421"/>
          <p:cNvSpPr/>
          <p:nvPr userDrawn="1"/>
        </p:nvSpPr>
        <p:spPr>
          <a:xfrm>
            <a:off x="317500" y="6556375"/>
            <a:ext cx="311150" cy="295275"/>
          </a:xfrm>
          <a:prstGeom prst="triangle">
            <a:avLst/>
          </a:prstGeom>
          <a:solidFill>
            <a:srgbClr val="4A812C">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23" name="Isosceles Triangle 422"/>
          <p:cNvSpPr/>
          <p:nvPr userDrawn="1"/>
        </p:nvSpPr>
        <p:spPr>
          <a:xfrm>
            <a:off x="474663" y="6249988"/>
            <a:ext cx="311150" cy="298450"/>
          </a:xfrm>
          <a:prstGeom prst="triangle">
            <a:avLst/>
          </a:prstGeom>
          <a:solidFill>
            <a:srgbClr val="D3122E">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24" name="Isosceles Triangle 423"/>
          <p:cNvSpPr/>
          <p:nvPr userDrawn="1"/>
        </p:nvSpPr>
        <p:spPr>
          <a:xfrm>
            <a:off x="630238" y="6550025"/>
            <a:ext cx="314325" cy="296863"/>
          </a:xfrm>
          <a:prstGeom prst="triangle">
            <a:avLst/>
          </a:prstGeom>
          <a:solidFill>
            <a:srgbClr val="A7CD28">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25" name="Isosceles Triangle 424"/>
          <p:cNvSpPr/>
          <p:nvPr userDrawn="1"/>
        </p:nvSpPr>
        <p:spPr>
          <a:xfrm>
            <a:off x="788988" y="6254750"/>
            <a:ext cx="311150" cy="295275"/>
          </a:xfrm>
          <a:prstGeom prst="triangle">
            <a:avLst/>
          </a:prstGeom>
          <a:solidFill>
            <a:srgbClr val="81C12C">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26" name="Isosceles Triangle 425"/>
          <p:cNvSpPr/>
          <p:nvPr userDrawn="1"/>
        </p:nvSpPr>
        <p:spPr>
          <a:xfrm>
            <a:off x="-150813" y="6249988"/>
            <a:ext cx="311151" cy="295275"/>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27" name="Isosceles Triangle 426"/>
          <p:cNvSpPr/>
          <p:nvPr userDrawn="1"/>
        </p:nvSpPr>
        <p:spPr>
          <a:xfrm>
            <a:off x="1733550" y="6254750"/>
            <a:ext cx="311150" cy="295275"/>
          </a:xfrm>
          <a:prstGeom prst="triangle">
            <a:avLst/>
          </a:prstGeom>
          <a:solidFill>
            <a:srgbClr val="A7CD28">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28" name="Isosceles Triangle 427"/>
          <p:cNvSpPr/>
          <p:nvPr userDrawn="1"/>
        </p:nvSpPr>
        <p:spPr>
          <a:xfrm>
            <a:off x="1889125" y="5953125"/>
            <a:ext cx="311150" cy="296863"/>
          </a:xfrm>
          <a:prstGeom prst="triangle">
            <a:avLst/>
          </a:prstGeom>
          <a:solidFill>
            <a:srgbClr val="D3122E">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32" name="Isosceles Triangle 431"/>
          <p:cNvSpPr/>
          <p:nvPr userDrawn="1"/>
        </p:nvSpPr>
        <p:spPr>
          <a:xfrm>
            <a:off x="2833688" y="6550025"/>
            <a:ext cx="311150" cy="296863"/>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33" name="Isosceles Triangle 432"/>
          <p:cNvSpPr/>
          <p:nvPr userDrawn="1"/>
        </p:nvSpPr>
        <p:spPr>
          <a:xfrm>
            <a:off x="2990850" y="6254750"/>
            <a:ext cx="311150" cy="298450"/>
          </a:xfrm>
          <a:prstGeom prst="triangle">
            <a:avLst/>
          </a:prstGeom>
          <a:solidFill>
            <a:srgbClr val="81C12C">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34" name="Isosceles Triangle 433"/>
          <p:cNvSpPr/>
          <p:nvPr userDrawn="1"/>
        </p:nvSpPr>
        <p:spPr>
          <a:xfrm>
            <a:off x="3146425" y="5959475"/>
            <a:ext cx="311150" cy="295275"/>
          </a:xfrm>
          <a:prstGeom prst="triangle">
            <a:avLst/>
          </a:prstGeom>
          <a:solidFill>
            <a:srgbClr val="A7CD28">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35" name="Isosceles Triangle 434"/>
          <p:cNvSpPr/>
          <p:nvPr userDrawn="1"/>
        </p:nvSpPr>
        <p:spPr>
          <a:xfrm>
            <a:off x="2832100" y="5953125"/>
            <a:ext cx="311150" cy="296863"/>
          </a:xfrm>
          <a:prstGeom prst="triangle">
            <a:avLst/>
          </a:prstGeom>
          <a:solidFill>
            <a:srgbClr val="4A812C">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36" name="Isosceles Triangle 435"/>
          <p:cNvSpPr/>
          <p:nvPr userDrawn="1"/>
        </p:nvSpPr>
        <p:spPr>
          <a:xfrm>
            <a:off x="3460750" y="5953125"/>
            <a:ext cx="311150" cy="296863"/>
          </a:xfrm>
          <a:prstGeom prst="triangle">
            <a:avLst/>
          </a:prstGeom>
          <a:solidFill>
            <a:srgbClr val="81C12C">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37" name="Isosceles Triangle 436"/>
          <p:cNvSpPr/>
          <p:nvPr userDrawn="1"/>
        </p:nvSpPr>
        <p:spPr>
          <a:xfrm>
            <a:off x="3148013" y="6550025"/>
            <a:ext cx="311150" cy="296863"/>
          </a:xfrm>
          <a:prstGeom prst="triangle">
            <a:avLst/>
          </a:prstGeom>
          <a:solidFill>
            <a:srgbClr val="A7CD28">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38" name="Isosceles Triangle 437"/>
          <p:cNvSpPr/>
          <p:nvPr userDrawn="1"/>
        </p:nvSpPr>
        <p:spPr>
          <a:xfrm>
            <a:off x="3305175" y="6249988"/>
            <a:ext cx="311150" cy="298450"/>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39" name="Isosceles Triangle 438"/>
          <p:cNvSpPr/>
          <p:nvPr userDrawn="1"/>
        </p:nvSpPr>
        <p:spPr>
          <a:xfrm>
            <a:off x="3460750" y="6556375"/>
            <a:ext cx="314325" cy="295275"/>
          </a:xfrm>
          <a:prstGeom prst="triangle">
            <a:avLst/>
          </a:prstGeom>
          <a:solidFill>
            <a:srgbClr val="4A812C">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40" name="Isosceles Triangle 439"/>
          <p:cNvSpPr/>
          <p:nvPr userDrawn="1"/>
        </p:nvSpPr>
        <p:spPr>
          <a:xfrm>
            <a:off x="1890713" y="6550025"/>
            <a:ext cx="311150" cy="296863"/>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41" name="Isosceles Triangle 440"/>
          <p:cNvSpPr/>
          <p:nvPr userDrawn="1"/>
        </p:nvSpPr>
        <p:spPr>
          <a:xfrm>
            <a:off x="2047875" y="6249988"/>
            <a:ext cx="311150" cy="298450"/>
          </a:xfrm>
          <a:prstGeom prst="triangle">
            <a:avLst/>
          </a:prstGeom>
          <a:solidFill>
            <a:srgbClr val="4A812C">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42" name="Isosceles Triangle 441"/>
          <p:cNvSpPr/>
          <p:nvPr userDrawn="1"/>
        </p:nvSpPr>
        <p:spPr>
          <a:xfrm>
            <a:off x="2203450" y="5959475"/>
            <a:ext cx="311150" cy="295275"/>
          </a:xfrm>
          <a:prstGeom prst="triangle">
            <a:avLst/>
          </a:prstGeom>
          <a:solidFill>
            <a:srgbClr val="A7CD28">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43" name="Isosceles Triangle 442"/>
          <p:cNvSpPr/>
          <p:nvPr userDrawn="1"/>
        </p:nvSpPr>
        <p:spPr>
          <a:xfrm>
            <a:off x="2517775" y="5953125"/>
            <a:ext cx="311150" cy="296863"/>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44" name="Isosceles Triangle 443"/>
          <p:cNvSpPr/>
          <p:nvPr userDrawn="1"/>
        </p:nvSpPr>
        <p:spPr>
          <a:xfrm>
            <a:off x="2203450" y="6550025"/>
            <a:ext cx="311150" cy="296863"/>
          </a:xfrm>
          <a:prstGeom prst="triangle">
            <a:avLst/>
          </a:prstGeom>
          <a:solidFill>
            <a:srgbClr val="81C12C">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45" name="Isosceles Triangle 444"/>
          <p:cNvSpPr/>
          <p:nvPr userDrawn="1"/>
        </p:nvSpPr>
        <p:spPr>
          <a:xfrm>
            <a:off x="2362200" y="6249988"/>
            <a:ext cx="311150" cy="298450"/>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46" name="Isosceles Triangle 445"/>
          <p:cNvSpPr/>
          <p:nvPr userDrawn="1"/>
        </p:nvSpPr>
        <p:spPr>
          <a:xfrm>
            <a:off x="2517775" y="6550025"/>
            <a:ext cx="312738" cy="296863"/>
          </a:xfrm>
          <a:prstGeom prst="triangle">
            <a:avLst/>
          </a:prstGeom>
          <a:solidFill>
            <a:srgbClr val="A7CD28">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47" name="Isosceles Triangle 446"/>
          <p:cNvSpPr/>
          <p:nvPr userDrawn="1"/>
        </p:nvSpPr>
        <p:spPr>
          <a:xfrm>
            <a:off x="2676525" y="6254750"/>
            <a:ext cx="311150" cy="295275"/>
          </a:xfrm>
          <a:prstGeom prst="triangle">
            <a:avLst/>
          </a:prstGeom>
          <a:solidFill>
            <a:srgbClr val="81C12C">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48" name="Isosceles Triangle 447"/>
          <p:cNvSpPr/>
          <p:nvPr userDrawn="1"/>
        </p:nvSpPr>
        <p:spPr>
          <a:xfrm>
            <a:off x="4721225" y="6556375"/>
            <a:ext cx="311150" cy="295275"/>
          </a:xfrm>
          <a:prstGeom prst="triangle">
            <a:avLst/>
          </a:prstGeom>
          <a:solidFill>
            <a:srgbClr val="81C12C">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49" name="Isosceles Triangle 448"/>
          <p:cNvSpPr/>
          <p:nvPr userDrawn="1"/>
        </p:nvSpPr>
        <p:spPr>
          <a:xfrm>
            <a:off x="4876800" y="6249988"/>
            <a:ext cx="311150" cy="298450"/>
          </a:xfrm>
          <a:prstGeom prst="triangle">
            <a:avLst/>
          </a:prstGeom>
          <a:solidFill>
            <a:srgbClr val="4A812C">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50" name="Isosceles Triangle 449"/>
          <p:cNvSpPr/>
          <p:nvPr userDrawn="1"/>
        </p:nvSpPr>
        <p:spPr>
          <a:xfrm>
            <a:off x="5032375" y="5959475"/>
            <a:ext cx="311150" cy="295275"/>
          </a:xfrm>
          <a:prstGeom prst="triangle">
            <a:avLst/>
          </a:prstGeom>
          <a:solidFill>
            <a:srgbClr val="A7CD28">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51" name="Isosceles Triangle 450"/>
          <p:cNvSpPr/>
          <p:nvPr userDrawn="1"/>
        </p:nvSpPr>
        <p:spPr>
          <a:xfrm>
            <a:off x="4718050" y="5953125"/>
            <a:ext cx="311150" cy="296863"/>
          </a:xfrm>
          <a:prstGeom prst="triangle">
            <a:avLst/>
          </a:prstGeom>
          <a:solidFill>
            <a:srgbClr val="4A812C">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52" name="Isosceles Triangle 451"/>
          <p:cNvSpPr/>
          <p:nvPr userDrawn="1"/>
        </p:nvSpPr>
        <p:spPr>
          <a:xfrm>
            <a:off x="5346700" y="5953125"/>
            <a:ext cx="311150" cy="296863"/>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53" name="Isosceles Triangle 452"/>
          <p:cNvSpPr/>
          <p:nvPr userDrawn="1"/>
        </p:nvSpPr>
        <p:spPr>
          <a:xfrm>
            <a:off x="5033963" y="6550025"/>
            <a:ext cx="311150" cy="296863"/>
          </a:xfrm>
          <a:prstGeom prst="triangle">
            <a:avLst/>
          </a:prstGeom>
          <a:solidFill>
            <a:srgbClr val="81C12C">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54" name="Isosceles Triangle 453"/>
          <p:cNvSpPr/>
          <p:nvPr userDrawn="1"/>
        </p:nvSpPr>
        <p:spPr>
          <a:xfrm>
            <a:off x="5191125" y="6249988"/>
            <a:ext cx="311150" cy="298450"/>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55" name="Isosceles Triangle 454"/>
          <p:cNvSpPr/>
          <p:nvPr userDrawn="1"/>
        </p:nvSpPr>
        <p:spPr>
          <a:xfrm>
            <a:off x="5348288" y="6556375"/>
            <a:ext cx="312737" cy="295275"/>
          </a:xfrm>
          <a:prstGeom prst="triangle">
            <a:avLst/>
          </a:prstGeom>
          <a:solidFill>
            <a:srgbClr val="81C12C">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56" name="Isosceles Triangle 455"/>
          <p:cNvSpPr/>
          <p:nvPr userDrawn="1"/>
        </p:nvSpPr>
        <p:spPr>
          <a:xfrm>
            <a:off x="3776663" y="6550025"/>
            <a:ext cx="311150" cy="296863"/>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57" name="Isosceles Triangle 456"/>
          <p:cNvSpPr/>
          <p:nvPr userDrawn="1"/>
        </p:nvSpPr>
        <p:spPr>
          <a:xfrm>
            <a:off x="3933825" y="6249988"/>
            <a:ext cx="311150" cy="298450"/>
          </a:xfrm>
          <a:prstGeom prst="triangle">
            <a:avLst/>
          </a:prstGeom>
          <a:solidFill>
            <a:srgbClr val="81C12C">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58" name="Isosceles Triangle 457"/>
          <p:cNvSpPr/>
          <p:nvPr userDrawn="1"/>
        </p:nvSpPr>
        <p:spPr>
          <a:xfrm>
            <a:off x="4089400" y="5959475"/>
            <a:ext cx="311150" cy="295275"/>
          </a:xfrm>
          <a:prstGeom prst="triangle">
            <a:avLst/>
          </a:prstGeom>
          <a:solidFill>
            <a:srgbClr val="81C12C">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59" name="Isosceles Triangle 458"/>
          <p:cNvSpPr/>
          <p:nvPr userDrawn="1"/>
        </p:nvSpPr>
        <p:spPr>
          <a:xfrm>
            <a:off x="3775075" y="5953125"/>
            <a:ext cx="311150" cy="296863"/>
          </a:xfrm>
          <a:prstGeom prst="triangle">
            <a:avLst/>
          </a:prstGeom>
          <a:solidFill>
            <a:srgbClr val="4A812C">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60" name="Isosceles Triangle 459"/>
          <p:cNvSpPr/>
          <p:nvPr userDrawn="1"/>
        </p:nvSpPr>
        <p:spPr>
          <a:xfrm>
            <a:off x="4403725" y="5953125"/>
            <a:ext cx="311150" cy="296863"/>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61" name="Isosceles Triangle 460"/>
          <p:cNvSpPr/>
          <p:nvPr userDrawn="1"/>
        </p:nvSpPr>
        <p:spPr>
          <a:xfrm>
            <a:off x="4090988" y="6556375"/>
            <a:ext cx="311150" cy="295275"/>
          </a:xfrm>
          <a:prstGeom prst="triangle">
            <a:avLst/>
          </a:prstGeom>
          <a:solidFill>
            <a:srgbClr val="81C12C">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62" name="Isosceles Triangle 461"/>
          <p:cNvSpPr/>
          <p:nvPr userDrawn="1"/>
        </p:nvSpPr>
        <p:spPr>
          <a:xfrm>
            <a:off x="4248150" y="6249988"/>
            <a:ext cx="311150" cy="298450"/>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63" name="Isosceles Triangle 462"/>
          <p:cNvSpPr/>
          <p:nvPr userDrawn="1"/>
        </p:nvSpPr>
        <p:spPr>
          <a:xfrm>
            <a:off x="4405313" y="6550025"/>
            <a:ext cx="312737" cy="296863"/>
          </a:xfrm>
          <a:prstGeom prst="triangle">
            <a:avLst/>
          </a:prstGeom>
          <a:solidFill>
            <a:srgbClr val="A7CD28">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64" name="Isosceles Triangle 463"/>
          <p:cNvSpPr/>
          <p:nvPr userDrawn="1"/>
        </p:nvSpPr>
        <p:spPr>
          <a:xfrm>
            <a:off x="4562475" y="6254750"/>
            <a:ext cx="311150" cy="295275"/>
          </a:xfrm>
          <a:prstGeom prst="triangle">
            <a:avLst/>
          </a:prstGeom>
          <a:solidFill>
            <a:srgbClr val="81C12C">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65" name="Isosceles Triangle 464"/>
          <p:cNvSpPr/>
          <p:nvPr userDrawn="1"/>
        </p:nvSpPr>
        <p:spPr>
          <a:xfrm>
            <a:off x="3619500" y="6249988"/>
            <a:ext cx="311150" cy="295275"/>
          </a:xfrm>
          <a:prstGeom prst="triangle">
            <a:avLst/>
          </a:prstGeom>
          <a:solidFill>
            <a:srgbClr val="264715">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66" name="Isosceles Triangle 465"/>
          <p:cNvSpPr/>
          <p:nvPr userDrawn="1"/>
        </p:nvSpPr>
        <p:spPr>
          <a:xfrm>
            <a:off x="5505450" y="6254750"/>
            <a:ext cx="311150" cy="295275"/>
          </a:xfrm>
          <a:prstGeom prst="triangle">
            <a:avLst/>
          </a:prstGeom>
          <a:solidFill>
            <a:srgbClr val="4A812C">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sp>
        <p:nvSpPr>
          <p:cNvPr id="467" name="Isosceles Triangle 466"/>
          <p:cNvSpPr/>
          <p:nvPr userDrawn="1"/>
        </p:nvSpPr>
        <p:spPr>
          <a:xfrm>
            <a:off x="5661025" y="5959475"/>
            <a:ext cx="311150" cy="295275"/>
          </a:xfrm>
          <a:prstGeom prst="triangle">
            <a:avLst/>
          </a:prstGeom>
          <a:solidFill>
            <a:srgbClr val="A7CD28">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0000"/>
              </a:solidFill>
            </a:endParaRPr>
          </a:p>
        </p:txBody>
      </p:sp>
      <p:pic>
        <p:nvPicPr>
          <p:cNvPr id="15423" name="Picture 17" descr="ENU_Logo_be0f34.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477000" y="6135688"/>
            <a:ext cx="2200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43"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l" rtl="0" eaLnBrk="0" fontAlgn="base" hangingPunct="0">
        <a:spcBef>
          <a:spcPct val="0"/>
        </a:spcBef>
        <a:spcAft>
          <a:spcPct val="0"/>
        </a:spcAft>
        <a:defRPr sz="3200" b="1">
          <a:solidFill>
            <a:schemeClr val="tx1"/>
          </a:solidFill>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3200" b="1">
          <a:solidFill>
            <a:schemeClr val="tx1"/>
          </a:solidFill>
          <a:latin typeface="Arial" charset="0"/>
          <a:ea typeface="MS PGothic" panose="020B0600070205080204" pitchFamily="34" charset="-128"/>
          <a:cs typeface="ＭＳ Ｐゴシック" charset="0"/>
        </a:defRPr>
      </a:lvl2pPr>
      <a:lvl3pPr algn="l" rtl="0" eaLnBrk="0" fontAlgn="base" hangingPunct="0">
        <a:spcBef>
          <a:spcPct val="0"/>
        </a:spcBef>
        <a:spcAft>
          <a:spcPct val="0"/>
        </a:spcAft>
        <a:defRPr sz="3200" b="1">
          <a:solidFill>
            <a:schemeClr val="tx1"/>
          </a:solidFill>
          <a:latin typeface="Arial" charset="0"/>
          <a:ea typeface="MS PGothic" panose="020B0600070205080204" pitchFamily="34" charset="-128"/>
          <a:cs typeface="ＭＳ Ｐゴシック" charset="0"/>
        </a:defRPr>
      </a:lvl3pPr>
      <a:lvl4pPr algn="l" rtl="0" eaLnBrk="0" fontAlgn="base" hangingPunct="0">
        <a:spcBef>
          <a:spcPct val="0"/>
        </a:spcBef>
        <a:spcAft>
          <a:spcPct val="0"/>
        </a:spcAft>
        <a:defRPr sz="3200" b="1">
          <a:solidFill>
            <a:schemeClr val="tx1"/>
          </a:solidFill>
          <a:latin typeface="Arial" charset="0"/>
          <a:ea typeface="MS PGothic" panose="020B0600070205080204" pitchFamily="34" charset="-128"/>
          <a:cs typeface="ＭＳ Ｐゴシック" charset="0"/>
        </a:defRPr>
      </a:lvl4pPr>
      <a:lvl5pPr algn="l" rtl="0" eaLnBrk="0" fontAlgn="base" hangingPunct="0">
        <a:spcBef>
          <a:spcPct val="0"/>
        </a:spcBef>
        <a:spcAft>
          <a:spcPct val="0"/>
        </a:spcAft>
        <a:defRPr sz="3200" b="1">
          <a:solidFill>
            <a:schemeClr val="tx1"/>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3600" b="1">
          <a:solidFill>
            <a:schemeClr val="tx1"/>
          </a:solidFill>
          <a:latin typeface="Arial" charset="0"/>
        </a:defRPr>
      </a:lvl6pPr>
      <a:lvl7pPr marL="914400" algn="ctr" rtl="0" fontAlgn="base">
        <a:spcBef>
          <a:spcPct val="0"/>
        </a:spcBef>
        <a:spcAft>
          <a:spcPct val="0"/>
        </a:spcAft>
        <a:defRPr sz="3600" b="1">
          <a:solidFill>
            <a:schemeClr val="tx1"/>
          </a:solidFill>
          <a:latin typeface="Arial" charset="0"/>
        </a:defRPr>
      </a:lvl7pPr>
      <a:lvl8pPr marL="1371600" algn="ctr" rtl="0" fontAlgn="base">
        <a:spcBef>
          <a:spcPct val="0"/>
        </a:spcBef>
        <a:spcAft>
          <a:spcPct val="0"/>
        </a:spcAft>
        <a:defRPr sz="3600" b="1">
          <a:solidFill>
            <a:schemeClr val="tx1"/>
          </a:solidFill>
          <a:latin typeface="Arial" charset="0"/>
        </a:defRPr>
      </a:lvl8pPr>
      <a:lvl9pPr marL="1828800" algn="ctr" rtl="0" fontAlgn="base">
        <a:spcBef>
          <a:spcPct val="0"/>
        </a:spcBef>
        <a:spcAft>
          <a:spcPct val="0"/>
        </a:spcAft>
        <a:defRPr sz="3600" b="1">
          <a:solidFill>
            <a:schemeClr val="tx1"/>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16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1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m.weaver@napier.ac.uk"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5" Type="http://schemas.openxmlformats.org/officeDocument/2006/relationships/image" Target="../media/image18.tiff"/><Relationship Id="rId6" Type="http://schemas.openxmlformats.org/officeDocument/2006/relationships/image" Target="../media/image19.tiff"/><Relationship Id="rId7" Type="http://schemas.openxmlformats.org/officeDocument/2006/relationships/image" Target="../media/image20.png"/><Relationship Id="rId8" Type="http://schemas.openxmlformats.org/officeDocument/2006/relationships/image" Target="../media/image21.tiff"/><Relationship Id="rId9" Type="http://schemas.openxmlformats.org/officeDocument/2006/relationships/image" Target="../media/image22.tiff"/><Relationship Id="rId10" Type="http://schemas.openxmlformats.org/officeDocument/2006/relationships/image" Target="../media/image23.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3.tiff"/><Relationship Id="rId5" Type="http://schemas.openxmlformats.org/officeDocument/2006/relationships/image" Target="../media/image16.tiff"/><Relationship Id="rId6" Type="http://schemas.openxmlformats.org/officeDocument/2006/relationships/image" Target="../media/image17.tiff"/><Relationship Id="rId7"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tiff"/></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 Id="rId3"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s://www.ted.com/talks/michael_porter_why_business_can_be_good_at_solving_social_problems/"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400" dirty="0" smtClean="0"/>
              <a:t>Community OR:</a:t>
            </a:r>
            <a:br>
              <a:rPr lang="en-US" sz="2400" dirty="0" smtClean="0"/>
            </a:br>
            <a:r>
              <a:rPr lang="en-US" sz="2400" dirty="0" smtClean="0"/>
              <a:t>Creating a </a:t>
            </a:r>
            <a:r>
              <a:rPr lang="en-US" sz="2400" i="1" dirty="0" smtClean="0"/>
              <a:t>‘Shared Space’ </a:t>
            </a:r>
            <a:r>
              <a:rPr lang="en-US" sz="2400" dirty="0" smtClean="0"/>
              <a:t>to build value between business and communities</a:t>
            </a:r>
            <a:endParaRPr lang="en-US" sz="2400" dirty="0"/>
          </a:p>
        </p:txBody>
      </p:sp>
      <p:sp>
        <p:nvSpPr>
          <p:cNvPr id="3" name="Subtitle 2"/>
          <p:cNvSpPr>
            <a:spLocks noGrp="1"/>
          </p:cNvSpPr>
          <p:nvPr>
            <p:ph type="subTitle" idx="1"/>
          </p:nvPr>
        </p:nvSpPr>
        <p:spPr>
          <a:xfrm>
            <a:off x="281354" y="3184315"/>
            <a:ext cx="8475784" cy="1752600"/>
          </a:xfrm>
        </p:spPr>
        <p:txBody>
          <a:bodyPr/>
          <a:lstStyle/>
          <a:p>
            <a:endParaRPr lang="en-US" sz="200" baseline="30000" dirty="0"/>
          </a:p>
          <a:p>
            <a:r>
              <a:rPr lang="en-US" b="1" dirty="0" smtClean="0"/>
              <a:t>Miles </a:t>
            </a:r>
            <a:r>
              <a:rPr lang="en-US" b="1" dirty="0" smtClean="0"/>
              <a:t>Weaver</a:t>
            </a:r>
          </a:p>
          <a:p>
            <a:endParaRPr lang="en-US" sz="200" dirty="0" smtClean="0"/>
          </a:p>
          <a:p>
            <a:r>
              <a:rPr lang="en-US" sz="1400" dirty="0" smtClean="0"/>
              <a:t>Associate Professor,</a:t>
            </a:r>
          </a:p>
          <a:p>
            <a:r>
              <a:rPr lang="en-US" sz="1400" dirty="0" smtClean="0"/>
              <a:t>International Centre for Management &amp; Governance Research,</a:t>
            </a:r>
          </a:p>
          <a:p>
            <a:r>
              <a:rPr lang="en-US" sz="1400" dirty="0" smtClean="0"/>
              <a:t>Edinburgh </a:t>
            </a:r>
            <a:r>
              <a:rPr lang="en-US" sz="1400" dirty="0"/>
              <a:t>Napier University Business </a:t>
            </a:r>
            <a:r>
              <a:rPr lang="en-US" sz="1400" dirty="0" smtClean="0"/>
              <a:t>School</a:t>
            </a:r>
          </a:p>
          <a:p>
            <a:endParaRPr lang="en-US" sz="1400" dirty="0" smtClean="0"/>
          </a:p>
          <a:p>
            <a:r>
              <a:rPr lang="en-US" sz="1400" dirty="0" smtClean="0">
                <a:hlinkClick r:id="rId3"/>
              </a:rPr>
              <a:t>m.weaver@napier.ac.uk</a:t>
            </a:r>
            <a:r>
              <a:rPr lang="en-US" sz="1400" dirty="0"/>
              <a:t>	</a:t>
            </a:r>
            <a:r>
              <a:rPr lang="en-US" sz="1400" dirty="0" smtClean="0"/>
              <a:t>	@</a:t>
            </a:r>
            <a:r>
              <a:rPr lang="en-US" sz="1400" dirty="0" err="1" smtClean="0"/>
              <a:t>weavermiles</a:t>
            </a:r>
            <a:endParaRPr lang="en-US" sz="1400" dirty="0" smtClean="0"/>
          </a:p>
          <a:p>
            <a:endParaRPr lang="en-US" sz="1400" dirty="0"/>
          </a:p>
          <a:p>
            <a:r>
              <a:rPr lang="en-US" sz="1400" dirty="0" smtClean="0"/>
              <a:t>Also contributing: </a:t>
            </a:r>
          </a:p>
          <a:p>
            <a:r>
              <a:rPr lang="en-US" sz="1400" dirty="0" err="1" smtClean="0"/>
              <a:t>Crossan</a:t>
            </a:r>
            <a:r>
              <a:rPr lang="en-US" sz="1400" dirty="0" smtClean="0"/>
              <a:t>, K., McCallum, L., Paxton, S., and Tan, H.</a:t>
            </a:r>
            <a:endParaRPr lang="en-US" sz="1400"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3" y="690869"/>
            <a:ext cx="8448675" cy="695325"/>
          </a:xfrm>
        </p:spPr>
        <p:txBody>
          <a:bodyPr/>
          <a:lstStyle/>
          <a:p>
            <a:r>
              <a:rPr lang="en-GB" dirty="0"/>
              <a:t>Workshops held </a:t>
            </a:r>
            <a:r>
              <a:rPr lang="en-GB" dirty="0" smtClean="0"/>
              <a:t>to form a multitude </a:t>
            </a:r>
            <a:r>
              <a:rPr lang="en-GB" dirty="0"/>
              <a:t>of </a:t>
            </a:r>
            <a:r>
              <a:rPr lang="en-GB" dirty="0" smtClean="0"/>
              <a:t>perspectives over three cycles of SSM</a:t>
            </a:r>
            <a:r>
              <a:rPr lang="en-US" dirty="0" smtClean="0"/>
              <a:t>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33478803"/>
              </p:ext>
            </p:extLst>
          </p:nvPr>
        </p:nvGraphicFramePr>
        <p:xfrm>
          <a:off x="347663" y="1620877"/>
          <a:ext cx="8448672" cy="4384467"/>
        </p:xfrm>
        <a:graphic>
          <a:graphicData uri="http://schemas.openxmlformats.org/drawingml/2006/table">
            <a:tbl>
              <a:tblPr firstRow="1" firstCol="1" bandRow="1">
                <a:tableStyleId>{5C22544A-7EE6-4342-B048-85BDC9FD1C3A}</a:tableStyleId>
              </a:tblPr>
              <a:tblGrid>
                <a:gridCol w="642937">
                  <a:extLst>
                    <a:ext uri="{9D8B030D-6E8A-4147-A177-3AD203B41FA5}">
                      <a16:colId xmlns:a16="http://schemas.microsoft.com/office/drawing/2014/main" xmlns="" val="20000"/>
                    </a:ext>
                  </a:extLst>
                </a:gridCol>
                <a:gridCol w="3708400">
                  <a:extLst>
                    <a:ext uri="{9D8B030D-6E8A-4147-A177-3AD203B41FA5}">
                      <a16:colId xmlns:a16="http://schemas.microsoft.com/office/drawing/2014/main" xmlns="" val="20001"/>
                    </a:ext>
                  </a:extLst>
                </a:gridCol>
                <a:gridCol w="1968500">
                  <a:extLst>
                    <a:ext uri="{9D8B030D-6E8A-4147-A177-3AD203B41FA5}">
                      <a16:colId xmlns:a16="http://schemas.microsoft.com/office/drawing/2014/main" xmlns="" val="20002"/>
                    </a:ext>
                  </a:extLst>
                </a:gridCol>
                <a:gridCol w="101600">
                  <a:extLst>
                    <a:ext uri="{9D8B030D-6E8A-4147-A177-3AD203B41FA5}">
                      <a16:colId xmlns:a16="http://schemas.microsoft.com/office/drawing/2014/main" xmlns="" val="20003"/>
                    </a:ext>
                  </a:extLst>
                </a:gridCol>
                <a:gridCol w="619123">
                  <a:extLst>
                    <a:ext uri="{9D8B030D-6E8A-4147-A177-3AD203B41FA5}">
                      <a16:colId xmlns:a16="http://schemas.microsoft.com/office/drawing/2014/main" xmlns="" val="20004"/>
                    </a:ext>
                  </a:extLst>
                </a:gridCol>
                <a:gridCol w="714377">
                  <a:extLst>
                    <a:ext uri="{9D8B030D-6E8A-4147-A177-3AD203B41FA5}">
                      <a16:colId xmlns:a16="http://schemas.microsoft.com/office/drawing/2014/main" xmlns="" val="20005"/>
                    </a:ext>
                  </a:extLst>
                </a:gridCol>
                <a:gridCol w="693735">
                  <a:extLst>
                    <a:ext uri="{9D8B030D-6E8A-4147-A177-3AD203B41FA5}">
                      <a16:colId xmlns:a16="http://schemas.microsoft.com/office/drawing/2014/main" xmlns="" val="20006"/>
                    </a:ext>
                  </a:extLst>
                </a:gridCol>
              </a:tblGrid>
              <a:tr h="174173">
                <a:tc rowSpan="2">
                  <a:txBody>
                    <a:bodyPr/>
                    <a:lstStyle/>
                    <a:p>
                      <a:pPr algn="ctr">
                        <a:lnSpc>
                          <a:spcPct val="107000"/>
                        </a:lnSpc>
                        <a:spcAft>
                          <a:spcPts val="0"/>
                        </a:spcAft>
                      </a:pPr>
                      <a:r>
                        <a:rPr lang="en-GB" sz="1400">
                          <a:effectLst/>
                        </a:rPr>
                        <a:t>Cycle</a:t>
                      </a:r>
                      <a:endParaRPr lang="en-US" sz="2400">
                        <a:effectLst/>
                        <a:latin typeface="Calibri" charset="0"/>
                        <a:ea typeface="Calibri" charset="0"/>
                        <a:cs typeface="Times New Roman" charset="0"/>
                      </a:endParaRPr>
                    </a:p>
                  </a:txBody>
                  <a:tcPr marL="68580" marR="68580" marT="0" marB="0" anchor="ctr"/>
                </a:tc>
                <a:tc rowSpan="2">
                  <a:txBody>
                    <a:bodyPr/>
                    <a:lstStyle/>
                    <a:p>
                      <a:pPr algn="ctr">
                        <a:lnSpc>
                          <a:spcPct val="107000"/>
                        </a:lnSpc>
                        <a:spcAft>
                          <a:spcPts val="0"/>
                        </a:spcAft>
                      </a:pPr>
                      <a:r>
                        <a:rPr lang="en-GB" sz="1400" dirty="0">
                          <a:effectLst/>
                        </a:rPr>
                        <a:t>Category</a:t>
                      </a:r>
                      <a:endParaRPr lang="en-US" sz="2400" dirty="0">
                        <a:effectLst/>
                        <a:latin typeface="Calibri" charset="0"/>
                        <a:ea typeface="Calibri" charset="0"/>
                        <a:cs typeface="Times New Roman" charset="0"/>
                      </a:endParaRPr>
                    </a:p>
                  </a:txBody>
                  <a:tcPr marL="68580" marR="68580" marT="0" marB="0" anchor="ctr"/>
                </a:tc>
                <a:tc rowSpan="2">
                  <a:txBody>
                    <a:bodyPr/>
                    <a:lstStyle/>
                    <a:p>
                      <a:pPr algn="ctr">
                        <a:lnSpc>
                          <a:spcPct val="107000"/>
                        </a:lnSpc>
                        <a:spcAft>
                          <a:spcPts val="0"/>
                        </a:spcAft>
                      </a:pPr>
                      <a:r>
                        <a:rPr lang="en-GB" sz="1400" dirty="0">
                          <a:effectLst/>
                        </a:rPr>
                        <a:t>No. of RP Workshops</a:t>
                      </a:r>
                      <a:endParaRPr lang="en-US" sz="2400" dirty="0">
                        <a:effectLst/>
                        <a:latin typeface="Calibri" charset="0"/>
                        <a:ea typeface="Calibri" charset="0"/>
                        <a:cs typeface="Times New Roman" charset="0"/>
                      </a:endParaRPr>
                    </a:p>
                  </a:txBody>
                  <a:tcPr marL="68580" marR="68580" marT="0" marB="0" anchor="ctr"/>
                </a:tc>
                <a:tc gridSpan="4">
                  <a:txBody>
                    <a:bodyPr/>
                    <a:lstStyle/>
                    <a:p>
                      <a:pPr algn="ctr">
                        <a:lnSpc>
                          <a:spcPct val="107000"/>
                        </a:lnSpc>
                        <a:spcAft>
                          <a:spcPts val="0"/>
                        </a:spcAft>
                      </a:pPr>
                      <a:r>
                        <a:rPr lang="en-GB" sz="1400">
                          <a:effectLst/>
                        </a:rPr>
                        <a:t>No. of Participants</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357581">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algn="ctr">
                        <a:lnSpc>
                          <a:spcPct val="107000"/>
                        </a:lnSpc>
                        <a:spcAft>
                          <a:spcPts val="0"/>
                        </a:spcAft>
                      </a:pPr>
                      <a:r>
                        <a:rPr lang="en-GB" sz="1400">
                          <a:effectLst/>
                        </a:rPr>
                        <a:t>Cycle 1</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Cycle 2</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Cycle 3</a:t>
                      </a:r>
                      <a:endParaRPr lang="en-US" sz="24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xmlns="" val="10001"/>
                  </a:ext>
                </a:extLst>
              </a:tr>
              <a:tr h="174173">
                <a:tc rowSpan="3">
                  <a:txBody>
                    <a:bodyPr/>
                    <a:lstStyle/>
                    <a:p>
                      <a:pPr algn="ctr">
                        <a:lnSpc>
                          <a:spcPct val="107000"/>
                        </a:lnSpc>
                        <a:spcAft>
                          <a:spcPts val="0"/>
                        </a:spcAft>
                      </a:pPr>
                      <a:r>
                        <a:rPr lang="en-GB" sz="1400">
                          <a:effectLst/>
                        </a:rPr>
                        <a:t>1</a:t>
                      </a:r>
                      <a:endParaRPr lang="en-US" sz="2400">
                        <a:effectLst/>
                        <a:latin typeface="Calibri" charset="0"/>
                        <a:ea typeface="Calibri" charset="0"/>
                        <a:cs typeface="Times New Roman" charset="0"/>
                      </a:endParaRPr>
                    </a:p>
                  </a:txBody>
                  <a:tcPr marL="68580" marR="68580" marT="0" marB="0" anchor="ctr"/>
                </a:tc>
                <a:tc>
                  <a:txBody>
                    <a:bodyPr/>
                    <a:lstStyle/>
                    <a:p>
                      <a:pPr algn="l">
                        <a:lnSpc>
                          <a:spcPct val="107000"/>
                        </a:lnSpc>
                        <a:spcAft>
                          <a:spcPts val="0"/>
                        </a:spcAft>
                      </a:pPr>
                      <a:r>
                        <a:rPr lang="en-GB" sz="1400">
                          <a:effectLst/>
                        </a:rPr>
                        <a:t>VAF trustees</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dirty="0">
                          <a:effectLst/>
                        </a:rPr>
                        <a:t>2</a:t>
                      </a:r>
                      <a:endParaRPr lang="en-US" sz="2400" dirty="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10</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rowSpan="3">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xmlns="" val="10002"/>
                  </a:ext>
                </a:extLst>
              </a:tr>
              <a:tr h="174173">
                <a:tc vMerge="1">
                  <a:txBody>
                    <a:bodyPr/>
                    <a:lstStyle/>
                    <a:p>
                      <a:endParaRPr lang="en-US"/>
                    </a:p>
                  </a:txBody>
                  <a:tcPr/>
                </a:tc>
                <a:tc>
                  <a:txBody>
                    <a:bodyPr/>
                    <a:lstStyle/>
                    <a:p>
                      <a:pPr algn="l">
                        <a:lnSpc>
                          <a:spcPct val="107000"/>
                        </a:lnSpc>
                        <a:spcAft>
                          <a:spcPts val="0"/>
                        </a:spcAft>
                      </a:pPr>
                      <a:r>
                        <a:rPr lang="en-GB" sz="1400">
                          <a:effectLst/>
                        </a:rPr>
                        <a:t>VAF managers</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dirty="0">
                          <a:effectLst/>
                        </a:rPr>
                        <a:t>1</a:t>
                      </a:r>
                      <a:endParaRPr lang="en-US" sz="2400" dirty="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6</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vMerge="1">
                  <a:txBody>
                    <a:bodyPr/>
                    <a:lstStyle/>
                    <a:p>
                      <a:pPr algn="ctr">
                        <a:lnSpc>
                          <a:spcPct val="107000"/>
                        </a:lnSpc>
                        <a:spcAft>
                          <a:spcPts val="0"/>
                        </a:spcAft>
                      </a:pPr>
                      <a:endParaRPr lang="en-US" sz="18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xmlns="" val="10003"/>
                  </a:ext>
                </a:extLst>
              </a:tr>
              <a:tr h="174173">
                <a:tc vMerge="1">
                  <a:txBody>
                    <a:bodyPr/>
                    <a:lstStyle/>
                    <a:p>
                      <a:endParaRPr lang="en-US"/>
                    </a:p>
                  </a:txBody>
                  <a:tcPr/>
                </a:tc>
                <a:tc>
                  <a:txBody>
                    <a:bodyPr/>
                    <a:lstStyle/>
                    <a:p>
                      <a:pPr algn="l">
                        <a:lnSpc>
                          <a:spcPct val="107000"/>
                        </a:lnSpc>
                        <a:spcAft>
                          <a:spcPts val="0"/>
                        </a:spcAft>
                      </a:pPr>
                      <a:r>
                        <a:rPr lang="en-GB" sz="1400" dirty="0">
                          <a:effectLst/>
                        </a:rPr>
                        <a:t>VAF staff</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dirty="0">
                          <a:effectLst/>
                        </a:rPr>
                        <a:t>2</a:t>
                      </a:r>
                      <a:endParaRPr lang="en-US" sz="2400" dirty="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11</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vMerge="1">
                  <a:txBody>
                    <a:bodyPr/>
                    <a:lstStyle/>
                    <a:p>
                      <a:pPr algn="ctr">
                        <a:lnSpc>
                          <a:spcPct val="107000"/>
                        </a:lnSpc>
                        <a:spcAft>
                          <a:spcPts val="0"/>
                        </a:spcAft>
                      </a:pPr>
                      <a:endParaRPr lang="en-US" sz="18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xmlns="" val="10004"/>
                  </a:ext>
                </a:extLst>
              </a:tr>
              <a:tr h="198912">
                <a:tc rowSpan="3">
                  <a:txBody>
                    <a:bodyPr/>
                    <a:lstStyle/>
                    <a:p>
                      <a:pPr algn="ctr">
                        <a:lnSpc>
                          <a:spcPct val="107000"/>
                        </a:lnSpc>
                        <a:spcAft>
                          <a:spcPts val="0"/>
                        </a:spcAft>
                      </a:pPr>
                      <a:r>
                        <a:rPr lang="en-GB" sz="1400">
                          <a:effectLst/>
                        </a:rPr>
                        <a:t>2</a:t>
                      </a:r>
                      <a:endParaRPr lang="en-US" sz="2400">
                        <a:effectLst/>
                        <a:latin typeface="Calibri" charset="0"/>
                        <a:ea typeface="Calibri" charset="0"/>
                        <a:cs typeface="Times New Roman" charset="0"/>
                      </a:endParaRPr>
                    </a:p>
                  </a:txBody>
                  <a:tcPr marL="68580" marR="68580" marT="0" marB="0" anchor="ctr"/>
                </a:tc>
                <a:tc>
                  <a:txBody>
                    <a:bodyPr/>
                    <a:lstStyle/>
                    <a:p>
                      <a:pPr algn="l">
                        <a:lnSpc>
                          <a:spcPct val="107000"/>
                        </a:lnSpc>
                        <a:spcAft>
                          <a:spcPts val="0"/>
                        </a:spcAft>
                      </a:pPr>
                      <a:r>
                        <a:rPr lang="en-GB" sz="1400" dirty="0">
                          <a:effectLst/>
                        </a:rPr>
                        <a:t>Third Sector VAF funded </a:t>
                      </a:r>
                      <a:r>
                        <a:rPr lang="en-GB" sz="1400" dirty="0" smtClean="0">
                          <a:effectLst/>
                        </a:rPr>
                        <a:t>organisations</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dirty="0">
                          <a:effectLst/>
                        </a:rPr>
                        <a:t>2</a:t>
                      </a:r>
                      <a:endParaRPr lang="en-US" sz="2400" dirty="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12</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xmlns="" val="10005"/>
                  </a:ext>
                </a:extLst>
              </a:tr>
              <a:tr h="198912">
                <a:tc vMerge="1">
                  <a:txBody>
                    <a:bodyPr/>
                    <a:lstStyle/>
                    <a:p>
                      <a:endParaRPr lang="en-US"/>
                    </a:p>
                  </a:txBody>
                  <a:tcPr/>
                </a:tc>
                <a:tc>
                  <a:txBody>
                    <a:bodyPr/>
                    <a:lstStyle/>
                    <a:p>
                      <a:pPr algn="l">
                        <a:lnSpc>
                          <a:spcPct val="107000"/>
                        </a:lnSpc>
                        <a:spcAft>
                          <a:spcPts val="0"/>
                        </a:spcAft>
                      </a:pPr>
                      <a:r>
                        <a:rPr lang="en-GB" sz="1400" dirty="0">
                          <a:effectLst/>
                        </a:rPr>
                        <a:t>Third Sector non-funded </a:t>
                      </a:r>
                      <a:r>
                        <a:rPr lang="en-GB" sz="1400" dirty="0" smtClean="0">
                          <a:effectLst/>
                        </a:rPr>
                        <a:t>organisations</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3</a:t>
                      </a:r>
                      <a:endParaRPr lang="en-US" sz="240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19</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xmlns="" val="10006"/>
                  </a:ext>
                </a:extLst>
              </a:tr>
              <a:tr h="198912">
                <a:tc vMerge="1">
                  <a:txBody>
                    <a:bodyPr/>
                    <a:lstStyle/>
                    <a:p>
                      <a:endParaRPr lang="en-US"/>
                    </a:p>
                  </a:txBody>
                  <a:tcPr/>
                </a:tc>
                <a:tc>
                  <a:txBody>
                    <a:bodyPr/>
                    <a:lstStyle/>
                    <a:p>
                      <a:pPr algn="l">
                        <a:lnSpc>
                          <a:spcPct val="107000"/>
                        </a:lnSpc>
                        <a:spcAft>
                          <a:spcPts val="0"/>
                        </a:spcAft>
                      </a:pPr>
                      <a:r>
                        <a:rPr lang="en-GB" sz="1400" dirty="0">
                          <a:effectLst/>
                        </a:rPr>
                        <a:t>Other Grant-makers and umbrella </a:t>
                      </a:r>
                      <a:r>
                        <a:rPr lang="en-GB" sz="1400" dirty="0" smtClean="0">
                          <a:effectLst/>
                        </a:rPr>
                        <a:t>bodies</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1</a:t>
                      </a:r>
                      <a:endParaRPr lang="en-US" sz="240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5</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xmlns="" val="10007"/>
                  </a:ext>
                </a:extLst>
              </a:tr>
              <a:tr h="174173">
                <a:tc rowSpan="3">
                  <a:txBody>
                    <a:bodyPr/>
                    <a:lstStyle/>
                    <a:p>
                      <a:pPr algn="ctr">
                        <a:lnSpc>
                          <a:spcPct val="107000"/>
                        </a:lnSpc>
                        <a:spcAft>
                          <a:spcPts val="0"/>
                        </a:spcAft>
                      </a:pPr>
                      <a:r>
                        <a:rPr lang="en-GB" sz="1400">
                          <a:effectLst/>
                        </a:rPr>
                        <a:t>3</a:t>
                      </a:r>
                      <a:endParaRPr lang="en-US" sz="2400">
                        <a:effectLst/>
                        <a:latin typeface="Calibri" charset="0"/>
                        <a:ea typeface="Calibri" charset="0"/>
                        <a:cs typeface="Times New Roman" charset="0"/>
                      </a:endParaRPr>
                    </a:p>
                  </a:txBody>
                  <a:tcPr marL="68580" marR="68580" marT="0" marB="0" anchor="ctr"/>
                </a:tc>
                <a:tc>
                  <a:txBody>
                    <a:bodyPr/>
                    <a:lstStyle/>
                    <a:p>
                      <a:pPr algn="l">
                        <a:lnSpc>
                          <a:spcPct val="107000"/>
                        </a:lnSpc>
                        <a:spcAft>
                          <a:spcPts val="0"/>
                        </a:spcAft>
                      </a:pPr>
                      <a:r>
                        <a:rPr lang="en-GB" sz="1400" dirty="0">
                          <a:effectLst/>
                        </a:rPr>
                        <a:t>Local </a:t>
                      </a:r>
                      <a:r>
                        <a:rPr lang="en-GB" sz="1400" dirty="0" smtClean="0">
                          <a:effectLst/>
                        </a:rPr>
                        <a:t>Government</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2</a:t>
                      </a:r>
                      <a:endParaRPr lang="en-US" sz="240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17</a:t>
                      </a:r>
                      <a:endParaRPr lang="en-US" sz="24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xmlns="" val="10008"/>
                  </a:ext>
                </a:extLst>
              </a:tr>
              <a:tr h="198912">
                <a:tc vMerge="1">
                  <a:txBody>
                    <a:bodyPr/>
                    <a:lstStyle/>
                    <a:p>
                      <a:endParaRPr lang="en-US"/>
                    </a:p>
                  </a:txBody>
                  <a:tcPr/>
                </a:tc>
                <a:tc>
                  <a:txBody>
                    <a:bodyPr/>
                    <a:lstStyle/>
                    <a:p>
                      <a:pPr algn="l">
                        <a:lnSpc>
                          <a:spcPct val="107000"/>
                        </a:lnSpc>
                        <a:spcAft>
                          <a:spcPts val="0"/>
                        </a:spcAft>
                      </a:pPr>
                      <a:r>
                        <a:rPr lang="en-GB" sz="1400" dirty="0">
                          <a:effectLst/>
                        </a:rPr>
                        <a:t>Scottish Government and their </a:t>
                      </a:r>
                      <a:r>
                        <a:rPr lang="en-GB" sz="1400" dirty="0" smtClean="0">
                          <a:effectLst/>
                        </a:rPr>
                        <a:t>agencies</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2</a:t>
                      </a:r>
                      <a:endParaRPr lang="en-US" sz="240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10</a:t>
                      </a:r>
                      <a:endParaRPr lang="en-US" sz="24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xmlns="" val="10009"/>
                  </a:ext>
                </a:extLst>
              </a:tr>
              <a:tr h="174173">
                <a:tc vMerge="1">
                  <a:txBody>
                    <a:bodyPr/>
                    <a:lstStyle/>
                    <a:p>
                      <a:endParaRPr lang="en-US"/>
                    </a:p>
                  </a:txBody>
                  <a:tcPr/>
                </a:tc>
                <a:tc>
                  <a:txBody>
                    <a:bodyPr/>
                    <a:lstStyle/>
                    <a:p>
                      <a:pPr algn="l">
                        <a:lnSpc>
                          <a:spcPct val="107000"/>
                        </a:lnSpc>
                        <a:spcAft>
                          <a:spcPts val="0"/>
                        </a:spcAft>
                      </a:pPr>
                      <a:r>
                        <a:rPr lang="en-GB" sz="1400" dirty="0">
                          <a:effectLst/>
                        </a:rPr>
                        <a:t>Public Sector </a:t>
                      </a:r>
                      <a:r>
                        <a:rPr lang="en-GB" sz="1400" dirty="0" smtClean="0">
                          <a:effectLst/>
                        </a:rPr>
                        <a:t>bodies</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2</a:t>
                      </a:r>
                      <a:endParaRPr lang="en-US" sz="240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13</a:t>
                      </a:r>
                      <a:endParaRPr lang="en-US" sz="24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xmlns="" val="10010"/>
                  </a:ext>
                </a:extLst>
              </a:tr>
              <a:tr h="198912">
                <a:tc rowSpan="2">
                  <a:txBody>
                    <a:bodyPr/>
                    <a:lstStyle/>
                    <a:p>
                      <a:pPr algn="l">
                        <a:lnSpc>
                          <a:spcPct val="107000"/>
                        </a:lnSpc>
                        <a:spcAft>
                          <a:spcPts val="0"/>
                        </a:spcAft>
                      </a:pPr>
                      <a:r>
                        <a:rPr lang="en-GB" sz="1400" dirty="0">
                          <a:effectLst/>
                        </a:rPr>
                        <a:t> </a:t>
                      </a:r>
                      <a:endParaRPr lang="en-US" sz="2400" dirty="0">
                        <a:effectLst/>
                        <a:latin typeface="Calibri" charset="0"/>
                        <a:ea typeface="Calibri" charset="0"/>
                        <a:cs typeface="Times New Roman" charset="0"/>
                      </a:endParaRPr>
                    </a:p>
                    <a:p>
                      <a:pPr algn="l">
                        <a:lnSpc>
                          <a:spcPct val="107000"/>
                        </a:lnSpc>
                        <a:spcAft>
                          <a:spcPts val="0"/>
                        </a:spcAft>
                      </a:pPr>
                      <a:r>
                        <a:rPr lang="en-GB" sz="900" dirty="0">
                          <a:ln>
                            <a:solidFill>
                              <a:schemeClr val="bg1"/>
                            </a:solidFill>
                          </a:ln>
                          <a:effectLst/>
                        </a:rPr>
                        <a:t> </a:t>
                      </a:r>
                      <a:endParaRPr lang="en-US" sz="2400" dirty="0">
                        <a:ln>
                          <a:solidFill>
                            <a:schemeClr val="bg1"/>
                          </a:solidFill>
                        </a:ln>
                        <a:effectLst/>
                        <a:latin typeface="Calibri" charset="0"/>
                        <a:ea typeface="Calibri" charset="0"/>
                        <a:cs typeface="Times New Roman" charset="0"/>
                      </a:endParaRPr>
                    </a:p>
                  </a:txBody>
                  <a:tcPr marL="68580" marR="68580" marT="0" marB="0">
                    <a:lnB w="12700" cmpd="sng">
                      <a:noFill/>
                    </a:lnB>
                    <a:noFill/>
                  </a:tcPr>
                </a:tc>
                <a:tc>
                  <a:txBody>
                    <a:bodyPr/>
                    <a:lstStyle/>
                    <a:p>
                      <a:pPr algn="l">
                        <a:lnSpc>
                          <a:spcPct val="107000"/>
                        </a:lnSpc>
                        <a:spcAft>
                          <a:spcPts val="0"/>
                        </a:spcAft>
                      </a:pPr>
                      <a:r>
                        <a:rPr lang="en-GB" sz="1400">
                          <a:effectLst/>
                        </a:rPr>
                        <a:t>Total number of workshops/participants</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17</a:t>
                      </a:r>
                      <a:endParaRPr lang="en-US" sz="2400">
                        <a:effectLst/>
                        <a:latin typeface="Calibri" charset="0"/>
                        <a:ea typeface="Calibri" charset="0"/>
                        <a:cs typeface="Times New Roman" charset="0"/>
                      </a:endParaRPr>
                    </a:p>
                  </a:txBody>
                  <a:tcPr marL="68580" marR="68580" marT="0" marB="0"/>
                </a:tc>
                <a:tc gridSpan="2">
                  <a:txBody>
                    <a:bodyPr/>
                    <a:lstStyle/>
                    <a:p>
                      <a:pPr algn="ctr">
                        <a:lnSpc>
                          <a:spcPct val="107000"/>
                        </a:lnSpc>
                        <a:spcAft>
                          <a:spcPts val="0"/>
                        </a:spcAft>
                      </a:pPr>
                      <a:r>
                        <a:rPr lang="en-GB" sz="1400">
                          <a:effectLst/>
                        </a:rPr>
                        <a:t>27</a:t>
                      </a:r>
                      <a:endParaRPr lang="en-US" sz="2400">
                        <a:effectLst/>
                        <a:latin typeface="Calibri" charset="0"/>
                        <a:ea typeface="Calibri" charset="0"/>
                        <a:cs typeface="Times New Roman" charset="0"/>
                      </a:endParaRPr>
                    </a:p>
                  </a:txBody>
                  <a:tcPr marL="68580" marR="68580" marT="0" marB="0"/>
                </a:tc>
                <a:tc hMerge="1">
                  <a:txBody>
                    <a:bodyPr/>
                    <a:lstStyle/>
                    <a:p>
                      <a:pPr algn="ctr">
                        <a:lnSpc>
                          <a:spcPct val="107000"/>
                        </a:lnSpc>
                        <a:spcAft>
                          <a:spcPts val="0"/>
                        </a:spcAft>
                      </a:pPr>
                      <a:endParaRPr lang="en-US" sz="20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36</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40</a:t>
                      </a:r>
                      <a:endParaRPr lang="en-US" sz="24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xmlns="" val="10011"/>
                  </a:ext>
                </a:extLst>
              </a:tr>
              <a:tr h="111984">
                <a:tc vMerge="1">
                  <a:txBody>
                    <a:bodyPr/>
                    <a:lstStyle/>
                    <a:p>
                      <a:pPr algn="l">
                        <a:lnSpc>
                          <a:spcPct val="107000"/>
                        </a:lnSpc>
                        <a:spcAft>
                          <a:spcPts val="0"/>
                        </a:spcAft>
                      </a:pPr>
                      <a:endParaRPr lang="en-US" sz="1400" dirty="0">
                        <a:ln>
                          <a:solidFill>
                            <a:schemeClr val="bg1"/>
                          </a:solidFill>
                        </a:ln>
                        <a:effectLst/>
                        <a:latin typeface="Calibri" charset="0"/>
                        <a:ea typeface="Calibri" charset="0"/>
                        <a:cs typeface="Times New Roman" charset="0"/>
                      </a:endParaRPr>
                    </a:p>
                  </a:txBody>
                  <a:tcPr marL="68580" marR="68580" marT="0" marB="0">
                    <a:noFill/>
                  </a:tcPr>
                </a:tc>
                <a:tc>
                  <a:txBody>
                    <a:bodyPr/>
                    <a:lstStyle/>
                    <a:p>
                      <a:pPr algn="l">
                        <a:lnSpc>
                          <a:spcPct val="107000"/>
                        </a:lnSpc>
                        <a:spcAft>
                          <a:spcPts val="0"/>
                        </a:spcAft>
                      </a:pPr>
                      <a:r>
                        <a:rPr lang="en-GB" sz="900" dirty="0">
                          <a:effectLst/>
                        </a:rPr>
                        <a:t> </a:t>
                      </a:r>
                      <a:endParaRPr lang="en-US" sz="2400" dirty="0">
                        <a:effectLst/>
                        <a:latin typeface="Calibri" charset="0"/>
                        <a:ea typeface="Calibri" charset="0"/>
                        <a:cs typeface="Times New Roman" charset="0"/>
                      </a:endParaRPr>
                    </a:p>
                  </a:txBody>
                  <a:tcPr marL="68580" marR="68580" marT="0" marB="0"/>
                </a:tc>
                <a:tc gridSpan="5">
                  <a:txBody>
                    <a:bodyPr/>
                    <a:lstStyle/>
                    <a:p>
                      <a:pPr algn="l">
                        <a:lnSpc>
                          <a:spcPct val="107000"/>
                        </a:lnSpc>
                        <a:spcAft>
                          <a:spcPts val="0"/>
                        </a:spcAft>
                      </a:pPr>
                      <a:r>
                        <a:rPr lang="en-GB" sz="900">
                          <a:effectLst/>
                        </a:rPr>
                        <a:t> </a:t>
                      </a:r>
                      <a:endParaRPr lang="en-US" sz="2400">
                        <a:effectLst/>
                        <a:latin typeface="Calibri" charset="0"/>
                        <a:ea typeface="Calibri" charset="0"/>
                        <a:cs typeface="Times New Roman"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2"/>
                  </a:ext>
                </a:extLst>
              </a:tr>
              <a:tr h="357581">
                <a:tc rowSpan="3" gridSpan="2">
                  <a:txBody>
                    <a:bodyPr/>
                    <a:lstStyle/>
                    <a:p>
                      <a:pPr algn="l">
                        <a:lnSpc>
                          <a:spcPct val="107000"/>
                        </a:lnSpc>
                        <a:spcAft>
                          <a:spcPts val="0"/>
                        </a:spcAft>
                      </a:pPr>
                      <a:r>
                        <a:rPr lang="en-GB" sz="1400" dirty="0">
                          <a:effectLst/>
                        </a:rPr>
                        <a:t> </a:t>
                      </a:r>
                      <a:endParaRPr lang="en-US" sz="2400" dirty="0">
                        <a:effectLst/>
                        <a:latin typeface="Calibri" charset="0"/>
                        <a:ea typeface="Calibri" charset="0"/>
                        <a:cs typeface="Times New Roman" charset="0"/>
                      </a:endParaRPr>
                    </a:p>
                  </a:txBody>
                  <a:tcPr marL="68580" marR="68580" marT="0" marB="0">
                    <a:lnT w="12700" cmpd="sng">
                      <a:noFill/>
                    </a:lnT>
                    <a:noFill/>
                  </a:tcPr>
                </a:tc>
                <a:tc rowSpan="3" hMerge="1">
                  <a:txBody>
                    <a:bodyPr/>
                    <a:lstStyle/>
                    <a:p>
                      <a:pPr algn="l">
                        <a:lnSpc>
                          <a:spcPct val="107000"/>
                        </a:lnSpc>
                        <a:spcAft>
                          <a:spcPts val="0"/>
                        </a:spcAft>
                      </a:pPr>
                      <a:endParaRPr lang="en-US" sz="1400">
                        <a:effectLst/>
                        <a:latin typeface="Calibri" charset="0"/>
                        <a:ea typeface="Calibri" charset="0"/>
                        <a:cs typeface="Times New Roman" charset="0"/>
                      </a:endParaRPr>
                    </a:p>
                  </a:txBody>
                  <a:tcPr marL="68580" marR="68580" marT="0" marB="0">
                    <a:noFill/>
                  </a:tcPr>
                </a:tc>
                <a:tc gridSpan="2">
                  <a:txBody>
                    <a:bodyPr/>
                    <a:lstStyle/>
                    <a:p>
                      <a:pPr algn="l">
                        <a:lnSpc>
                          <a:spcPct val="107000"/>
                        </a:lnSpc>
                        <a:spcAft>
                          <a:spcPts val="0"/>
                        </a:spcAft>
                      </a:pPr>
                      <a:r>
                        <a:rPr lang="en-GB" sz="1400" dirty="0">
                          <a:effectLst/>
                        </a:rPr>
                        <a:t>Survey responses (funded organisations</a:t>
                      </a:r>
                      <a:r>
                        <a:rPr lang="en-GB" sz="1400" dirty="0" smtClean="0">
                          <a:effectLst/>
                        </a:rPr>
                        <a:t>)</a:t>
                      </a:r>
                      <a:endParaRPr lang="en-US" sz="2400" dirty="0">
                        <a:effectLst/>
                        <a:latin typeface="Calibri" charset="0"/>
                        <a:ea typeface="Calibri" charset="0"/>
                        <a:cs typeface="Times New Roman" charset="0"/>
                      </a:endParaRPr>
                    </a:p>
                  </a:txBody>
                  <a:tcPr marL="68580" marR="68580" marT="0" marB="0"/>
                </a:tc>
                <a:tc hMerge="1">
                  <a:txBody>
                    <a:bodyPr/>
                    <a:lstStyle/>
                    <a:p>
                      <a:endParaRPr lang="en-US"/>
                    </a:p>
                  </a:txBody>
                  <a:tcPr/>
                </a:tc>
                <a:tc>
                  <a:txBody>
                    <a:bodyPr/>
                    <a:lstStyle/>
                    <a:p>
                      <a:pPr algn="l">
                        <a:lnSpc>
                          <a:spcPct val="107000"/>
                        </a:lnSpc>
                        <a:spcAft>
                          <a:spcPts val="0"/>
                        </a:spcAft>
                      </a:pPr>
                      <a:r>
                        <a:rPr lang="en-GB" sz="1400" dirty="0">
                          <a:effectLst/>
                        </a:rPr>
                        <a:t> </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dirty="0">
                          <a:effectLst/>
                        </a:rPr>
                        <a:t>26</a:t>
                      </a:r>
                      <a:endParaRPr lang="en-US" sz="2400" dirty="0">
                        <a:effectLst/>
                        <a:latin typeface="Calibri" charset="0"/>
                        <a:ea typeface="Calibri" charset="0"/>
                        <a:cs typeface="Times New Roman" charset="0"/>
                      </a:endParaRPr>
                    </a:p>
                  </a:txBody>
                  <a:tcPr marL="68580" marR="68580" marT="0" marB="0"/>
                </a:tc>
                <a:tc>
                  <a:txBody>
                    <a:bodyPr/>
                    <a:lstStyle/>
                    <a:p>
                      <a:pPr algn="l">
                        <a:lnSpc>
                          <a:spcPct val="107000"/>
                        </a:lnSpc>
                        <a:spcAft>
                          <a:spcPts val="0"/>
                        </a:spcAft>
                      </a:pPr>
                      <a:r>
                        <a:rPr lang="en-GB" sz="1400" dirty="0">
                          <a:effectLst/>
                        </a:rPr>
                        <a:t> </a:t>
                      </a:r>
                      <a:endParaRPr lang="en-US" sz="24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xmlns="" val="10013"/>
                  </a:ext>
                </a:extLst>
              </a:tr>
              <a:tr h="357581">
                <a:tc gridSpan="2" vMerge="1">
                  <a:txBody>
                    <a:bodyPr/>
                    <a:lstStyle/>
                    <a:p>
                      <a:pPr algn="l">
                        <a:lnSpc>
                          <a:spcPct val="107000"/>
                        </a:lnSpc>
                        <a:spcAft>
                          <a:spcPts val="0"/>
                        </a:spcAft>
                      </a:pPr>
                      <a:endParaRPr lang="en-US" sz="1400" dirty="0">
                        <a:ln>
                          <a:solidFill>
                            <a:schemeClr val="bg1"/>
                          </a:solidFill>
                        </a:ln>
                        <a:effectLst/>
                        <a:latin typeface="Calibri" charset="0"/>
                        <a:ea typeface="Calibri" charset="0"/>
                        <a:cs typeface="Times New Roman" charset="0"/>
                      </a:endParaRPr>
                    </a:p>
                  </a:txBody>
                  <a:tcPr marL="68580" marR="68580" marT="0" marB="0">
                    <a:noFill/>
                  </a:tcPr>
                </a:tc>
                <a:tc hMerge="1" vMerge="1">
                  <a:txBody>
                    <a:bodyPr/>
                    <a:lstStyle/>
                    <a:p>
                      <a:pPr algn="l">
                        <a:lnSpc>
                          <a:spcPct val="107000"/>
                        </a:lnSpc>
                        <a:spcAft>
                          <a:spcPts val="0"/>
                        </a:spcAft>
                      </a:pPr>
                      <a:endParaRPr lang="en-US" sz="1400" dirty="0">
                        <a:effectLst/>
                        <a:latin typeface="Calibri" charset="0"/>
                        <a:ea typeface="Calibri" charset="0"/>
                        <a:cs typeface="Times New Roman" charset="0"/>
                      </a:endParaRPr>
                    </a:p>
                  </a:txBody>
                  <a:tcPr marL="68580" marR="68580" marT="0" marB="0">
                    <a:noFill/>
                  </a:tcPr>
                </a:tc>
                <a:tc gridSpan="2">
                  <a:txBody>
                    <a:bodyPr/>
                    <a:lstStyle/>
                    <a:p>
                      <a:pPr algn="l">
                        <a:lnSpc>
                          <a:spcPct val="107000"/>
                        </a:lnSpc>
                        <a:spcAft>
                          <a:spcPts val="0"/>
                        </a:spcAft>
                      </a:pPr>
                      <a:r>
                        <a:rPr lang="en-GB" sz="1400" dirty="0">
                          <a:effectLst/>
                        </a:rPr>
                        <a:t>Regular dialogue with key </a:t>
                      </a:r>
                      <a:r>
                        <a:rPr lang="en-GB" sz="1400" dirty="0" smtClean="0">
                          <a:effectLst/>
                        </a:rPr>
                        <a:t>stakeholder</a:t>
                      </a:r>
                      <a:endParaRPr lang="en-US" sz="2400" dirty="0">
                        <a:effectLst/>
                        <a:latin typeface="Calibri" charset="0"/>
                        <a:ea typeface="Calibri" charset="0"/>
                        <a:cs typeface="Times New Roman" charset="0"/>
                      </a:endParaRPr>
                    </a:p>
                  </a:txBody>
                  <a:tcPr marL="68580" marR="68580" marT="0" marB="0"/>
                </a:tc>
                <a:tc hMerge="1">
                  <a:txBody>
                    <a:bodyPr/>
                    <a:lstStyle/>
                    <a:p>
                      <a:endParaRPr lang="en-US"/>
                    </a:p>
                  </a:txBody>
                  <a:tcPr/>
                </a:tc>
                <a:tc>
                  <a:txBody>
                    <a:bodyPr/>
                    <a:lstStyle/>
                    <a:p>
                      <a:pPr algn="ctr">
                        <a:lnSpc>
                          <a:spcPct val="107000"/>
                        </a:lnSpc>
                        <a:spcAft>
                          <a:spcPts val="0"/>
                        </a:spcAft>
                      </a:pPr>
                      <a:r>
                        <a:rPr lang="en-GB" sz="1400">
                          <a:effectLst/>
                        </a:rPr>
                        <a:t>8</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a:effectLst/>
                        </a:rPr>
                        <a:t> </a:t>
                      </a:r>
                      <a:endParaRPr lang="en-US" sz="240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xmlns="" val="10014"/>
                  </a:ext>
                </a:extLst>
              </a:tr>
              <a:tr h="356910">
                <a:tc gridSpan="2" vMerge="1">
                  <a:txBody>
                    <a:bodyPr/>
                    <a:lstStyle/>
                    <a:p>
                      <a:pPr algn="l">
                        <a:lnSpc>
                          <a:spcPct val="107000"/>
                        </a:lnSpc>
                        <a:spcAft>
                          <a:spcPts val="0"/>
                        </a:spcAft>
                      </a:pPr>
                      <a:endParaRPr lang="en-US" sz="1400" dirty="0">
                        <a:ln>
                          <a:solidFill>
                            <a:schemeClr val="bg1"/>
                          </a:solidFill>
                        </a:ln>
                        <a:effectLst/>
                        <a:latin typeface="Calibri" charset="0"/>
                        <a:ea typeface="Calibri" charset="0"/>
                        <a:cs typeface="Times New Roman" charset="0"/>
                      </a:endParaRPr>
                    </a:p>
                  </a:txBody>
                  <a:tcPr marL="68580" marR="68580" marT="0" marB="0">
                    <a:noFill/>
                  </a:tcPr>
                </a:tc>
                <a:tc hMerge="1" vMerge="1">
                  <a:txBody>
                    <a:bodyPr/>
                    <a:lstStyle/>
                    <a:p>
                      <a:pPr algn="l">
                        <a:lnSpc>
                          <a:spcPct val="107000"/>
                        </a:lnSpc>
                        <a:spcAft>
                          <a:spcPts val="0"/>
                        </a:spcAft>
                      </a:pPr>
                      <a:endParaRPr lang="en-US" sz="1400" dirty="0">
                        <a:effectLst/>
                        <a:latin typeface="Calibri" charset="0"/>
                        <a:ea typeface="Calibri" charset="0"/>
                        <a:cs typeface="Times New Roman" charset="0"/>
                      </a:endParaRPr>
                    </a:p>
                  </a:txBody>
                  <a:tcPr marL="68580" marR="68580" marT="0" marB="0">
                    <a:noFill/>
                  </a:tcPr>
                </a:tc>
                <a:tc gridSpan="2">
                  <a:txBody>
                    <a:bodyPr/>
                    <a:lstStyle/>
                    <a:p>
                      <a:pPr algn="l">
                        <a:lnSpc>
                          <a:spcPct val="107000"/>
                        </a:lnSpc>
                        <a:spcAft>
                          <a:spcPts val="0"/>
                        </a:spcAft>
                      </a:pPr>
                      <a:r>
                        <a:rPr lang="en-GB" sz="1400" dirty="0">
                          <a:effectLst/>
                        </a:rPr>
                        <a:t>Critical friend </a:t>
                      </a:r>
                      <a:r>
                        <a:rPr lang="en-GB" sz="1400" dirty="0" smtClean="0">
                          <a:effectLst/>
                        </a:rPr>
                        <a:t>interviews</a:t>
                      </a:r>
                      <a:endParaRPr lang="en-US" sz="2400" dirty="0">
                        <a:effectLst/>
                        <a:latin typeface="Calibri" charset="0"/>
                        <a:ea typeface="Calibri" charset="0"/>
                        <a:cs typeface="Times New Roman" charset="0"/>
                      </a:endParaRPr>
                    </a:p>
                  </a:txBody>
                  <a:tcPr marL="68580" marR="68580" marT="0" marB="0"/>
                </a:tc>
                <a:tc hMerge="1">
                  <a:txBody>
                    <a:bodyPr/>
                    <a:lstStyle/>
                    <a:p>
                      <a:endParaRPr lang="en-US"/>
                    </a:p>
                  </a:txBody>
                  <a:tcPr/>
                </a:tc>
                <a:tc>
                  <a:txBody>
                    <a:bodyPr/>
                    <a:lstStyle/>
                    <a:p>
                      <a:pPr algn="ctr">
                        <a:lnSpc>
                          <a:spcPct val="107000"/>
                        </a:lnSpc>
                        <a:spcAft>
                          <a:spcPts val="0"/>
                        </a:spcAft>
                      </a:pPr>
                      <a:r>
                        <a:rPr lang="en-GB" sz="1400" dirty="0">
                          <a:effectLst/>
                        </a:rPr>
                        <a:t>2</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dirty="0">
                          <a:effectLst/>
                        </a:rPr>
                        <a:t>4</a:t>
                      </a:r>
                      <a:endParaRPr lang="en-US" sz="2400" dirty="0">
                        <a:effectLst/>
                        <a:latin typeface="Calibri" charset="0"/>
                        <a:ea typeface="Calibri" charset="0"/>
                        <a:cs typeface="Times New Roman" charset="0"/>
                      </a:endParaRPr>
                    </a:p>
                  </a:txBody>
                  <a:tcPr marL="68580" marR="68580" marT="0" marB="0"/>
                </a:tc>
                <a:tc>
                  <a:txBody>
                    <a:bodyPr/>
                    <a:lstStyle/>
                    <a:p>
                      <a:pPr algn="ctr">
                        <a:lnSpc>
                          <a:spcPct val="107000"/>
                        </a:lnSpc>
                        <a:spcAft>
                          <a:spcPts val="0"/>
                        </a:spcAft>
                      </a:pPr>
                      <a:r>
                        <a:rPr lang="en-GB" sz="1400" dirty="0">
                          <a:effectLst/>
                        </a:rPr>
                        <a:t>2</a:t>
                      </a:r>
                      <a:endParaRPr lang="en-US" sz="24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xmlns="" val="10015"/>
                  </a:ext>
                </a:extLst>
              </a:tr>
            </a:tbl>
          </a:graphicData>
        </a:graphic>
      </p:graphicFrame>
      <p:sp>
        <p:nvSpPr>
          <p:cNvPr id="3" name="TextBox 2"/>
          <p:cNvSpPr txBox="1"/>
          <p:nvPr/>
        </p:nvSpPr>
        <p:spPr>
          <a:xfrm>
            <a:off x="566324" y="4870174"/>
            <a:ext cx="3369572" cy="738664"/>
          </a:xfrm>
          <a:prstGeom prst="rect">
            <a:avLst/>
          </a:prstGeom>
          <a:noFill/>
        </p:spPr>
        <p:txBody>
          <a:bodyPr wrap="square" rtlCol="0">
            <a:spAutoFit/>
          </a:bodyPr>
          <a:lstStyle/>
          <a:p>
            <a:r>
              <a:rPr lang="en-US" sz="1400" i="1" dirty="0" smtClean="0"/>
              <a:t>Note: </a:t>
            </a:r>
            <a:r>
              <a:rPr lang="en-US" sz="1400" b="1" i="1" dirty="0" smtClean="0"/>
              <a:t>Cycle 4 </a:t>
            </a:r>
            <a:r>
              <a:rPr lang="en-US" sz="1400" i="1" dirty="0" smtClean="0"/>
              <a:t>involved Scottish Businesses.  Data collected but outside of the scope of this presentation.</a:t>
            </a:r>
            <a:endParaRPr lang="en-US" sz="1400" i="1" dirty="0"/>
          </a:p>
        </p:txBody>
      </p:sp>
    </p:spTree>
    <p:extLst>
      <p:ext uri="{BB962C8B-B14F-4D97-AF65-F5344CB8AC3E}">
        <p14:creationId xmlns:p14="http://schemas.microsoft.com/office/powerpoint/2010/main" val="17201132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247" y="0"/>
            <a:ext cx="8448675" cy="695325"/>
          </a:xfrm>
        </p:spPr>
        <p:txBody>
          <a:bodyPr/>
          <a:lstStyle/>
          <a:p>
            <a:r>
              <a:rPr lang="en-US" dirty="0" smtClean="0"/>
              <a:t>The ‘</a:t>
            </a:r>
            <a:r>
              <a:rPr lang="en-US" i="1" dirty="0" smtClean="0"/>
              <a:t>VAF</a:t>
            </a:r>
            <a:r>
              <a:rPr lang="en-US" dirty="0" smtClean="0"/>
              <a:t> </a:t>
            </a:r>
            <a:r>
              <a:rPr lang="en-US" i="1" dirty="0" smtClean="0"/>
              <a:t>Connect’</a:t>
            </a:r>
            <a:r>
              <a:rPr lang="en-US" dirty="0" smtClean="0"/>
              <a:t> emblematic model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38970"/>
            <a:ext cx="9141171" cy="5143500"/>
          </a:xfrm>
        </p:spPr>
      </p:pic>
    </p:spTree>
    <p:extLst>
      <p:ext uri="{BB962C8B-B14F-4D97-AF65-F5344CB8AC3E}">
        <p14:creationId xmlns:p14="http://schemas.microsoft.com/office/powerpoint/2010/main" val="5670265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0808" y="557389"/>
            <a:ext cx="8448675" cy="695325"/>
          </a:xfrm>
        </p:spPr>
        <p:txBody>
          <a:bodyPr/>
          <a:lstStyle/>
          <a:p>
            <a:r>
              <a:rPr lang="en-GB" sz="2800" dirty="0" smtClean="0"/>
              <a:t>Issues/challenges </a:t>
            </a:r>
            <a:r>
              <a:rPr lang="en-GB" sz="2800" dirty="0"/>
              <a:t>facing third sector organisations in </a:t>
            </a:r>
            <a:r>
              <a:rPr lang="en-GB" sz="2800" dirty="0" smtClean="0"/>
              <a:t>Scotland</a:t>
            </a:r>
            <a:endParaRPr lang="en-US" sz="2800" dirty="0"/>
          </a:p>
        </p:txBody>
      </p:sp>
      <p:sp>
        <p:nvSpPr>
          <p:cNvPr id="5" name="Content Placeholder 4"/>
          <p:cNvSpPr>
            <a:spLocks noGrp="1"/>
          </p:cNvSpPr>
          <p:nvPr>
            <p:ph idx="1"/>
          </p:nvPr>
        </p:nvSpPr>
        <p:spPr>
          <a:xfrm>
            <a:off x="317847" y="1494403"/>
            <a:ext cx="3193854" cy="4400910"/>
          </a:xfrm>
        </p:spPr>
        <p:txBody>
          <a:bodyPr/>
          <a:lstStyle/>
          <a:p>
            <a:endParaRPr lang="en-US" sz="2000" dirty="0" smtClean="0"/>
          </a:p>
          <a:p>
            <a:r>
              <a:rPr lang="en-US" sz="2000" dirty="0" smtClean="0"/>
              <a:t>Funding &amp; funding cycles</a:t>
            </a:r>
          </a:p>
          <a:p>
            <a:r>
              <a:rPr lang="en-US" sz="2000" dirty="0" smtClean="0"/>
              <a:t>Setting priorities</a:t>
            </a:r>
          </a:p>
          <a:p>
            <a:r>
              <a:rPr lang="en-US" sz="2000" dirty="0"/>
              <a:t>Skills and assets (human resources, skills and physical assets</a:t>
            </a:r>
            <a:r>
              <a:rPr lang="en-US" sz="2000" dirty="0" smtClean="0"/>
              <a:t>)</a:t>
            </a:r>
          </a:p>
          <a:p>
            <a:r>
              <a:rPr lang="en-GB" sz="2000" dirty="0"/>
              <a:t>Relationships between and within the public, third &amp; private sectors </a:t>
            </a:r>
            <a:endParaRPr lang="en-GB" sz="2000" dirty="0" smtClean="0"/>
          </a:p>
          <a:p>
            <a:r>
              <a:rPr lang="en-GB" sz="2000" dirty="0" smtClean="0"/>
              <a:t>Operating </a:t>
            </a:r>
            <a:r>
              <a:rPr lang="en-GB" sz="2000" dirty="0"/>
              <a:t>environment and climate</a:t>
            </a:r>
          </a:p>
          <a:p>
            <a:endParaRPr lang="en-US" sz="3600" dirty="0">
              <a:latin typeface="Calibri" charset="0"/>
              <a:ea typeface="Calibri" charset="0"/>
              <a:cs typeface="Times New Roman" charset="0"/>
            </a:endParaRPr>
          </a:p>
          <a:p>
            <a:endParaRPr lang="en-US" sz="2000" dirty="0" smtClean="0"/>
          </a:p>
          <a:p>
            <a:endParaRPr lang="en-US" sz="2000" dirty="0" smtClean="0"/>
          </a:p>
          <a:p>
            <a:endParaRPr lang="en-US" sz="2000" dirty="0"/>
          </a:p>
        </p:txBody>
      </p:sp>
      <p:pic>
        <p:nvPicPr>
          <p:cNvPr id="6" name="Picture 5"/>
          <p:cNvPicPr>
            <a:picLocks noChangeAspect="1"/>
          </p:cNvPicPr>
          <p:nvPr/>
        </p:nvPicPr>
        <p:blipFill>
          <a:blip r:embed="rId3"/>
          <a:stretch>
            <a:fillRect/>
          </a:stretch>
        </p:blipFill>
        <p:spPr>
          <a:xfrm>
            <a:off x="3289871" y="1642597"/>
            <a:ext cx="2724028" cy="1057097"/>
          </a:xfrm>
          <a:prstGeom prst="rect">
            <a:avLst/>
          </a:prstGeom>
        </p:spPr>
      </p:pic>
      <p:pic>
        <p:nvPicPr>
          <p:cNvPr id="8" name="Picture 7"/>
          <p:cNvPicPr>
            <a:picLocks noChangeAspect="1"/>
          </p:cNvPicPr>
          <p:nvPr/>
        </p:nvPicPr>
        <p:blipFill>
          <a:blip r:embed="rId4"/>
          <a:stretch>
            <a:fillRect/>
          </a:stretch>
        </p:blipFill>
        <p:spPr>
          <a:xfrm>
            <a:off x="6684024" y="1000328"/>
            <a:ext cx="1993562" cy="1593563"/>
          </a:xfrm>
          <a:prstGeom prst="rect">
            <a:avLst/>
          </a:prstGeom>
        </p:spPr>
      </p:pic>
      <p:pic>
        <p:nvPicPr>
          <p:cNvPr id="9" name="Picture 8"/>
          <p:cNvPicPr>
            <a:picLocks noChangeAspect="1"/>
          </p:cNvPicPr>
          <p:nvPr/>
        </p:nvPicPr>
        <p:blipFill>
          <a:blip r:embed="rId5"/>
          <a:stretch>
            <a:fillRect/>
          </a:stretch>
        </p:blipFill>
        <p:spPr>
          <a:xfrm>
            <a:off x="3289871" y="2841575"/>
            <a:ext cx="2280369" cy="1455928"/>
          </a:xfrm>
          <a:prstGeom prst="rect">
            <a:avLst/>
          </a:prstGeom>
        </p:spPr>
      </p:pic>
      <p:pic>
        <p:nvPicPr>
          <p:cNvPr id="10" name="Picture 9"/>
          <p:cNvPicPr>
            <a:picLocks noChangeAspect="1"/>
          </p:cNvPicPr>
          <p:nvPr/>
        </p:nvPicPr>
        <p:blipFill>
          <a:blip r:embed="rId6"/>
          <a:stretch>
            <a:fillRect/>
          </a:stretch>
        </p:blipFill>
        <p:spPr>
          <a:xfrm>
            <a:off x="3736221" y="4480754"/>
            <a:ext cx="1570487" cy="1180852"/>
          </a:xfrm>
          <a:prstGeom prst="rect">
            <a:avLst/>
          </a:prstGeom>
        </p:spPr>
      </p:pic>
      <p:pic>
        <p:nvPicPr>
          <p:cNvPr id="11" name="Picture 10"/>
          <p:cNvPicPr>
            <a:picLocks noChangeAspect="1"/>
          </p:cNvPicPr>
          <p:nvPr/>
        </p:nvPicPr>
        <p:blipFill>
          <a:blip r:embed="rId7"/>
          <a:stretch>
            <a:fillRect/>
          </a:stretch>
        </p:blipFill>
        <p:spPr>
          <a:xfrm>
            <a:off x="5570240" y="3509588"/>
            <a:ext cx="1922429" cy="1115664"/>
          </a:xfrm>
          <a:prstGeom prst="rect">
            <a:avLst/>
          </a:prstGeom>
        </p:spPr>
      </p:pic>
      <p:pic>
        <p:nvPicPr>
          <p:cNvPr id="12" name="Picture 11"/>
          <p:cNvPicPr>
            <a:picLocks noChangeAspect="1"/>
          </p:cNvPicPr>
          <p:nvPr/>
        </p:nvPicPr>
        <p:blipFill>
          <a:blip r:embed="rId8"/>
          <a:stretch>
            <a:fillRect/>
          </a:stretch>
        </p:blipFill>
        <p:spPr>
          <a:xfrm>
            <a:off x="6013899" y="4816656"/>
            <a:ext cx="2521354" cy="1046484"/>
          </a:xfrm>
          <a:prstGeom prst="rect">
            <a:avLst/>
          </a:prstGeom>
        </p:spPr>
      </p:pic>
      <p:pic>
        <p:nvPicPr>
          <p:cNvPr id="7" name="Picture 6"/>
          <p:cNvPicPr>
            <a:picLocks noChangeAspect="1"/>
          </p:cNvPicPr>
          <p:nvPr/>
        </p:nvPicPr>
        <p:blipFill>
          <a:blip r:embed="rId9"/>
          <a:stretch>
            <a:fillRect/>
          </a:stretch>
        </p:blipFill>
        <p:spPr>
          <a:xfrm>
            <a:off x="6483725" y="2490162"/>
            <a:ext cx="2193861" cy="877545"/>
          </a:xfrm>
          <a:prstGeom prst="rect">
            <a:avLst/>
          </a:prstGeom>
        </p:spPr>
      </p:pic>
      <p:pic>
        <p:nvPicPr>
          <p:cNvPr id="13" name="Picture 12"/>
          <p:cNvPicPr>
            <a:picLocks noChangeAspect="1"/>
          </p:cNvPicPr>
          <p:nvPr/>
        </p:nvPicPr>
        <p:blipFill>
          <a:blip r:embed="rId10"/>
          <a:stretch>
            <a:fillRect/>
          </a:stretch>
        </p:blipFill>
        <p:spPr>
          <a:xfrm>
            <a:off x="7580655" y="3598703"/>
            <a:ext cx="1458626" cy="1006452"/>
          </a:xfrm>
          <a:prstGeom prst="rect">
            <a:avLst/>
          </a:prstGeom>
        </p:spPr>
      </p:pic>
    </p:spTree>
    <p:extLst>
      <p:ext uri="{BB962C8B-B14F-4D97-AF65-F5344CB8AC3E}">
        <p14:creationId xmlns:p14="http://schemas.microsoft.com/office/powerpoint/2010/main" val="57986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3" y="1010323"/>
            <a:ext cx="8448675" cy="695325"/>
          </a:xfrm>
        </p:spPr>
        <p:txBody>
          <a:bodyPr/>
          <a:lstStyle/>
          <a:p>
            <a:r>
              <a:rPr lang="en-US" dirty="0"/>
              <a:t>Bottom-up movements for social </a:t>
            </a:r>
            <a:r>
              <a:rPr lang="en-US" dirty="0" smtClean="0"/>
              <a:t>change</a:t>
            </a:r>
            <a:endParaRPr lang="en-US" dirty="0"/>
          </a:p>
        </p:txBody>
      </p:sp>
      <p:sp>
        <p:nvSpPr>
          <p:cNvPr id="3" name="Content Placeholder 2"/>
          <p:cNvSpPr>
            <a:spLocks noGrp="1"/>
          </p:cNvSpPr>
          <p:nvPr>
            <p:ph idx="1"/>
          </p:nvPr>
        </p:nvSpPr>
        <p:spPr>
          <a:xfrm>
            <a:off x="347664" y="1705648"/>
            <a:ext cx="8448674" cy="4400910"/>
          </a:xfrm>
        </p:spPr>
        <p:txBody>
          <a:bodyPr/>
          <a:lstStyle/>
          <a:p>
            <a:endParaRPr lang="en-US" sz="700" dirty="0"/>
          </a:p>
          <a:p>
            <a:r>
              <a:rPr lang="en-US" sz="1800" dirty="0" smtClean="0"/>
              <a:t>Critical </a:t>
            </a:r>
            <a:r>
              <a:rPr lang="en-US" sz="1800" dirty="0"/>
              <a:t>friends noted that </a:t>
            </a:r>
            <a:r>
              <a:rPr lang="en-US" sz="1800" i="1" dirty="0"/>
              <a:t>“Islands of good practice exist” </a:t>
            </a:r>
            <a:r>
              <a:rPr lang="en-US" sz="1800" dirty="0"/>
              <a:t>but struggled to think of any examples of joint working </a:t>
            </a:r>
          </a:p>
          <a:p>
            <a:endParaRPr lang="en-US" sz="1200" dirty="0" smtClean="0"/>
          </a:p>
          <a:p>
            <a:r>
              <a:rPr lang="en-US" sz="1800" dirty="0"/>
              <a:t>M</a:t>
            </a:r>
            <a:r>
              <a:rPr lang="en-US" sz="1800" dirty="0" smtClean="0"/>
              <a:t>any examples could be offered of people, self-</a:t>
            </a:r>
            <a:r>
              <a:rPr lang="en-US" sz="1800" dirty="0" err="1" smtClean="0"/>
              <a:t>organising</a:t>
            </a:r>
            <a:r>
              <a:rPr lang="en-US" sz="1800" dirty="0" smtClean="0"/>
              <a:t>, coming together around a cause</a:t>
            </a:r>
          </a:p>
          <a:p>
            <a:endParaRPr lang="en-US" sz="1200" dirty="0" smtClean="0"/>
          </a:p>
        </p:txBody>
      </p:sp>
      <p:pic>
        <p:nvPicPr>
          <p:cNvPr id="4" name="Picture 3"/>
          <p:cNvPicPr>
            <a:picLocks noChangeAspect="1"/>
          </p:cNvPicPr>
          <p:nvPr/>
        </p:nvPicPr>
        <p:blipFill>
          <a:blip r:embed="rId2"/>
          <a:stretch>
            <a:fillRect/>
          </a:stretch>
        </p:blipFill>
        <p:spPr>
          <a:xfrm>
            <a:off x="5247861" y="3443887"/>
            <a:ext cx="3548477" cy="2361573"/>
          </a:xfrm>
          <a:prstGeom prst="rect">
            <a:avLst/>
          </a:prstGeom>
        </p:spPr>
      </p:pic>
      <p:sp>
        <p:nvSpPr>
          <p:cNvPr id="5" name="Rectangle 4"/>
          <p:cNvSpPr/>
          <p:nvPr/>
        </p:nvSpPr>
        <p:spPr>
          <a:xfrm>
            <a:off x="168759" y="3497136"/>
            <a:ext cx="4900198" cy="2308324"/>
          </a:xfrm>
          <a:prstGeom prst="rect">
            <a:avLst/>
          </a:prstGeom>
        </p:spPr>
        <p:txBody>
          <a:bodyPr wrap="square">
            <a:spAutoFit/>
          </a:bodyPr>
          <a:lstStyle/>
          <a:p>
            <a:pPr marL="0" indent="0" algn="ctr">
              <a:buNone/>
            </a:pPr>
            <a:r>
              <a:rPr lang="en-US" sz="1600" i="1" dirty="0"/>
              <a:t>“people are at the heart of communities, you also find the same people holding positions in different sectors </a:t>
            </a:r>
            <a:r>
              <a:rPr lang="mr-IN" sz="1600" i="1" dirty="0"/>
              <a:t>…</a:t>
            </a:r>
            <a:r>
              <a:rPr lang="en-GB" sz="1600" i="1" dirty="0"/>
              <a:t> there are no barriers </a:t>
            </a:r>
            <a:r>
              <a:rPr lang="mr-IN" sz="1600" i="1" dirty="0"/>
              <a:t>…</a:t>
            </a:r>
            <a:r>
              <a:rPr lang="en-GB" sz="1600" i="1" dirty="0"/>
              <a:t> actually no such thing as sectors” (Cycle 2 participant, supported by Scottish Government, Policy Manager)</a:t>
            </a:r>
          </a:p>
          <a:p>
            <a:pPr marL="0" indent="0" algn="ctr">
              <a:buNone/>
            </a:pPr>
            <a:endParaRPr lang="en-GB" sz="1600" i="1" dirty="0"/>
          </a:p>
          <a:p>
            <a:pPr marL="0" indent="0" algn="r">
              <a:buNone/>
            </a:pPr>
            <a:r>
              <a:rPr lang="en-GB" sz="1600" i="1" dirty="0"/>
              <a:t>“Businesses are part of these communities already </a:t>
            </a:r>
            <a:r>
              <a:rPr lang="mr-IN" sz="1600" i="1" dirty="0" smtClean="0"/>
              <a:t>…</a:t>
            </a:r>
            <a:r>
              <a:rPr lang="en-GB" sz="1600" i="1" dirty="0" smtClean="0"/>
              <a:t> particularly </a:t>
            </a:r>
            <a:r>
              <a:rPr lang="en-GB" sz="1600" i="1" dirty="0"/>
              <a:t>seen in SMEs” </a:t>
            </a:r>
            <a:endParaRPr lang="en-GB" sz="1600" i="1" dirty="0" smtClean="0"/>
          </a:p>
          <a:p>
            <a:pPr marL="0" indent="0" algn="r">
              <a:buNone/>
            </a:pPr>
            <a:r>
              <a:rPr lang="en-GB" sz="1600" i="1" dirty="0" smtClean="0"/>
              <a:t>(</a:t>
            </a:r>
            <a:r>
              <a:rPr lang="en-GB" sz="1600" i="1" dirty="0"/>
              <a:t>Critical friend, grant-maker)</a:t>
            </a:r>
            <a:endParaRPr lang="en-US" sz="1600" i="1" dirty="0"/>
          </a:p>
        </p:txBody>
      </p:sp>
    </p:spTree>
    <p:extLst>
      <p:ext uri="{BB962C8B-B14F-4D97-AF65-F5344CB8AC3E}">
        <p14:creationId xmlns:p14="http://schemas.microsoft.com/office/powerpoint/2010/main" val="4483515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657" y="473260"/>
            <a:ext cx="8448675" cy="695325"/>
          </a:xfrm>
        </p:spPr>
        <p:txBody>
          <a:bodyPr/>
          <a:lstStyle/>
          <a:p>
            <a:r>
              <a:rPr lang="en-GB" dirty="0"/>
              <a:t>Multiple '</a:t>
            </a:r>
            <a:r>
              <a:rPr lang="en-GB" dirty="0" err="1"/>
              <a:t>Ts</a:t>
            </a:r>
            <a:r>
              <a:rPr lang="en-GB" dirty="0"/>
              <a:t>' from different perspectives</a:t>
            </a:r>
          </a:p>
        </p:txBody>
      </p:sp>
      <p:pic>
        <p:nvPicPr>
          <p:cNvPr id="8" name="Content Placeholder 7"/>
          <p:cNvPicPr>
            <a:picLocks noGrp="1" noChangeAspect="1"/>
          </p:cNvPicPr>
          <p:nvPr>
            <p:ph idx="1"/>
          </p:nvPr>
        </p:nvPicPr>
        <p:blipFill>
          <a:blip r:embed="rId2"/>
          <a:stretch>
            <a:fillRect/>
          </a:stretch>
        </p:blipFill>
        <p:spPr>
          <a:xfrm>
            <a:off x="259821" y="3660276"/>
            <a:ext cx="8710347" cy="2041403"/>
          </a:xfrm>
          <a:prstGeom prst="rect">
            <a:avLst/>
          </a:prstGeom>
        </p:spPr>
      </p:pic>
      <p:sp>
        <p:nvSpPr>
          <p:cNvPr id="10" name="TextBox 9"/>
          <p:cNvSpPr txBox="1"/>
          <p:nvPr/>
        </p:nvSpPr>
        <p:spPr>
          <a:xfrm>
            <a:off x="259822" y="1537267"/>
            <a:ext cx="8710347" cy="1754326"/>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i="1" dirty="0" smtClean="0"/>
              <a:t>Root </a:t>
            </a:r>
            <a:r>
              <a:rPr lang="en-GB" i="1" dirty="0" smtClean="0"/>
              <a:t>Definition for the refined ‘</a:t>
            </a:r>
            <a:r>
              <a:rPr lang="en-GB" b="1" i="1" dirty="0" smtClean="0"/>
              <a:t>Connect’ model</a:t>
            </a:r>
            <a:r>
              <a:rPr lang="en-GB" i="1" dirty="0" smtClean="0"/>
              <a:t>:</a:t>
            </a:r>
            <a:endParaRPr lang="en-GB" i="1" dirty="0" smtClean="0"/>
          </a:p>
          <a:p>
            <a:endParaRPr lang="en-GB" dirty="0"/>
          </a:p>
          <a:p>
            <a:r>
              <a:rPr lang="en-GB" dirty="0"/>
              <a:t>A system, organised by VAF people to bring about a transformation in the </a:t>
            </a:r>
            <a:r>
              <a:rPr lang="en-GB" i="1" dirty="0"/>
              <a:t>relationship</a:t>
            </a:r>
            <a:r>
              <a:rPr lang="en-GB" dirty="0"/>
              <a:t> between aligned responsible business and third sector aspirations and </a:t>
            </a:r>
            <a:r>
              <a:rPr lang="en-GB" b="1" dirty="0"/>
              <a:t>open ‘shared spaces’ </a:t>
            </a:r>
            <a:r>
              <a:rPr lang="en-GB" dirty="0"/>
              <a:t>for these relationships to </a:t>
            </a:r>
            <a:r>
              <a:rPr lang="en-GB" b="1" dirty="0"/>
              <a:t>allocate resources </a:t>
            </a:r>
            <a:r>
              <a:rPr lang="en-GB" dirty="0"/>
              <a:t>(i.e. people, assets, money) and </a:t>
            </a:r>
            <a:r>
              <a:rPr lang="en-GB" b="1" dirty="0"/>
              <a:t>evaluate outcomes </a:t>
            </a:r>
            <a:r>
              <a:rPr lang="en-GB" dirty="0"/>
              <a:t>on joint value </a:t>
            </a:r>
            <a:r>
              <a:rPr lang="en-GB" dirty="0" smtClean="0"/>
              <a:t>created.</a:t>
            </a:r>
            <a:endParaRPr lang="en-GB" dirty="0"/>
          </a:p>
        </p:txBody>
      </p:sp>
    </p:spTree>
    <p:extLst>
      <p:ext uri="{BB962C8B-B14F-4D97-AF65-F5344CB8AC3E}">
        <p14:creationId xmlns:p14="http://schemas.microsoft.com/office/powerpoint/2010/main" val="39111730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943"/>
            <a:ext cx="5130800" cy="6834057"/>
          </a:xfrm>
        </p:spPr>
      </p:pic>
      <p:sp>
        <p:nvSpPr>
          <p:cNvPr id="5" name="Title 4"/>
          <p:cNvSpPr>
            <a:spLocks noGrp="1"/>
          </p:cNvSpPr>
          <p:nvPr>
            <p:ph type="title"/>
          </p:nvPr>
        </p:nvSpPr>
        <p:spPr/>
        <p:txBody>
          <a:bodyPr/>
          <a:lstStyle/>
          <a:p>
            <a:endParaRPr lang="en-US"/>
          </a:p>
        </p:txBody>
      </p:sp>
      <p:pic>
        <p:nvPicPr>
          <p:cNvPr id="7" name="Picture 6"/>
          <p:cNvPicPr>
            <a:picLocks noChangeAspect="1"/>
          </p:cNvPicPr>
          <p:nvPr/>
        </p:nvPicPr>
        <p:blipFill>
          <a:blip r:embed="rId3"/>
          <a:stretch>
            <a:fillRect/>
          </a:stretch>
        </p:blipFill>
        <p:spPr>
          <a:xfrm>
            <a:off x="1745754" y="4037986"/>
            <a:ext cx="7398246" cy="1675671"/>
          </a:xfrm>
          <a:prstGeom prst="rect">
            <a:avLst/>
          </a:prstGeom>
        </p:spPr>
      </p:pic>
      <p:sp>
        <p:nvSpPr>
          <p:cNvPr id="2" name="TextBox 1"/>
          <p:cNvSpPr txBox="1"/>
          <p:nvPr/>
        </p:nvSpPr>
        <p:spPr>
          <a:xfrm>
            <a:off x="5304632" y="929443"/>
            <a:ext cx="3491706" cy="3108543"/>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600" i="1"/>
              <a:t>Root Definition for the refined ‘</a:t>
            </a:r>
            <a:r>
              <a:rPr lang="en-GB" sz="1600" b="1" i="1"/>
              <a:t>Connect’ model</a:t>
            </a:r>
            <a:r>
              <a:rPr lang="en-GB" sz="1600" i="1"/>
              <a:t>:</a:t>
            </a:r>
          </a:p>
          <a:p>
            <a:endParaRPr lang="en-GB" sz="1600" dirty="0"/>
          </a:p>
          <a:p>
            <a:r>
              <a:rPr lang="en-GB" sz="1600" dirty="0"/>
              <a:t>A system, organised by VAF people to bring about a transformation in the relationship between aligned responsible business and third sector aspirations and open ‘shared spaces’ for these relationships to allocate resources (i.e. people, assets, money) and evaluate outcomes on joint value created</a:t>
            </a:r>
          </a:p>
        </p:txBody>
      </p:sp>
    </p:spTree>
    <p:extLst>
      <p:ext uri="{BB962C8B-B14F-4D97-AF65-F5344CB8AC3E}">
        <p14:creationId xmlns:p14="http://schemas.microsoft.com/office/powerpoint/2010/main" val="1751526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3" y="691507"/>
            <a:ext cx="8448675" cy="695325"/>
          </a:xfrm>
        </p:spPr>
        <p:txBody>
          <a:bodyPr/>
          <a:lstStyle/>
          <a:p>
            <a:r>
              <a:rPr lang="en-US" dirty="0" smtClean="0"/>
              <a:t>Three key concepts embedded into the refined </a:t>
            </a:r>
            <a:r>
              <a:rPr lang="en-US" i="1" dirty="0" smtClean="0"/>
              <a:t>connect</a:t>
            </a:r>
            <a:r>
              <a:rPr lang="en-US" dirty="0" smtClean="0"/>
              <a:t> model</a:t>
            </a:r>
            <a:endParaRPr lang="en-US" dirty="0"/>
          </a:p>
        </p:txBody>
      </p:sp>
      <p:sp>
        <p:nvSpPr>
          <p:cNvPr id="3" name="Content Placeholder 2"/>
          <p:cNvSpPr>
            <a:spLocks noGrp="1"/>
          </p:cNvSpPr>
          <p:nvPr>
            <p:ph idx="1"/>
          </p:nvPr>
        </p:nvSpPr>
        <p:spPr>
          <a:xfrm>
            <a:off x="178905" y="1219281"/>
            <a:ext cx="8965096" cy="4400910"/>
          </a:xfrm>
        </p:spPr>
        <p:txBody>
          <a:bodyPr/>
          <a:lstStyle/>
          <a:p>
            <a:endParaRPr lang="en-US" sz="1800" dirty="0" smtClean="0"/>
          </a:p>
          <a:p>
            <a:r>
              <a:rPr lang="en-GB" sz="1800" b="1" dirty="0"/>
              <a:t>Fostering ‘open space’ to invest in social capital</a:t>
            </a:r>
            <a:r>
              <a:rPr lang="en-US" sz="1800" b="1" dirty="0"/>
              <a:t> </a:t>
            </a:r>
            <a:endParaRPr lang="en-US" sz="1800" b="1" dirty="0" smtClean="0"/>
          </a:p>
          <a:p>
            <a:pPr lvl="1"/>
            <a:r>
              <a:rPr lang="en-US" sz="1400" dirty="0" smtClean="0"/>
              <a:t>Boundary and governance arrangements</a:t>
            </a:r>
          </a:p>
          <a:p>
            <a:pPr lvl="1"/>
            <a:r>
              <a:rPr lang="en-US" sz="1400" dirty="0" smtClean="0"/>
              <a:t>Shared aspirations and values between participants</a:t>
            </a:r>
          </a:p>
          <a:p>
            <a:pPr lvl="1"/>
            <a:r>
              <a:rPr lang="en-US" sz="1400" dirty="0" smtClean="0"/>
              <a:t>Continuously debate diversity of sectors participating in open system</a:t>
            </a:r>
          </a:p>
          <a:p>
            <a:pPr lvl="1"/>
            <a:r>
              <a:rPr lang="en-US" sz="1400" dirty="0" smtClean="0"/>
              <a:t>Reciprocity in the relationships and borrowing ideas from the ‘common good’</a:t>
            </a:r>
          </a:p>
          <a:p>
            <a:endParaRPr lang="en-US" sz="1000" dirty="0" smtClean="0"/>
          </a:p>
          <a:p>
            <a:r>
              <a:rPr lang="en-GB" sz="1800" b="1" dirty="0"/>
              <a:t>Co-creation of business-community value</a:t>
            </a:r>
            <a:r>
              <a:rPr lang="en-US" sz="1800" b="1" dirty="0"/>
              <a:t> </a:t>
            </a:r>
            <a:endParaRPr lang="en-US" sz="1800" b="1" dirty="0" smtClean="0"/>
          </a:p>
          <a:p>
            <a:pPr lvl="1"/>
            <a:r>
              <a:rPr lang="en-US" sz="1400" dirty="0" smtClean="0"/>
              <a:t>Shared dialogical space between the market, state &amp; third sector</a:t>
            </a:r>
          </a:p>
          <a:p>
            <a:pPr lvl="1"/>
            <a:r>
              <a:rPr lang="en-US" sz="1400" dirty="0" smtClean="0"/>
              <a:t>Shift from “them and us” to </a:t>
            </a:r>
            <a:r>
              <a:rPr lang="en-US" sz="1400" b="1" i="1" dirty="0" smtClean="0"/>
              <a:t>“what can we do for each other”?</a:t>
            </a:r>
          </a:p>
          <a:p>
            <a:pPr lvl="1"/>
            <a:r>
              <a:rPr lang="en-US" sz="1400" dirty="0" smtClean="0"/>
              <a:t>Communities and themselves are best placed to describe and address challenges</a:t>
            </a:r>
          </a:p>
          <a:p>
            <a:endParaRPr lang="en-US" sz="1000" dirty="0" smtClean="0"/>
          </a:p>
          <a:p>
            <a:r>
              <a:rPr lang="en-GB" sz="1800" b="1" i="1" dirty="0"/>
              <a:t>Role of a conduit to unlock and prepare a ‘shared space</a:t>
            </a:r>
            <a:r>
              <a:rPr lang="en-GB" sz="1800" b="1" i="1" dirty="0" smtClean="0"/>
              <a:t>’</a:t>
            </a:r>
          </a:p>
          <a:p>
            <a:pPr lvl="1"/>
            <a:r>
              <a:rPr lang="en-GB" sz="1400" i="1" dirty="0" smtClean="0"/>
              <a:t>Capacity to develop power &amp; political agency</a:t>
            </a:r>
          </a:p>
          <a:p>
            <a:pPr lvl="1"/>
            <a:r>
              <a:rPr lang="en-US" sz="1400" dirty="0"/>
              <a:t>Prepare the ground </a:t>
            </a:r>
            <a:r>
              <a:rPr lang="en-US" sz="1400" dirty="0" smtClean="0"/>
              <a:t>prior to unlocking the </a:t>
            </a:r>
            <a:r>
              <a:rPr lang="en-US" sz="1400" i="1" dirty="0" smtClean="0"/>
              <a:t>‘shared space’ </a:t>
            </a:r>
            <a:r>
              <a:rPr lang="en-US" sz="1400" dirty="0" smtClean="0"/>
              <a:t>(the </a:t>
            </a:r>
            <a:r>
              <a:rPr lang="en-US" sz="1400" i="1" dirty="0" smtClean="0"/>
              <a:t>“ask” </a:t>
            </a:r>
            <a:r>
              <a:rPr lang="en-US" sz="1400" dirty="0" smtClean="0"/>
              <a:t>becomes part of the co-created solution)</a:t>
            </a:r>
          </a:p>
          <a:p>
            <a:pPr lvl="1"/>
            <a:r>
              <a:rPr lang="en-US" sz="1400" dirty="0" smtClean="0"/>
              <a:t>Shared understanding, use best practice, build social capital</a:t>
            </a:r>
          </a:p>
          <a:p>
            <a:pPr lvl="1"/>
            <a:r>
              <a:rPr lang="en-US" sz="1400" dirty="0" smtClean="0"/>
              <a:t>Bring together coalitions of interested parties (e.g. SMEs)</a:t>
            </a:r>
            <a:endParaRPr lang="en-US" sz="1400" dirty="0"/>
          </a:p>
          <a:p>
            <a:pPr lvl="1"/>
            <a:endParaRPr lang="en-US" sz="1400" dirty="0"/>
          </a:p>
        </p:txBody>
      </p:sp>
    </p:spTree>
    <p:extLst>
      <p:ext uri="{BB962C8B-B14F-4D97-AF65-F5344CB8AC3E}">
        <p14:creationId xmlns:p14="http://schemas.microsoft.com/office/powerpoint/2010/main" val="103285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28775" y="1756973"/>
            <a:ext cx="5886450" cy="4248150"/>
          </a:xfrm>
          <a:prstGeom prst="rect">
            <a:avLst/>
          </a:prstGeom>
        </p:spPr>
      </p:pic>
      <p:sp>
        <p:nvSpPr>
          <p:cNvPr id="2" name="Title 1"/>
          <p:cNvSpPr>
            <a:spLocks noGrp="1"/>
          </p:cNvSpPr>
          <p:nvPr>
            <p:ph type="title"/>
          </p:nvPr>
        </p:nvSpPr>
        <p:spPr/>
        <p:txBody>
          <a:bodyPr/>
          <a:lstStyle/>
          <a:p>
            <a:r>
              <a:rPr lang="en-GB" dirty="0" smtClean="0"/>
              <a:t>The Boundary Idea</a:t>
            </a:r>
            <a:br>
              <a:rPr lang="en-GB" dirty="0" smtClean="0"/>
            </a:br>
            <a:r>
              <a:rPr lang="en-GB" sz="2000" b="0" i="1" dirty="0" smtClean="0"/>
              <a:t>(See </a:t>
            </a:r>
            <a:r>
              <a:rPr lang="en-GB" sz="2000" b="0" i="1" dirty="0" err="1" smtClean="0"/>
              <a:t>Midgley</a:t>
            </a:r>
            <a:r>
              <a:rPr lang="en-GB" sz="2000" b="0" i="1" dirty="0" smtClean="0"/>
              <a:t>, 2016)</a:t>
            </a:r>
            <a:endParaRPr lang="en-GB" b="0" i="1" dirty="0"/>
          </a:p>
        </p:txBody>
      </p:sp>
    </p:spTree>
    <p:extLst>
      <p:ext uri="{BB962C8B-B14F-4D97-AF65-F5344CB8AC3E}">
        <p14:creationId xmlns:p14="http://schemas.microsoft.com/office/powerpoint/2010/main" val="42729353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i="1" dirty="0"/>
              <a:t>‘Boundary Idea’ </a:t>
            </a:r>
            <a:r>
              <a:rPr lang="en-US" sz="2800" dirty="0"/>
              <a:t>in creating </a:t>
            </a:r>
            <a:r>
              <a:rPr lang="en-US" sz="2800" i="1" dirty="0"/>
              <a:t>‘shared space’ </a:t>
            </a:r>
            <a:r>
              <a:rPr lang="en-US" sz="2800" dirty="0"/>
              <a:t>(I)</a:t>
            </a:r>
            <a:endParaRPr lang="en-GB" sz="2800" dirty="0"/>
          </a:p>
        </p:txBody>
      </p:sp>
      <p:sp>
        <p:nvSpPr>
          <p:cNvPr id="3" name="Content Placeholder 2"/>
          <p:cNvSpPr>
            <a:spLocks noGrp="1"/>
          </p:cNvSpPr>
          <p:nvPr>
            <p:ph idx="1"/>
          </p:nvPr>
        </p:nvSpPr>
        <p:spPr>
          <a:xfrm>
            <a:off x="347663" y="2193317"/>
            <a:ext cx="5891106" cy="4400910"/>
          </a:xfrm>
        </p:spPr>
        <p:txBody>
          <a:bodyPr/>
          <a:lstStyle/>
          <a:p>
            <a:pPr marL="0" indent="0">
              <a:buNone/>
            </a:pPr>
            <a:r>
              <a:rPr lang="en-GB" sz="2000" dirty="0"/>
              <a:t>Initial guiding principles </a:t>
            </a:r>
            <a:r>
              <a:rPr lang="en-GB" sz="2000" dirty="0" smtClean="0"/>
              <a:t>for a </a:t>
            </a:r>
            <a:r>
              <a:rPr lang="en-GB" sz="2000" b="1" i="1" dirty="0" smtClean="0"/>
              <a:t>conduit</a:t>
            </a:r>
            <a:r>
              <a:rPr lang="en-GB" sz="2000" dirty="0" smtClean="0"/>
              <a:t> </a:t>
            </a:r>
            <a:r>
              <a:rPr lang="en-GB" sz="2000" dirty="0"/>
              <a:t>that </a:t>
            </a:r>
            <a:r>
              <a:rPr lang="en-GB" sz="2000" b="1" dirty="0"/>
              <a:t>unlocks</a:t>
            </a:r>
            <a:r>
              <a:rPr lang="en-GB" sz="2000" dirty="0"/>
              <a:t> and </a:t>
            </a:r>
            <a:r>
              <a:rPr lang="en-GB" sz="2000" b="1" dirty="0"/>
              <a:t>prepares</a:t>
            </a:r>
            <a:r>
              <a:rPr lang="en-GB" sz="2000" dirty="0"/>
              <a:t> a ‘</a:t>
            </a:r>
            <a:r>
              <a:rPr lang="en-GB" sz="2000" dirty="0" smtClean="0"/>
              <a:t>shared space’:</a:t>
            </a:r>
            <a:endParaRPr lang="en-GB" sz="2000" dirty="0"/>
          </a:p>
          <a:p>
            <a:endParaRPr lang="en-GB" sz="2000" dirty="0"/>
          </a:p>
          <a:p>
            <a:r>
              <a:rPr lang="en-GB" sz="2000" dirty="0"/>
              <a:t>Understand ‘issues’ (’open spaces’ provide a listening opportunity</a:t>
            </a:r>
            <a:r>
              <a:rPr lang="en-GB" sz="2000" dirty="0" smtClean="0"/>
              <a:t>)</a:t>
            </a:r>
            <a:endParaRPr lang="en-GB" sz="2000" dirty="0"/>
          </a:p>
          <a:p>
            <a:r>
              <a:rPr lang="en-GB" sz="2000" dirty="0"/>
              <a:t>Better channel stakeholders “haves” &amp; “</a:t>
            </a:r>
            <a:r>
              <a:rPr lang="en-GB" sz="2000" dirty="0" smtClean="0"/>
              <a:t>wants” </a:t>
            </a:r>
            <a:r>
              <a:rPr lang="en-GB" sz="2000" dirty="0"/>
              <a:t>(particularly, the TSO “ask</a:t>
            </a:r>
            <a:r>
              <a:rPr lang="en-GB" sz="2000" dirty="0" smtClean="0"/>
              <a:t>”)</a:t>
            </a:r>
            <a:endParaRPr lang="en-GB" sz="2000" dirty="0"/>
          </a:p>
          <a:p>
            <a:r>
              <a:rPr lang="en-GB" sz="2000" dirty="0"/>
              <a:t>Minimise potential conflict by preparing the ground &amp; level playing </a:t>
            </a:r>
            <a:r>
              <a:rPr lang="en-GB" sz="2000" dirty="0" smtClean="0"/>
              <a:t>field</a:t>
            </a:r>
            <a:endParaRPr lang="en-GB" sz="2000" dirty="0"/>
          </a:p>
          <a:p>
            <a:r>
              <a:rPr lang="en-GB" sz="2000" dirty="0" smtClean="0"/>
              <a:t>Identify </a:t>
            </a:r>
            <a:r>
              <a:rPr lang="en-GB" sz="2000" dirty="0"/>
              <a:t>potential ‘fit’ between partners ’values</a:t>
            </a:r>
            <a:r>
              <a:rPr lang="en-GB" sz="2000" dirty="0" smtClean="0"/>
              <a:t>’</a:t>
            </a:r>
            <a:endParaRPr lang="en-GB" sz="2000" dirty="0"/>
          </a:p>
        </p:txBody>
      </p:sp>
      <p:pic>
        <p:nvPicPr>
          <p:cNvPr id="15" name="Picture 14"/>
          <p:cNvPicPr>
            <a:picLocks noChangeAspect="1"/>
          </p:cNvPicPr>
          <p:nvPr/>
        </p:nvPicPr>
        <p:blipFill>
          <a:blip r:embed="rId2"/>
          <a:stretch>
            <a:fillRect/>
          </a:stretch>
        </p:blipFill>
        <p:spPr>
          <a:xfrm rot="5400000">
            <a:off x="5742698" y="2689388"/>
            <a:ext cx="3549711" cy="2557569"/>
          </a:xfrm>
          <a:prstGeom prst="rect">
            <a:avLst/>
          </a:prstGeom>
        </p:spPr>
      </p:pic>
    </p:spTree>
    <p:extLst>
      <p:ext uri="{BB962C8B-B14F-4D97-AF65-F5344CB8AC3E}">
        <p14:creationId xmlns:p14="http://schemas.microsoft.com/office/powerpoint/2010/main" val="5212594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i="1" dirty="0"/>
              <a:t>‘Boundary Idea’ </a:t>
            </a:r>
            <a:r>
              <a:rPr lang="en-US" sz="2800" dirty="0"/>
              <a:t>in creating </a:t>
            </a:r>
            <a:r>
              <a:rPr lang="en-US" sz="2800" i="1" dirty="0"/>
              <a:t>‘shared space’ </a:t>
            </a:r>
            <a:r>
              <a:rPr lang="en-US" sz="2800" dirty="0"/>
              <a:t>(</a:t>
            </a:r>
            <a:r>
              <a:rPr lang="en-US" sz="2800" dirty="0" smtClean="0"/>
              <a:t>II)</a:t>
            </a:r>
            <a:endParaRPr lang="en-GB" sz="2800" dirty="0"/>
          </a:p>
        </p:txBody>
      </p:sp>
      <p:sp>
        <p:nvSpPr>
          <p:cNvPr id="3" name="Content Placeholder 2"/>
          <p:cNvSpPr>
            <a:spLocks noGrp="1"/>
          </p:cNvSpPr>
          <p:nvPr>
            <p:ph idx="1"/>
          </p:nvPr>
        </p:nvSpPr>
        <p:spPr>
          <a:xfrm>
            <a:off x="347662" y="2002286"/>
            <a:ext cx="6788633" cy="4400910"/>
          </a:xfrm>
        </p:spPr>
        <p:txBody>
          <a:bodyPr/>
          <a:lstStyle/>
          <a:p>
            <a:pPr marL="0" indent="0">
              <a:buNone/>
            </a:pPr>
            <a:r>
              <a:rPr lang="en-GB" sz="2000" dirty="0"/>
              <a:t>Initial guiding principles for a </a:t>
            </a:r>
            <a:r>
              <a:rPr lang="en-GB" sz="2000" b="1" i="1" dirty="0"/>
              <a:t>conduit</a:t>
            </a:r>
            <a:r>
              <a:rPr lang="en-GB" sz="2000" dirty="0"/>
              <a:t> that unlocks and prepares a ‘shard space’:</a:t>
            </a:r>
          </a:p>
          <a:p>
            <a:endParaRPr lang="en-GB" sz="1100" dirty="0"/>
          </a:p>
          <a:p>
            <a:r>
              <a:rPr lang="en-GB" sz="2000" dirty="0" smtClean="0"/>
              <a:t>Utilise &amp; share good practice </a:t>
            </a:r>
            <a:endParaRPr lang="en-GB" sz="1000" dirty="0"/>
          </a:p>
          <a:p>
            <a:r>
              <a:rPr lang="en-GB" sz="2000" dirty="0"/>
              <a:t>Build social capital (the ‘relationship’)</a:t>
            </a:r>
          </a:p>
          <a:p>
            <a:r>
              <a:rPr lang="en-GB" sz="2000" dirty="0"/>
              <a:t>Potential to pool resources by bringing together coalitions of interested parties (e.g. SMEs) around ‘shared values</a:t>
            </a:r>
            <a:r>
              <a:rPr lang="en-GB" sz="2000" dirty="0" smtClean="0"/>
              <a:t>’</a:t>
            </a:r>
            <a:endParaRPr lang="en-GB" sz="800" dirty="0"/>
          </a:p>
          <a:p>
            <a:endParaRPr lang="en-GB" sz="1100" dirty="0" smtClean="0"/>
          </a:p>
          <a:p>
            <a:r>
              <a:rPr lang="en-GB" sz="2000" i="1" dirty="0" smtClean="0"/>
              <a:t>Primary activity once a suitable match has been made: </a:t>
            </a:r>
            <a:r>
              <a:rPr lang="en-GB" sz="2000" b="1" dirty="0" smtClean="0"/>
              <a:t>Facilitate </a:t>
            </a:r>
            <a:r>
              <a:rPr lang="en-GB" sz="2000" b="1" dirty="0"/>
              <a:t>the co-creation of solutions, efficient allocation of resources and evaluation </a:t>
            </a:r>
          </a:p>
          <a:p>
            <a:endParaRPr lang="en-GB" sz="2000" dirty="0" smtClean="0"/>
          </a:p>
          <a:p>
            <a:endParaRPr lang="en-GB" sz="2000" dirty="0"/>
          </a:p>
        </p:txBody>
      </p:sp>
      <p:pic>
        <p:nvPicPr>
          <p:cNvPr id="14" name="Picture 13"/>
          <p:cNvPicPr>
            <a:picLocks noChangeAspect="1"/>
          </p:cNvPicPr>
          <p:nvPr/>
        </p:nvPicPr>
        <p:blipFill>
          <a:blip r:embed="rId2"/>
          <a:stretch>
            <a:fillRect/>
          </a:stretch>
        </p:blipFill>
        <p:spPr>
          <a:xfrm rot="5400000">
            <a:off x="6359796" y="2903478"/>
            <a:ext cx="3549711" cy="1996712"/>
          </a:xfrm>
          <a:prstGeom prst="rect">
            <a:avLst/>
          </a:prstGeom>
        </p:spPr>
      </p:pic>
    </p:spTree>
    <p:extLst>
      <p:ext uri="{BB962C8B-B14F-4D97-AF65-F5344CB8AC3E}">
        <p14:creationId xmlns:p14="http://schemas.microsoft.com/office/powerpoint/2010/main" val="5215052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1" y="661829"/>
            <a:ext cx="8448675" cy="695325"/>
          </a:xfrm>
        </p:spPr>
        <p:txBody>
          <a:bodyPr/>
          <a:lstStyle/>
          <a:p>
            <a:r>
              <a:rPr lang="en-US" dirty="0" smtClean="0"/>
              <a:t>Outline</a:t>
            </a:r>
            <a:endParaRPr lang="en-US" dirty="0"/>
          </a:p>
        </p:txBody>
      </p:sp>
      <p:sp>
        <p:nvSpPr>
          <p:cNvPr id="3" name="Content Placeholder 2"/>
          <p:cNvSpPr>
            <a:spLocks noGrp="1"/>
          </p:cNvSpPr>
          <p:nvPr>
            <p:ph idx="1"/>
          </p:nvPr>
        </p:nvSpPr>
        <p:spPr>
          <a:xfrm>
            <a:off x="347661" y="1357154"/>
            <a:ext cx="8448674" cy="4400910"/>
          </a:xfrm>
        </p:spPr>
        <p:txBody>
          <a:bodyPr/>
          <a:lstStyle/>
          <a:p>
            <a:r>
              <a:rPr lang="en-US" sz="2000" b="1" dirty="0" smtClean="0"/>
              <a:t>Current projects/interests </a:t>
            </a:r>
            <a:r>
              <a:rPr lang="en-US" sz="2000" dirty="0" smtClean="0"/>
              <a:t>using </a:t>
            </a:r>
            <a:r>
              <a:rPr lang="en-US" sz="2000" i="1" dirty="0" smtClean="0"/>
              <a:t>“Systems Thinking” </a:t>
            </a:r>
            <a:r>
              <a:rPr lang="en-US" sz="2000" dirty="0" smtClean="0"/>
              <a:t>to address </a:t>
            </a:r>
            <a:r>
              <a:rPr lang="en-US" sz="2000" i="1" dirty="0" smtClean="0"/>
              <a:t>“grand challenges” </a:t>
            </a:r>
          </a:p>
          <a:p>
            <a:pPr lvl="1"/>
            <a:r>
              <a:rPr lang="en-US" sz="1600" dirty="0" smtClean="0"/>
              <a:t>between business, the third sector, power and the active citizen</a:t>
            </a:r>
          </a:p>
          <a:p>
            <a:pPr lvl="1"/>
            <a:endParaRPr lang="en-US" sz="1200" dirty="0" smtClean="0"/>
          </a:p>
          <a:p>
            <a:r>
              <a:rPr lang="en-US" sz="2000" i="1" dirty="0" smtClean="0"/>
              <a:t>KTP Project with VAF: </a:t>
            </a:r>
            <a:r>
              <a:rPr lang="en-US" sz="2000" dirty="0" smtClean="0"/>
              <a:t>Using a systems approach to </a:t>
            </a:r>
            <a:r>
              <a:rPr lang="en-US" sz="2000" b="1" dirty="0" smtClean="0"/>
              <a:t>unlock business resources into communities</a:t>
            </a:r>
          </a:p>
          <a:p>
            <a:endParaRPr lang="en-US" sz="1200" dirty="0" smtClean="0"/>
          </a:p>
          <a:p>
            <a:r>
              <a:rPr lang="en-US" sz="2000" dirty="0" smtClean="0"/>
              <a:t>Three key concepts emerging from understanding different perspectives &amp; embedded in the </a:t>
            </a:r>
            <a:r>
              <a:rPr lang="en-US" sz="2000" i="1" dirty="0" smtClean="0"/>
              <a:t>‘Connect’ </a:t>
            </a:r>
            <a:r>
              <a:rPr lang="en-US" sz="2000" dirty="0" smtClean="0"/>
              <a:t>model</a:t>
            </a:r>
          </a:p>
          <a:p>
            <a:pPr lvl="1"/>
            <a:r>
              <a:rPr lang="en-US" sz="1600" dirty="0" smtClean="0"/>
              <a:t>Fostering </a:t>
            </a:r>
            <a:r>
              <a:rPr lang="en-US" sz="1600" b="1" dirty="0" smtClean="0"/>
              <a:t>‘open space’ </a:t>
            </a:r>
            <a:r>
              <a:rPr lang="en-US" sz="1600" dirty="0" smtClean="0"/>
              <a:t>to invest in social capital</a:t>
            </a:r>
          </a:p>
          <a:p>
            <a:pPr lvl="1"/>
            <a:r>
              <a:rPr lang="en-US" sz="1600" b="1" dirty="0" smtClean="0"/>
              <a:t>Co-creation </a:t>
            </a:r>
            <a:r>
              <a:rPr lang="en-US" sz="1600" dirty="0" smtClean="0"/>
              <a:t>of business-community value</a:t>
            </a:r>
          </a:p>
          <a:p>
            <a:pPr lvl="1"/>
            <a:r>
              <a:rPr lang="en-US" sz="1600" dirty="0" smtClean="0"/>
              <a:t>Role of a </a:t>
            </a:r>
            <a:r>
              <a:rPr lang="en-US" sz="1600" b="1" dirty="0" smtClean="0"/>
              <a:t>conduit</a:t>
            </a:r>
            <a:r>
              <a:rPr lang="en-US" sz="1600" dirty="0" smtClean="0"/>
              <a:t> to unlock &amp; prepare a </a:t>
            </a:r>
            <a:r>
              <a:rPr lang="en-US" sz="1600" b="1" dirty="0" smtClean="0"/>
              <a:t>‘shared space’</a:t>
            </a:r>
          </a:p>
          <a:p>
            <a:pPr lvl="1"/>
            <a:endParaRPr lang="en-US" sz="1100" b="1" dirty="0" smtClean="0"/>
          </a:p>
          <a:p>
            <a:r>
              <a:rPr lang="en-GB" sz="2000" b="1" dirty="0" smtClean="0"/>
              <a:t>‘</a:t>
            </a:r>
            <a:r>
              <a:rPr lang="en-GB" sz="2000" b="1" dirty="0"/>
              <a:t>Boundary Idea’ in </a:t>
            </a:r>
            <a:r>
              <a:rPr lang="en-GB" sz="2000" b="1" dirty="0" smtClean="0"/>
              <a:t>creating a </a:t>
            </a:r>
            <a:r>
              <a:rPr lang="en-GB" sz="2000" b="1" i="1" dirty="0" smtClean="0"/>
              <a:t>‘Shared </a:t>
            </a:r>
            <a:r>
              <a:rPr lang="en-GB" sz="2000" b="1" i="1" dirty="0" smtClean="0"/>
              <a:t>S</a:t>
            </a:r>
            <a:r>
              <a:rPr lang="en-GB" sz="2000" b="1" i="1" dirty="0" smtClean="0"/>
              <a:t>pace’ </a:t>
            </a:r>
            <a:r>
              <a:rPr lang="en-US" sz="2000" b="1" dirty="0"/>
              <a:t>to build value between business and communities</a:t>
            </a:r>
            <a:endParaRPr lang="en-US" sz="2000" b="1" i="1" dirty="0" smtClean="0"/>
          </a:p>
          <a:p>
            <a:endParaRPr lang="en-US" sz="2000" dirty="0"/>
          </a:p>
        </p:txBody>
      </p:sp>
    </p:spTree>
    <p:extLst>
      <p:ext uri="{BB962C8B-B14F-4D97-AF65-F5344CB8AC3E}">
        <p14:creationId xmlns:p14="http://schemas.microsoft.com/office/powerpoint/2010/main" val="202605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3" y="473259"/>
            <a:ext cx="8448675" cy="695325"/>
          </a:xfrm>
        </p:spPr>
        <p:txBody>
          <a:bodyPr/>
          <a:lstStyle/>
          <a:p>
            <a:r>
              <a:rPr lang="en-GB" dirty="0" smtClean="0"/>
              <a:t>(1) Prepare the groundwork for each ‘shared space’ by Identifying </a:t>
            </a:r>
            <a:r>
              <a:rPr lang="en-GB" dirty="0" smtClean="0"/>
              <a:t>each VISION</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83443852"/>
              </p:ext>
            </p:extLst>
          </p:nvPr>
        </p:nvGraphicFramePr>
        <p:xfrm>
          <a:off x="253344" y="1554478"/>
          <a:ext cx="8637312" cy="4297680"/>
        </p:xfrm>
        <a:graphic>
          <a:graphicData uri="http://schemas.openxmlformats.org/drawingml/2006/table">
            <a:tbl>
              <a:tblPr firstRow="1" bandRow="1">
                <a:tableStyleId>{69CF1AB2-1976-4502-BF36-3FF5EA218861}</a:tableStyleId>
              </a:tblPr>
              <a:tblGrid>
                <a:gridCol w="1654969">
                  <a:extLst>
                    <a:ext uri="{9D8B030D-6E8A-4147-A177-3AD203B41FA5}">
                      <a16:colId xmlns:a16="http://schemas.microsoft.com/office/drawing/2014/main" xmlns="" val="3178254713"/>
                    </a:ext>
                  </a:extLst>
                </a:gridCol>
                <a:gridCol w="6982343">
                  <a:extLst>
                    <a:ext uri="{9D8B030D-6E8A-4147-A177-3AD203B41FA5}">
                      <a16:colId xmlns:a16="http://schemas.microsoft.com/office/drawing/2014/main" xmlns="" val="4141022314"/>
                    </a:ext>
                  </a:extLst>
                </a:gridCol>
              </a:tblGrid>
              <a:tr h="370840">
                <a:tc>
                  <a:txBody>
                    <a:bodyPr/>
                    <a:lstStyle/>
                    <a:p>
                      <a:pPr algn="ctr"/>
                      <a:r>
                        <a:rPr lang="en-GB" sz="1800" b="1" baseline="0" dirty="0" smtClean="0"/>
                        <a:t>V</a:t>
                      </a:r>
                    </a:p>
                    <a:p>
                      <a:pPr algn="ctr"/>
                      <a:r>
                        <a:rPr lang="en-GB" sz="1800" b="1" baseline="0" dirty="0" smtClean="0"/>
                        <a:t>Values</a:t>
                      </a:r>
                      <a:endParaRPr lang="en-GB" sz="1800" b="1" baseline="0" dirty="0" smtClean="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smtClean="0"/>
                        <a:t>List the values</a:t>
                      </a:r>
                      <a:r>
                        <a:rPr lang="en-GB" sz="1800" b="0" baseline="0" dirty="0" smtClean="0"/>
                        <a:t> d</a:t>
                      </a:r>
                      <a:r>
                        <a:rPr lang="en-GB" sz="1800" b="0" dirty="0" smtClean="0"/>
                        <a:t>etailed </a:t>
                      </a:r>
                      <a:r>
                        <a:rPr lang="en-GB" sz="1800" b="0" dirty="0" smtClean="0"/>
                        <a:t>by cause/location and </a:t>
                      </a:r>
                      <a:r>
                        <a:rPr lang="en-GB" sz="1800" b="0" i="1" dirty="0" smtClean="0"/>
                        <a:t>Worldview</a:t>
                      </a:r>
                      <a:r>
                        <a:rPr lang="en-GB" sz="1800" b="0" dirty="0" smtClean="0"/>
                        <a:t> </a:t>
                      </a:r>
                      <a:r>
                        <a:rPr lang="en-GB" sz="1800" b="0" dirty="0" smtClean="0"/>
                        <a:t>of </a:t>
                      </a:r>
                      <a:r>
                        <a:rPr lang="en-GB" sz="1800" b="0" dirty="0" smtClean="0"/>
                        <a:t>donor/benefactor</a:t>
                      </a:r>
                      <a:endParaRPr lang="en-GB" sz="1800" b="0" dirty="0" smtClean="0"/>
                    </a:p>
                  </a:txBody>
                  <a:tcPr anchor="ctr"/>
                </a:tc>
                <a:extLst>
                  <a:ext uri="{0D108BD9-81ED-4DB2-BD59-A6C34878D82A}">
                    <a16:rowId xmlns:a16="http://schemas.microsoft.com/office/drawing/2014/main" xmlns="" val="368359918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baseline="0" dirty="0" smtClean="0"/>
                        <a:t>I</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baseline="0" dirty="0" smtClean="0"/>
                        <a:t>Issues</a:t>
                      </a:r>
                      <a:endParaRPr lang="en-GB" sz="1800" b="1" baseline="0" dirty="0" smtClean="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smtClean="0"/>
                        <a:t>What Issues</a:t>
                      </a:r>
                      <a:r>
                        <a:rPr lang="en-GB" sz="1800" baseline="0" dirty="0" smtClean="0"/>
                        <a:t> are each of the stakeholders passionate about/areas </a:t>
                      </a:r>
                      <a:r>
                        <a:rPr lang="en-GB" sz="1800" dirty="0" smtClean="0"/>
                        <a:t>to </a:t>
                      </a:r>
                      <a:r>
                        <a:rPr lang="en-GB" sz="1800" dirty="0" smtClean="0"/>
                        <a:t>make a </a:t>
                      </a:r>
                      <a:r>
                        <a:rPr lang="en-GB" sz="1800" dirty="0" smtClean="0"/>
                        <a:t>difference?</a:t>
                      </a:r>
                      <a:endParaRPr lang="en-GB" sz="1800" dirty="0" smtClean="0"/>
                    </a:p>
                  </a:txBody>
                  <a:tcPr anchor="ctr"/>
                </a:tc>
                <a:extLst>
                  <a:ext uri="{0D108BD9-81ED-4DB2-BD59-A6C34878D82A}">
                    <a16:rowId xmlns:a16="http://schemas.microsoft.com/office/drawing/2014/main" xmlns="" val="1052543119"/>
                  </a:ext>
                </a:extLst>
              </a:tr>
              <a:tr h="370840">
                <a:tc>
                  <a:txBody>
                    <a:bodyPr/>
                    <a:lstStyle/>
                    <a:p>
                      <a:pPr algn="ctr"/>
                      <a:r>
                        <a:rPr lang="en-GB" sz="1800" b="1" baseline="0" dirty="0" smtClean="0"/>
                        <a:t>S</a:t>
                      </a:r>
                    </a:p>
                    <a:p>
                      <a:pPr algn="ctr"/>
                      <a:r>
                        <a:rPr lang="en-GB" sz="1800" b="1" baseline="0" dirty="0" smtClean="0"/>
                        <a:t>relevant Stakeholders</a:t>
                      </a:r>
                      <a:endParaRPr lang="en-GB" sz="1800" b="1" baseline="0" dirty="0" smtClean="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smtClean="0"/>
                        <a:t>Who are </a:t>
                      </a:r>
                      <a:r>
                        <a:rPr lang="en-GB" sz="1800" dirty="0" smtClean="0"/>
                        <a:t>the relevant stakeholders (e.g. </a:t>
                      </a:r>
                      <a:r>
                        <a:rPr lang="en-GB" sz="1800" dirty="0" smtClean="0"/>
                        <a:t>beneficiaries, donors, </a:t>
                      </a:r>
                      <a:r>
                        <a:rPr lang="en-GB" sz="1800" dirty="0" smtClean="0"/>
                        <a:t>TSO,</a:t>
                      </a:r>
                      <a:r>
                        <a:rPr lang="en-GB" sz="1800" baseline="0" dirty="0" smtClean="0"/>
                        <a:t> </a:t>
                      </a:r>
                      <a:r>
                        <a:rPr lang="en-GB" sz="1800" dirty="0" smtClean="0"/>
                        <a:t>Gov’t </a:t>
                      </a:r>
                      <a:r>
                        <a:rPr lang="en-GB" sz="1800" dirty="0" smtClean="0"/>
                        <a:t>actors and concerned </a:t>
                      </a:r>
                      <a:r>
                        <a:rPr lang="en-GB" sz="1800" dirty="0" smtClean="0"/>
                        <a:t>citizens) </a:t>
                      </a:r>
                      <a:r>
                        <a:rPr lang="en-GB" sz="1800" dirty="0" smtClean="0"/>
                        <a:t>who </a:t>
                      </a:r>
                      <a:r>
                        <a:rPr lang="en-GB" sz="1800" dirty="0" smtClean="0"/>
                        <a:t>will participate </a:t>
                      </a:r>
                      <a:r>
                        <a:rPr lang="en-GB" sz="1800" dirty="0" smtClean="0"/>
                        <a:t>in the shared space</a:t>
                      </a:r>
                      <a:r>
                        <a:rPr lang="en-GB" sz="1800" dirty="0" smtClean="0"/>
                        <a:t>?</a:t>
                      </a:r>
                      <a:endParaRPr lang="en-GB" sz="1800" dirty="0" smtClean="0"/>
                    </a:p>
                  </a:txBody>
                  <a:tcPr anchor="ctr"/>
                </a:tc>
                <a:extLst>
                  <a:ext uri="{0D108BD9-81ED-4DB2-BD59-A6C34878D82A}">
                    <a16:rowId xmlns:a16="http://schemas.microsoft.com/office/drawing/2014/main" xmlns="" val="3399990638"/>
                  </a:ext>
                </a:extLst>
              </a:tr>
              <a:tr h="370840">
                <a:tc>
                  <a:txBody>
                    <a:bodyPr/>
                    <a:lstStyle/>
                    <a:p>
                      <a:pPr algn="ctr"/>
                      <a:r>
                        <a:rPr lang="en-GB" sz="1800" b="1" baseline="0" dirty="0" smtClean="0"/>
                        <a:t>O</a:t>
                      </a:r>
                    </a:p>
                    <a:p>
                      <a:pPr algn="ctr"/>
                      <a:r>
                        <a:rPr lang="en-GB" sz="1800" b="1" baseline="0" dirty="0" smtClean="0"/>
                        <a:t>Ownership</a:t>
                      </a:r>
                      <a:endParaRPr lang="en-GB" sz="1800" b="1" baseline="0" dirty="0" smtClean="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smtClean="0"/>
                        <a:t>How should the shared space be </a:t>
                      </a:r>
                      <a:r>
                        <a:rPr lang="en-GB" sz="1800" i="1" dirty="0" smtClean="0"/>
                        <a:t>governed</a:t>
                      </a:r>
                      <a:r>
                        <a:rPr lang="en-GB" sz="1800" dirty="0" smtClean="0"/>
                        <a:t>, power appropriately distributed, marginalised views best represented and who takes a governance leadership role with the support of the conduit to address conflict as it arises?</a:t>
                      </a:r>
                    </a:p>
                  </a:txBody>
                  <a:tcPr anchor="ctr"/>
                </a:tc>
                <a:extLst>
                  <a:ext uri="{0D108BD9-81ED-4DB2-BD59-A6C34878D82A}">
                    <a16:rowId xmlns:a16="http://schemas.microsoft.com/office/drawing/2014/main" xmlns="" val="817062381"/>
                  </a:ext>
                </a:extLst>
              </a:tr>
              <a:tr h="370840">
                <a:tc>
                  <a:txBody>
                    <a:bodyPr/>
                    <a:lstStyle/>
                    <a:p>
                      <a:pPr algn="ctr"/>
                      <a:r>
                        <a:rPr lang="en-GB" sz="1800" b="1" baseline="0" dirty="0" smtClean="0"/>
                        <a:t>N</a:t>
                      </a:r>
                    </a:p>
                    <a:p>
                      <a:pPr algn="ctr"/>
                      <a:r>
                        <a:rPr lang="en-GB" sz="1800" b="1" baseline="0" dirty="0" smtClean="0"/>
                        <a:t>Network</a:t>
                      </a:r>
                    </a:p>
                    <a:p>
                      <a:pPr algn="ctr"/>
                      <a:r>
                        <a:rPr lang="en-GB" sz="1600" b="1" i="1" baseline="0" dirty="0" smtClean="0"/>
                        <a:t>(social capital)</a:t>
                      </a:r>
                      <a:endParaRPr lang="en-GB" sz="1600" b="1" i="1" baseline="0" dirty="0" smtClean="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i="0" dirty="0" smtClean="0"/>
                        <a:t>How are</a:t>
                      </a:r>
                      <a:r>
                        <a:rPr lang="en-GB" sz="1800" i="0" baseline="0" dirty="0" smtClean="0"/>
                        <a:t> the issues and combined social capital of participants bounded? What relationships currently exist that can be engaged and built upon to deliver impact?</a:t>
                      </a:r>
                      <a:endParaRPr lang="en-GB" sz="1800" i="0" dirty="0" smtClean="0"/>
                    </a:p>
                  </a:txBody>
                  <a:tcPr anchor="ctr"/>
                </a:tc>
                <a:extLst>
                  <a:ext uri="{0D108BD9-81ED-4DB2-BD59-A6C34878D82A}">
                    <a16:rowId xmlns:a16="http://schemas.microsoft.com/office/drawing/2014/main" xmlns="" val="3813893680"/>
                  </a:ext>
                </a:extLst>
              </a:tr>
            </a:tbl>
          </a:graphicData>
        </a:graphic>
      </p:graphicFrame>
    </p:spTree>
    <p:extLst>
      <p:ext uri="{BB962C8B-B14F-4D97-AF65-F5344CB8AC3E}">
        <p14:creationId xmlns:p14="http://schemas.microsoft.com/office/powerpoint/2010/main" val="32662990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3" y="473259"/>
            <a:ext cx="8448675" cy="695325"/>
          </a:xfrm>
        </p:spPr>
        <p:txBody>
          <a:bodyPr/>
          <a:lstStyle/>
          <a:p>
            <a:r>
              <a:rPr lang="en-GB" dirty="0" smtClean="0"/>
              <a:t>(2) In a ‘Shared Space’ debate what MATTERS to realise each VISION</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20824554"/>
              </p:ext>
            </p:extLst>
          </p:nvPr>
        </p:nvGraphicFramePr>
        <p:xfrm>
          <a:off x="253344" y="1651460"/>
          <a:ext cx="8637312" cy="3840480"/>
        </p:xfrm>
        <a:graphic>
          <a:graphicData uri="http://schemas.openxmlformats.org/drawingml/2006/table">
            <a:tbl>
              <a:tblPr firstRow="1" bandRow="1">
                <a:tableStyleId>{69CF1AB2-1976-4502-BF36-3FF5EA218861}</a:tableStyleId>
              </a:tblPr>
              <a:tblGrid>
                <a:gridCol w="2252789">
                  <a:extLst>
                    <a:ext uri="{9D8B030D-6E8A-4147-A177-3AD203B41FA5}">
                      <a16:colId xmlns:a16="http://schemas.microsoft.com/office/drawing/2014/main" xmlns="" val="3178254713"/>
                    </a:ext>
                  </a:extLst>
                </a:gridCol>
                <a:gridCol w="6384523">
                  <a:extLst>
                    <a:ext uri="{9D8B030D-6E8A-4147-A177-3AD203B41FA5}">
                      <a16:colId xmlns:a16="http://schemas.microsoft.com/office/drawing/2014/main" xmlns="" val="4141022314"/>
                    </a:ext>
                  </a:extLst>
                </a:gridCol>
              </a:tblGrid>
              <a:tr h="370840">
                <a:tc>
                  <a:txBody>
                    <a:bodyPr/>
                    <a:lstStyle/>
                    <a:p>
                      <a:pPr algn="ctr" rtl="0"/>
                      <a:r>
                        <a:rPr lang="en-GB" sz="1800" b="1" i="1" u="none" strike="noStrike" kern="1200" baseline="0" dirty="0" smtClean="0">
                          <a:solidFill>
                            <a:srgbClr val="002060"/>
                          </a:solidFill>
                          <a:latin typeface="+mn-lt"/>
                          <a:ea typeface="+mn-ea"/>
                          <a:cs typeface="+mn-cs"/>
                        </a:rPr>
                        <a:t>M</a:t>
                      </a:r>
                    </a:p>
                    <a:p>
                      <a:pPr algn="ctr" rtl="0"/>
                      <a:r>
                        <a:rPr lang="en-GB" sz="1800" b="1" i="1" u="none" strike="noStrike" kern="1200" baseline="0" dirty="0" smtClean="0">
                          <a:solidFill>
                            <a:srgbClr val="002060"/>
                          </a:solidFill>
                          <a:latin typeface="+mn-lt"/>
                          <a:ea typeface="+mn-ea"/>
                          <a:cs typeface="+mn-cs"/>
                        </a:rPr>
                        <a:t>Money</a:t>
                      </a:r>
                      <a:endParaRPr lang="en-GB" sz="1800" b="0" i="0" u="none" strike="noStrike" kern="1200" baseline="0" dirty="0" smtClean="0">
                        <a:solidFill>
                          <a:srgbClr val="002060"/>
                        </a:solidFill>
                        <a:latin typeface="+mn-lt"/>
                        <a:ea typeface="+mn-ea"/>
                        <a:cs typeface="+mn-cs"/>
                      </a:endParaRPr>
                    </a:p>
                  </a:txBody>
                  <a:tcPr/>
                </a:tc>
                <a:tc>
                  <a:txBody>
                    <a:bodyPr/>
                    <a:lstStyle/>
                    <a:p>
                      <a:r>
                        <a:rPr lang="en-GB" sz="1800" b="0" i="0" u="none" strike="noStrike" kern="1200" baseline="0" dirty="0" smtClean="0">
                          <a:solidFill>
                            <a:schemeClr val="dk1"/>
                          </a:solidFill>
                          <a:latin typeface="+mn-lt"/>
                          <a:ea typeface="+mn-ea"/>
                          <a:cs typeface="+mn-cs"/>
                        </a:rPr>
                        <a:t>funds that can be made available	</a:t>
                      </a:r>
                      <a:endParaRPr lang="en-GB" dirty="0"/>
                    </a:p>
                  </a:txBody>
                  <a:tcPr anchor="ctr"/>
                </a:tc>
                <a:extLst>
                  <a:ext uri="{0D108BD9-81ED-4DB2-BD59-A6C34878D82A}">
                    <a16:rowId xmlns:a16="http://schemas.microsoft.com/office/drawing/2014/main" xmlns="" val="3683599180"/>
                  </a:ext>
                </a:extLst>
              </a:tr>
              <a:tr h="370840">
                <a:tc>
                  <a:txBody>
                    <a:bodyPr/>
                    <a:lstStyle/>
                    <a:p>
                      <a:pPr algn="ctr"/>
                      <a:r>
                        <a:rPr lang="en-GB" sz="1800" b="1" i="1" u="none" strike="noStrike" kern="1200" baseline="0" dirty="0" smtClean="0">
                          <a:solidFill>
                            <a:srgbClr val="002060"/>
                          </a:solidFill>
                          <a:latin typeface="+mn-lt"/>
                          <a:ea typeface="+mn-ea"/>
                          <a:cs typeface="+mn-cs"/>
                        </a:rPr>
                        <a:t>A</a:t>
                      </a:r>
                    </a:p>
                    <a:p>
                      <a:pPr algn="ctr"/>
                      <a:r>
                        <a:rPr lang="en-GB" sz="1800" b="1" i="1" u="none" strike="noStrike" kern="1200" baseline="0" dirty="0" smtClean="0">
                          <a:solidFill>
                            <a:srgbClr val="002060"/>
                          </a:solidFill>
                          <a:latin typeface="+mn-lt"/>
                          <a:ea typeface="+mn-ea"/>
                          <a:cs typeface="+mn-cs"/>
                        </a:rPr>
                        <a:t>Assets</a:t>
                      </a:r>
                      <a:endParaRPr lang="en-GB" dirty="0">
                        <a:solidFill>
                          <a:srgbClr val="00206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kern="1200" baseline="0" dirty="0" smtClean="0">
                          <a:solidFill>
                            <a:schemeClr val="dk1"/>
                          </a:solidFill>
                          <a:latin typeface="+mn-lt"/>
                          <a:ea typeface="+mn-ea"/>
                          <a:cs typeface="+mn-cs"/>
                        </a:rPr>
                        <a:t>both redundant resources &amp; physical resources that can be </a:t>
                      </a:r>
                      <a:r>
                        <a:rPr lang="en-GB" sz="1800" b="0" i="0" u="none" strike="noStrike" kern="1200" baseline="0" dirty="0" smtClean="0">
                          <a:solidFill>
                            <a:schemeClr val="dk1"/>
                          </a:solidFill>
                          <a:latin typeface="+mn-lt"/>
                          <a:ea typeface="+mn-ea"/>
                          <a:cs typeface="+mn-cs"/>
                        </a:rPr>
                        <a:t>offered</a:t>
                      </a:r>
                      <a:endParaRPr lang="en-GB" dirty="0" smtClean="0"/>
                    </a:p>
                  </a:txBody>
                  <a:tcPr anchor="ctr"/>
                </a:tc>
                <a:extLst>
                  <a:ext uri="{0D108BD9-81ED-4DB2-BD59-A6C34878D82A}">
                    <a16:rowId xmlns:a16="http://schemas.microsoft.com/office/drawing/2014/main" xmlns="" val="3399990638"/>
                  </a:ext>
                </a:extLst>
              </a:tr>
              <a:tr h="370840">
                <a:tc>
                  <a:txBody>
                    <a:bodyPr/>
                    <a:lstStyle/>
                    <a:p>
                      <a:pPr algn="ctr"/>
                      <a:r>
                        <a:rPr lang="en-GB" sz="1800" b="1" i="1" u="none" strike="noStrike" kern="1200" baseline="0" dirty="0" smtClean="0">
                          <a:solidFill>
                            <a:srgbClr val="002060"/>
                          </a:solidFill>
                          <a:latin typeface="+mn-lt"/>
                          <a:ea typeface="+mn-ea"/>
                          <a:cs typeface="+mn-cs"/>
                        </a:rPr>
                        <a:t>T</a:t>
                      </a:r>
                    </a:p>
                    <a:p>
                      <a:pPr algn="ctr"/>
                      <a:r>
                        <a:rPr lang="en-GB" sz="1800" b="1" i="1" u="none" strike="noStrike" kern="1200" baseline="0" dirty="0" smtClean="0">
                          <a:solidFill>
                            <a:srgbClr val="002060"/>
                          </a:solidFill>
                          <a:latin typeface="+mn-lt"/>
                          <a:ea typeface="+mn-ea"/>
                          <a:cs typeface="+mn-cs"/>
                        </a:rPr>
                        <a:t>Time</a:t>
                      </a:r>
                      <a:endParaRPr lang="en-GB" dirty="0">
                        <a:solidFill>
                          <a:srgbClr val="00206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kern="1200" baseline="0" dirty="0" smtClean="0">
                          <a:solidFill>
                            <a:schemeClr val="dk1"/>
                          </a:solidFill>
                          <a:latin typeface="+mn-lt"/>
                          <a:ea typeface="+mn-ea"/>
                          <a:cs typeface="+mn-cs"/>
                        </a:rPr>
                        <a:t>human capital measured in time &amp; skills</a:t>
                      </a:r>
                      <a:endParaRPr lang="en-GB" dirty="0" smtClean="0"/>
                    </a:p>
                  </a:txBody>
                  <a:tcPr anchor="ctr"/>
                </a:tc>
                <a:extLst>
                  <a:ext uri="{0D108BD9-81ED-4DB2-BD59-A6C34878D82A}">
                    <a16:rowId xmlns:a16="http://schemas.microsoft.com/office/drawing/2014/main" xmlns="" val="81706238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1" u="none" strike="noStrike" kern="1200" baseline="0" dirty="0" smtClean="0">
                          <a:solidFill>
                            <a:srgbClr val="FFC000"/>
                          </a:solidFill>
                          <a:latin typeface="+mn-lt"/>
                          <a:ea typeface="+mn-ea"/>
                          <a:cs typeface="+mn-cs"/>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1" u="none" strike="noStrike" kern="1200" baseline="0" dirty="0" smtClean="0">
                          <a:solidFill>
                            <a:srgbClr val="FFC000"/>
                          </a:solidFill>
                          <a:latin typeface="+mn-lt"/>
                          <a:ea typeface="+mn-ea"/>
                          <a:cs typeface="+mn-cs"/>
                        </a:rPr>
                        <a:t>Transformation</a:t>
                      </a:r>
                      <a:endParaRPr lang="en-GB" sz="1800" b="0" i="0" u="none" strike="noStrike" kern="1200" baseline="0" dirty="0" smtClean="0">
                        <a:solidFill>
                          <a:srgbClr val="FFC000"/>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kern="1200" baseline="0" dirty="0" smtClean="0">
                          <a:solidFill>
                            <a:schemeClr val="dk1"/>
                          </a:solidFill>
                          <a:latin typeface="+mn-lt"/>
                          <a:ea typeface="+mn-ea"/>
                          <a:cs typeface="+mn-cs"/>
                        </a:rPr>
                        <a:t>the purposeful activity expressed as a transformation of </a:t>
                      </a:r>
                      <a:r>
                        <a:rPr lang="en-GB" sz="1800" b="0" i="0" u="none" strike="noStrike" kern="1200" baseline="0" dirty="0" smtClean="0">
                          <a:solidFill>
                            <a:schemeClr val="dk1"/>
                          </a:solidFill>
                          <a:latin typeface="+mn-lt"/>
                          <a:ea typeface="+mn-ea"/>
                          <a:cs typeface="+mn-cs"/>
                        </a:rPr>
                        <a:t>input </a:t>
                      </a:r>
                      <a:r>
                        <a:rPr lang="en-GB" sz="1800" b="0" i="1" u="none" strike="noStrike" kern="1200" baseline="0" dirty="0" smtClean="0">
                          <a:solidFill>
                            <a:schemeClr val="dk1"/>
                          </a:solidFill>
                          <a:latin typeface="+mn-lt"/>
                          <a:ea typeface="+mn-ea"/>
                          <a:cs typeface="+mn-cs"/>
                        </a:rPr>
                        <a:t>(M, A, T &amp; R) </a:t>
                      </a:r>
                      <a:r>
                        <a:rPr lang="en-GB" sz="1800" b="0" i="0" u="none" strike="noStrike" kern="1200" baseline="0" dirty="0" smtClean="0">
                          <a:solidFill>
                            <a:schemeClr val="dk1"/>
                          </a:solidFill>
                          <a:latin typeface="+mn-lt"/>
                          <a:ea typeface="+mn-ea"/>
                          <a:cs typeface="+mn-cs"/>
                        </a:rPr>
                        <a:t>to </a:t>
                      </a:r>
                      <a:r>
                        <a:rPr lang="en-GB" sz="1800" b="0" i="0" u="none" strike="noStrike" kern="1200" baseline="0" dirty="0" smtClean="0">
                          <a:solidFill>
                            <a:schemeClr val="dk1"/>
                          </a:solidFill>
                          <a:latin typeface="+mn-lt"/>
                          <a:ea typeface="+mn-ea"/>
                          <a:cs typeface="+mn-cs"/>
                        </a:rPr>
                        <a:t>output </a:t>
                      </a:r>
                      <a:r>
                        <a:rPr lang="en-GB" sz="1800" b="0" i="1" u="none" strike="noStrike" kern="1200" baseline="0" dirty="0" smtClean="0">
                          <a:solidFill>
                            <a:schemeClr val="dk1"/>
                          </a:solidFill>
                          <a:latin typeface="+mn-lt"/>
                          <a:ea typeface="+mn-ea"/>
                          <a:cs typeface="+mn-cs"/>
                        </a:rPr>
                        <a:t>(desired impact)</a:t>
                      </a:r>
                      <a:endParaRPr lang="en-GB" sz="1800" b="0" i="1" u="none" strike="noStrike" kern="1200" baseline="0" dirty="0" smtClean="0">
                        <a:solidFill>
                          <a:schemeClr val="dk1"/>
                        </a:solidFill>
                        <a:latin typeface="+mn-lt"/>
                        <a:ea typeface="+mn-ea"/>
                        <a:cs typeface="+mn-cs"/>
                      </a:endParaRPr>
                    </a:p>
                  </a:txBody>
                  <a:tcPr anchor="ctr"/>
                </a:tc>
                <a:extLst>
                  <a:ext uri="{0D108BD9-81ED-4DB2-BD59-A6C34878D82A}">
                    <a16:rowId xmlns:a16="http://schemas.microsoft.com/office/drawing/2014/main" xmlns="" val="381389368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1" u="none" strike="noStrike" kern="1200" baseline="0" dirty="0" smtClean="0">
                          <a:solidFill>
                            <a:srgbClr val="00B050"/>
                          </a:solidFill>
                          <a:latin typeface="+mn-lt"/>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i="1" u="none" strike="noStrike" kern="1200" baseline="0" dirty="0" smtClean="0">
                          <a:solidFill>
                            <a:srgbClr val="00B050"/>
                          </a:solidFill>
                          <a:latin typeface="+mn-lt"/>
                          <a:ea typeface="+mn-ea"/>
                          <a:cs typeface="+mn-cs"/>
                        </a:rPr>
                        <a:t>Environment</a:t>
                      </a:r>
                      <a:endParaRPr lang="en-GB" sz="1800" b="0" i="0" u="none" strike="noStrike" kern="1200" baseline="0" dirty="0" smtClean="0">
                        <a:solidFill>
                          <a:srgbClr val="00B050"/>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kern="1200" baseline="0" dirty="0" smtClean="0">
                          <a:solidFill>
                            <a:schemeClr val="dk1"/>
                          </a:solidFill>
                          <a:latin typeface="+mn-lt"/>
                          <a:ea typeface="+mn-ea"/>
                          <a:cs typeface="+mn-cs"/>
                        </a:rPr>
                        <a:t>the key constraints outside the system boundary that are significant to the system	</a:t>
                      </a:r>
                    </a:p>
                  </a:txBody>
                  <a:tcPr anchor="ctr"/>
                </a:tc>
                <a:extLst>
                  <a:ext uri="{0D108BD9-81ED-4DB2-BD59-A6C34878D82A}">
                    <a16:rowId xmlns:a16="http://schemas.microsoft.com/office/drawing/2014/main" xmlns="" val="293706181"/>
                  </a:ext>
                </a:extLst>
              </a:tr>
              <a:tr h="370840">
                <a:tc>
                  <a:txBody>
                    <a:bodyPr/>
                    <a:lstStyle/>
                    <a:p>
                      <a:pPr algn="ctr"/>
                      <a:r>
                        <a:rPr lang="en-GB" sz="1800" b="1" i="1" u="none" strike="noStrike" kern="1200" baseline="0" dirty="0" smtClean="0">
                          <a:solidFill>
                            <a:srgbClr val="002060"/>
                          </a:solidFill>
                          <a:latin typeface="+mn-lt"/>
                          <a:ea typeface="+mn-ea"/>
                          <a:cs typeface="+mn-cs"/>
                        </a:rPr>
                        <a:t>R</a:t>
                      </a:r>
                    </a:p>
                    <a:p>
                      <a:pPr algn="ctr"/>
                      <a:r>
                        <a:rPr lang="en-GB" sz="1800" b="1" i="1" u="none" strike="noStrike" kern="1200" baseline="0" dirty="0" smtClean="0">
                          <a:solidFill>
                            <a:srgbClr val="002060"/>
                          </a:solidFill>
                          <a:latin typeface="+mn-lt"/>
                          <a:ea typeface="+mn-ea"/>
                          <a:cs typeface="+mn-cs"/>
                        </a:rPr>
                        <a:t>Relationships</a:t>
                      </a:r>
                      <a:endParaRPr lang="en-GB" dirty="0">
                        <a:solidFill>
                          <a:srgbClr val="00206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kern="1200" baseline="0" dirty="0" smtClean="0">
                          <a:solidFill>
                            <a:schemeClr val="dk1"/>
                          </a:solidFill>
                          <a:latin typeface="+mn-lt"/>
                          <a:ea typeface="+mn-ea"/>
                          <a:cs typeface="+mn-cs"/>
                        </a:rPr>
                        <a:t>Existing relationships formed with and between </a:t>
                      </a:r>
                      <a:r>
                        <a:rPr lang="en-GB" sz="1800" b="0" i="0" u="none" strike="noStrike" kern="1200" baseline="0" dirty="0" smtClean="0">
                          <a:solidFill>
                            <a:schemeClr val="dk1"/>
                          </a:solidFill>
                          <a:latin typeface="+mn-lt"/>
                          <a:ea typeface="+mn-ea"/>
                          <a:cs typeface="+mn-cs"/>
                        </a:rPr>
                        <a:t>stakeholders,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kern="1200" baseline="0" dirty="0" smtClean="0">
                          <a:solidFill>
                            <a:schemeClr val="dk1"/>
                          </a:solidFill>
                          <a:latin typeface="+mn-lt"/>
                          <a:ea typeface="+mn-ea"/>
                          <a:cs typeface="+mn-cs"/>
                        </a:rPr>
                        <a:t>Who might have a stake in evidencing the impact</a:t>
                      </a:r>
                      <a:endParaRPr lang="en-GB" sz="1800" b="0" i="0" u="none" strike="noStrike" kern="1200" baseline="0" dirty="0" smtClean="0">
                        <a:solidFill>
                          <a:schemeClr val="dk1"/>
                        </a:solidFill>
                        <a:latin typeface="+mn-lt"/>
                        <a:ea typeface="+mn-ea"/>
                        <a:cs typeface="+mn-cs"/>
                      </a:endParaRPr>
                    </a:p>
                  </a:txBody>
                  <a:tcPr anchor="ctr"/>
                </a:tc>
                <a:extLst>
                  <a:ext uri="{0D108BD9-81ED-4DB2-BD59-A6C34878D82A}">
                    <a16:rowId xmlns:a16="http://schemas.microsoft.com/office/drawing/2014/main" xmlns="" val="1123526584"/>
                  </a:ext>
                </a:extLst>
              </a:tr>
            </a:tbl>
          </a:graphicData>
        </a:graphic>
      </p:graphicFrame>
    </p:spTree>
    <p:extLst>
      <p:ext uri="{BB962C8B-B14F-4D97-AF65-F5344CB8AC3E}">
        <p14:creationId xmlns:p14="http://schemas.microsoft.com/office/powerpoint/2010/main" val="32171207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3" y="839683"/>
            <a:ext cx="8448675" cy="695325"/>
          </a:xfrm>
        </p:spPr>
        <p:txBody>
          <a:bodyPr/>
          <a:lstStyle/>
          <a:p>
            <a:r>
              <a:rPr lang="en-US" dirty="0" smtClean="0"/>
              <a:t>Addressing different </a:t>
            </a:r>
            <a:r>
              <a:rPr lang="en-US" i="1" dirty="0" smtClean="0"/>
              <a:t>‘perspectives’?</a:t>
            </a:r>
            <a:endParaRPr lang="en-US" i="1"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354974" y="3783784"/>
            <a:ext cx="3441363" cy="2064818"/>
          </a:xfrm>
          <a:prstGeom prst="rect">
            <a:avLst/>
          </a:prstGeom>
        </p:spPr>
      </p:pic>
      <p:pic>
        <p:nvPicPr>
          <p:cNvPr id="5" name="Picture 4"/>
          <p:cNvPicPr>
            <a:picLocks noChangeAspect="1"/>
          </p:cNvPicPr>
          <p:nvPr/>
        </p:nvPicPr>
        <p:blipFill>
          <a:blip r:embed="rId3"/>
          <a:stretch>
            <a:fillRect/>
          </a:stretch>
        </p:blipFill>
        <p:spPr>
          <a:xfrm>
            <a:off x="6207369" y="1772432"/>
            <a:ext cx="2588968" cy="1946650"/>
          </a:xfrm>
          <a:prstGeom prst="rect">
            <a:avLst/>
          </a:prstGeom>
        </p:spPr>
      </p:pic>
      <p:pic>
        <p:nvPicPr>
          <p:cNvPr id="6" name="Picture 5"/>
          <p:cNvPicPr>
            <a:picLocks noChangeAspect="1"/>
          </p:cNvPicPr>
          <p:nvPr/>
        </p:nvPicPr>
        <p:blipFill>
          <a:blip r:embed="rId4"/>
          <a:stretch>
            <a:fillRect/>
          </a:stretch>
        </p:blipFill>
        <p:spPr>
          <a:xfrm>
            <a:off x="215237" y="3937821"/>
            <a:ext cx="2636081" cy="1818896"/>
          </a:xfrm>
          <a:prstGeom prst="rect">
            <a:avLst/>
          </a:prstGeom>
        </p:spPr>
      </p:pic>
      <p:pic>
        <p:nvPicPr>
          <p:cNvPr id="7" name="Picture 6"/>
          <p:cNvPicPr>
            <a:picLocks noChangeAspect="1"/>
          </p:cNvPicPr>
          <p:nvPr/>
        </p:nvPicPr>
        <p:blipFill>
          <a:blip r:embed="rId5"/>
          <a:stretch>
            <a:fillRect/>
          </a:stretch>
        </p:blipFill>
        <p:spPr>
          <a:xfrm>
            <a:off x="0" y="1915021"/>
            <a:ext cx="4648875" cy="1804061"/>
          </a:xfrm>
          <a:prstGeom prst="rect">
            <a:avLst/>
          </a:prstGeom>
        </p:spPr>
      </p:pic>
      <p:pic>
        <p:nvPicPr>
          <p:cNvPr id="8" name="Picture 7"/>
          <p:cNvPicPr>
            <a:picLocks noChangeAspect="1"/>
          </p:cNvPicPr>
          <p:nvPr/>
        </p:nvPicPr>
        <p:blipFill>
          <a:blip r:embed="rId6"/>
          <a:stretch>
            <a:fillRect/>
          </a:stretch>
        </p:blipFill>
        <p:spPr>
          <a:xfrm>
            <a:off x="3004295" y="3999973"/>
            <a:ext cx="2197702" cy="1756744"/>
          </a:xfrm>
          <a:prstGeom prst="rect">
            <a:avLst/>
          </a:prstGeom>
        </p:spPr>
      </p:pic>
      <p:pic>
        <p:nvPicPr>
          <p:cNvPr id="9" name="Picture 8"/>
          <p:cNvPicPr>
            <a:picLocks noChangeAspect="1"/>
          </p:cNvPicPr>
          <p:nvPr/>
        </p:nvPicPr>
        <p:blipFill>
          <a:blip r:embed="rId7"/>
          <a:stretch>
            <a:fillRect/>
          </a:stretch>
        </p:blipFill>
        <p:spPr>
          <a:xfrm>
            <a:off x="3963773" y="2332651"/>
            <a:ext cx="2065530" cy="826212"/>
          </a:xfrm>
          <a:prstGeom prst="rect">
            <a:avLst/>
          </a:prstGeom>
        </p:spPr>
      </p:pic>
    </p:spTree>
    <p:extLst>
      <p:ext uri="{BB962C8B-B14F-4D97-AF65-F5344CB8AC3E}">
        <p14:creationId xmlns:p14="http://schemas.microsoft.com/office/powerpoint/2010/main" val="37147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4" y="914843"/>
            <a:ext cx="8448675" cy="695325"/>
          </a:xfrm>
        </p:spPr>
        <p:txBody>
          <a:bodyPr/>
          <a:lstStyle/>
          <a:p>
            <a:r>
              <a:rPr lang="en-US" dirty="0" smtClean="0"/>
              <a:t>Summary &amp; further work</a:t>
            </a:r>
            <a:endParaRPr lang="en-US" dirty="0"/>
          </a:p>
        </p:txBody>
      </p:sp>
      <p:sp>
        <p:nvSpPr>
          <p:cNvPr id="3" name="Content Placeholder 2"/>
          <p:cNvSpPr>
            <a:spLocks noGrp="1"/>
          </p:cNvSpPr>
          <p:nvPr>
            <p:ph idx="1"/>
          </p:nvPr>
        </p:nvSpPr>
        <p:spPr>
          <a:xfrm>
            <a:off x="347664" y="1393368"/>
            <a:ext cx="6927780" cy="4400910"/>
          </a:xfrm>
        </p:spPr>
        <p:txBody>
          <a:bodyPr/>
          <a:lstStyle/>
          <a:p>
            <a:endParaRPr lang="en-US" sz="1800" dirty="0" smtClean="0"/>
          </a:p>
          <a:p>
            <a:r>
              <a:rPr lang="en-US" sz="1800" dirty="0" smtClean="0"/>
              <a:t>Opportunity exists to </a:t>
            </a:r>
            <a:r>
              <a:rPr lang="en-US" sz="1800" b="1" dirty="0" smtClean="0"/>
              <a:t>better allocate resources </a:t>
            </a:r>
            <a:r>
              <a:rPr lang="en-US" sz="1800" dirty="0" smtClean="0"/>
              <a:t>from “for-profit” </a:t>
            </a:r>
            <a:r>
              <a:rPr lang="en-US" sz="1800" dirty="0" err="1" smtClean="0"/>
              <a:t>organisations</a:t>
            </a:r>
            <a:r>
              <a:rPr lang="en-US" sz="1800" dirty="0" smtClean="0"/>
              <a:t> into communities, </a:t>
            </a:r>
            <a:r>
              <a:rPr lang="en-US" sz="1800" dirty="0" err="1" smtClean="0"/>
              <a:t>recognising</a:t>
            </a:r>
            <a:r>
              <a:rPr lang="en-US" sz="1800" dirty="0" smtClean="0"/>
              <a:t> that the third sector and communities themselves best understand real and emerging </a:t>
            </a:r>
            <a:r>
              <a:rPr lang="en-US" sz="1800" dirty="0" smtClean="0"/>
              <a:t>issues/challenges and should help to </a:t>
            </a:r>
            <a:r>
              <a:rPr lang="en-US" sz="1800" b="1" dirty="0" smtClean="0"/>
              <a:t>evaluate impact</a:t>
            </a:r>
            <a:endParaRPr lang="en-US" sz="1800" b="1" dirty="0" smtClean="0"/>
          </a:p>
          <a:p>
            <a:endParaRPr lang="en-US" sz="1800" dirty="0"/>
          </a:p>
          <a:p>
            <a:r>
              <a:rPr lang="en-US" sz="1800" dirty="0" smtClean="0"/>
              <a:t>Further work to integrate the</a:t>
            </a:r>
            <a:r>
              <a:rPr lang="en-US" sz="1800" b="1" dirty="0" smtClean="0"/>
              <a:t> </a:t>
            </a:r>
            <a:r>
              <a:rPr lang="en-US" sz="1800" b="1" i="1" dirty="0" smtClean="0"/>
              <a:t>‘Boundary Idea’ </a:t>
            </a:r>
            <a:r>
              <a:rPr lang="en-US" sz="1800" dirty="0" smtClean="0"/>
              <a:t>into a </a:t>
            </a:r>
            <a:r>
              <a:rPr lang="en-US" sz="1800" b="1" dirty="0" smtClean="0"/>
              <a:t>process framework</a:t>
            </a:r>
            <a:r>
              <a:rPr lang="en-US" sz="1800" dirty="0" smtClean="0"/>
              <a:t> that offers guidelines to unlock and prepare </a:t>
            </a:r>
            <a:r>
              <a:rPr lang="en-US" sz="1800" dirty="0"/>
              <a:t>a </a:t>
            </a:r>
            <a:r>
              <a:rPr lang="en-US" sz="1800" b="1" i="1" dirty="0"/>
              <a:t>‘shared </a:t>
            </a:r>
            <a:r>
              <a:rPr lang="en-US" sz="1800" b="1" i="1" dirty="0" smtClean="0"/>
              <a:t>space’</a:t>
            </a:r>
          </a:p>
          <a:p>
            <a:pPr lvl="1"/>
            <a:r>
              <a:rPr lang="en-US" dirty="0" smtClean="0"/>
              <a:t>supporting the </a:t>
            </a:r>
            <a:r>
              <a:rPr lang="en-US" b="1" dirty="0" smtClean="0"/>
              <a:t>co-creation of business-community value</a:t>
            </a:r>
            <a:r>
              <a:rPr lang="en-US" dirty="0"/>
              <a:t> </a:t>
            </a:r>
            <a:r>
              <a:rPr lang="en-US" dirty="0" smtClean="0"/>
              <a:t>&amp; </a:t>
            </a:r>
          </a:p>
          <a:p>
            <a:pPr lvl="1"/>
            <a:r>
              <a:rPr lang="en-US" b="1" dirty="0" smtClean="0"/>
              <a:t>allocating resources </a:t>
            </a:r>
            <a:r>
              <a:rPr lang="en-US" dirty="0" smtClean="0"/>
              <a:t>to make this happen and </a:t>
            </a:r>
            <a:r>
              <a:rPr lang="en-US" b="1" dirty="0" smtClean="0"/>
              <a:t>evaluation </a:t>
            </a:r>
          </a:p>
          <a:p>
            <a:pPr lvl="1"/>
            <a:endParaRPr lang="en-US" sz="1200" dirty="0"/>
          </a:p>
          <a:p>
            <a:pPr marL="457200" lvl="1" indent="0" algn="r">
              <a:buNone/>
            </a:pPr>
            <a:r>
              <a:rPr lang="en-US" sz="2000" i="1" dirty="0" smtClean="0"/>
              <a:t>…. a clear role for COR?</a:t>
            </a:r>
            <a:endParaRPr lang="en-US" sz="1600" i="1" dirty="0"/>
          </a:p>
        </p:txBody>
      </p:sp>
      <p:pic>
        <p:nvPicPr>
          <p:cNvPr id="5" name="Picture 4"/>
          <p:cNvPicPr>
            <a:picLocks noChangeAspect="1"/>
          </p:cNvPicPr>
          <p:nvPr/>
        </p:nvPicPr>
        <p:blipFill>
          <a:blip r:embed="rId2"/>
          <a:stretch>
            <a:fillRect/>
          </a:stretch>
        </p:blipFill>
        <p:spPr>
          <a:xfrm>
            <a:off x="7284903" y="2269840"/>
            <a:ext cx="1682445" cy="699963"/>
          </a:xfrm>
          <a:prstGeom prst="rect">
            <a:avLst/>
          </a:prstGeom>
        </p:spPr>
      </p:pic>
      <p:pic>
        <p:nvPicPr>
          <p:cNvPr id="6" name="Picture 5"/>
          <p:cNvPicPr>
            <a:picLocks noChangeAspect="1"/>
          </p:cNvPicPr>
          <p:nvPr/>
        </p:nvPicPr>
        <p:blipFill>
          <a:blip r:embed="rId3"/>
          <a:stretch>
            <a:fillRect/>
          </a:stretch>
        </p:blipFill>
        <p:spPr>
          <a:xfrm>
            <a:off x="7104434" y="3593823"/>
            <a:ext cx="1862914" cy="1490870"/>
          </a:xfrm>
          <a:prstGeom prst="rect">
            <a:avLst/>
          </a:prstGeom>
        </p:spPr>
      </p:pic>
    </p:spTree>
    <p:extLst>
      <p:ext uri="{BB962C8B-B14F-4D97-AF65-F5344CB8AC3E}">
        <p14:creationId xmlns:p14="http://schemas.microsoft.com/office/powerpoint/2010/main" val="14132057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22313" y="65051"/>
            <a:ext cx="7576526" cy="4341849"/>
          </a:xfrm>
          <a:prstGeom prst="rect">
            <a:avLst/>
          </a:prstGeom>
        </p:spPr>
      </p:pic>
      <p:pic>
        <p:nvPicPr>
          <p:cNvPr id="8" name="Picture 7"/>
          <p:cNvPicPr>
            <a:picLocks noChangeAspect="1"/>
          </p:cNvPicPr>
          <p:nvPr/>
        </p:nvPicPr>
        <p:blipFill>
          <a:blip r:embed="rId4"/>
          <a:stretch>
            <a:fillRect/>
          </a:stretch>
        </p:blipFill>
        <p:spPr>
          <a:xfrm>
            <a:off x="1444657" y="4176036"/>
            <a:ext cx="6327705" cy="1114262"/>
          </a:xfrm>
          <a:prstGeom prst="rect">
            <a:avLst/>
          </a:prstGeom>
        </p:spPr>
      </p:pic>
      <p:sp>
        <p:nvSpPr>
          <p:cNvPr id="9" name="Rectangle 8"/>
          <p:cNvSpPr/>
          <p:nvPr/>
        </p:nvSpPr>
        <p:spPr>
          <a:xfrm>
            <a:off x="5129414" y="5407322"/>
            <a:ext cx="3942105" cy="369332"/>
          </a:xfrm>
          <a:prstGeom prst="rect">
            <a:avLst/>
          </a:prstGeom>
        </p:spPr>
        <p:txBody>
          <a:bodyPr wrap="none">
            <a:spAutoFit/>
          </a:bodyPr>
          <a:lstStyle/>
          <a:p>
            <a:r>
              <a:rPr lang="en-US" dirty="0" smtClean="0"/>
              <a:t>United Nations (Accessed: 15.03.17)</a:t>
            </a:r>
            <a:endParaRPr lang="en-US" dirty="0"/>
          </a:p>
        </p:txBody>
      </p:sp>
    </p:spTree>
    <p:extLst>
      <p:ext uri="{BB962C8B-B14F-4D97-AF65-F5344CB8AC3E}">
        <p14:creationId xmlns:p14="http://schemas.microsoft.com/office/powerpoint/2010/main" val="4574485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3" y="785851"/>
            <a:ext cx="8448675" cy="695325"/>
          </a:xfrm>
        </p:spPr>
        <p:txBody>
          <a:bodyPr/>
          <a:lstStyle/>
          <a:p>
            <a:r>
              <a:rPr lang="en-US" dirty="0" smtClean="0"/>
              <a:t>The Sustainable Business challenge: </a:t>
            </a:r>
            <a:br>
              <a:rPr lang="en-US" dirty="0" smtClean="0"/>
            </a:br>
            <a:r>
              <a:rPr lang="en-US" i="1" dirty="0" smtClean="0"/>
              <a:t>To reconnect </a:t>
            </a:r>
            <a:r>
              <a:rPr lang="en-US" i="1" dirty="0"/>
              <a:t>business and societal goals</a:t>
            </a:r>
          </a:p>
        </p:txBody>
      </p:sp>
      <p:sp>
        <p:nvSpPr>
          <p:cNvPr id="4" name="Content Placeholder 2"/>
          <p:cNvSpPr txBox="1">
            <a:spLocks/>
          </p:cNvSpPr>
          <p:nvPr/>
        </p:nvSpPr>
        <p:spPr bwMode="auto">
          <a:xfrm>
            <a:off x="347663" y="1505265"/>
            <a:ext cx="4910137" cy="440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1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1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12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12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defTabSz="914400"/>
            <a:endParaRPr lang="en-US" sz="2000" kern="0" dirty="0" smtClean="0"/>
          </a:p>
          <a:p>
            <a:pPr defTabSz="914400"/>
            <a:r>
              <a:rPr lang="en-US" sz="2000" kern="0" dirty="0" smtClean="0"/>
              <a:t>Trends and calls to </a:t>
            </a:r>
            <a:r>
              <a:rPr lang="en-US" sz="2000" b="1" kern="0" dirty="0" smtClean="0"/>
              <a:t>reconnect business and societal goals</a:t>
            </a:r>
            <a:r>
              <a:rPr lang="en-US" sz="2000" kern="0" dirty="0" smtClean="0"/>
              <a:t>, going </a:t>
            </a:r>
            <a:r>
              <a:rPr lang="en-US" sz="2000" i="1" kern="0" dirty="0" smtClean="0"/>
              <a:t>beyond CSR </a:t>
            </a:r>
            <a:r>
              <a:rPr lang="en-US" sz="2000" kern="0" dirty="0" smtClean="0"/>
              <a:t>as a firm’s only moral obligation (</a:t>
            </a:r>
            <a:r>
              <a:rPr lang="en-GB" sz="2000" kern="0" dirty="0" smtClean="0"/>
              <a:t>e.g. Porter and Kramer, 2011; Bansal &amp; </a:t>
            </a:r>
            <a:r>
              <a:rPr lang="en-GB" sz="2000" kern="0" dirty="0" err="1" smtClean="0"/>
              <a:t>DesJardine</a:t>
            </a:r>
            <a:r>
              <a:rPr lang="en-GB" sz="2000" kern="0" dirty="0" smtClean="0"/>
              <a:t>, 2014; </a:t>
            </a:r>
            <a:r>
              <a:rPr lang="en-GB" sz="2000" kern="0" dirty="0" err="1" smtClean="0"/>
              <a:t>Scagnelli</a:t>
            </a:r>
            <a:r>
              <a:rPr lang="en-GB" sz="2000" kern="0" dirty="0" smtClean="0"/>
              <a:t> and </a:t>
            </a:r>
            <a:r>
              <a:rPr lang="en-GB" sz="2000" kern="0" dirty="0" err="1" smtClean="0"/>
              <a:t>Cisi</a:t>
            </a:r>
            <a:r>
              <a:rPr lang="en-GB" sz="2000" kern="0" dirty="0" smtClean="0"/>
              <a:t>, 2014). </a:t>
            </a:r>
          </a:p>
          <a:p>
            <a:pPr defTabSz="914400"/>
            <a:endParaRPr lang="en-GB" sz="1200" kern="0" dirty="0" smtClean="0"/>
          </a:p>
          <a:p>
            <a:pPr defTabSz="914400"/>
            <a:r>
              <a:rPr lang="en-GB" sz="2000" kern="0" dirty="0" smtClean="0"/>
              <a:t>Need for business to </a:t>
            </a:r>
            <a:r>
              <a:rPr lang="en-GB" sz="2000" b="1" kern="0" dirty="0" smtClean="0"/>
              <a:t>rearticulate its place in society</a:t>
            </a:r>
            <a:r>
              <a:rPr lang="en-GB" sz="2000" kern="0" dirty="0" smtClean="0"/>
              <a:t> and develop </a:t>
            </a:r>
            <a:r>
              <a:rPr lang="en-GB" sz="2000" b="1" kern="0" dirty="0" smtClean="0"/>
              <a:t>long-term sustainable business models </a:t>
            </a:r>
            <a:r>
              <a:rPr lang="en-GB" sz="2000" kern="0" dirty="0" smtClean="0"/>
              <a:t>(Lacy </a:t>
            </a:r>
            <a:r>
              <a:rPr lang="en-GB" sz="2000" i="1" kern="0" dirty="0" smtClean="0"/>
              <a:t>et al.,</a:t>
            </a:r>
            <a:r>
              <a:rPr lang="en-GB" sz="2000" kern="0" dirty="0" smtClean="0"/>
              <a:t> 2012) that address societal priorities. </a:t>
            </a:r>
          </a:p>
          <a:p>
            <a:pPr defTabSz="914400"/>
            <a:endParaRPr lang="en-GB" sz="1200" kern="0" dirty="0"/>
          </a:p>
        </p:txBody>
      </p:sp>
      <p:pic>
        <p:nvPicPr>
          <p:cNvPr id="5" name="Picture 4"/>
          <p:cNvPicPr>
            <a:picLocks noChangeAspect="1"/>
          </p:cNvPicPr>
          <p:nvPr/>
        </p:nvPicPr>
        <p:blipFill>
          <a:blip r:embed="rId2"/>
          <a:stretch>
            <a:fillRect/>
          </a:stretch>
        </p:blipFill>
        <p:spPr>
          <a:xfrm>
            <a:off x="5777603" y="2104569"/>
            <a:ext cx="3018735" cy="1838542"/>
          </a:xfrm>
          <a:prstGeom prst="rect">
            <a:avLst/>
          </a:prstGeom>
        </p:spPr>
      </p:pic>
      <p:pic>
        <p:nvPicPr>
          <p:cNvPr id="6" name="Picture 5"/>
          <p:cNvPicPr>
            <a:picLocks noChangeAspect="1"/>
          </p:cNvPicPr>
          <p:nvPr/>
        </p:nvPicPr>
        <p:blipFill>
          <a:blip r:embed="rId3"/>
          <a:stretch>
            <a:fillRect/>
          </a:stretch>
        </p:blipFill>
        <p:spPr>
          <a:xfrm>
            <a:off x="6093170" y="4115476"/>
            <a:ext cx="2387599" cy="1790699"/>
          </a:xfrm>
          <a:prstGeom prst="rect">
            <a:avLst/>
          </a:prstGeom>
        </p:spPr>
      </p:pic>
    </p:spTree>
    <p:extLst>
      <p:ext uri="{BB962C8B-B14F-4D97-AF65-F5344CB8AC3E}">
        <p14:creationId xmlns:p14="http://schemas.microsoft.com/office/powerpoint/2010/main" val="122926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0367" y="617939"/>
            <a:ext cx="8448675" cy="695325"/>
          </a:xfrm>
        </p:spPr>
        <p:txBody>
          <a:bodyPr/>
          <a:lstStyle/>
          <a:p>
            <a:r>
              <a:rPr lang="en-US" dirty="0" smtClean="0"/>
              <a:t>Releasing business resources into communities: </a:t>
            </a:r>
            <a:r>
              <a:rPr lang="en-US" i="1" dirty="0" smtClean="0"/>
              <a:t>Role for COR?</a:t>
            </a:r>
            <a:endParaRPr lang="en-US" i="1" dirty="0"/>
          </a:p>
        </p:txBody>
      </p:sp>
      <p:sp>
        <p:nvSpPr>
          <p:cNvPr id="5" name="Content Placeholder 4"/>
          <p:cNvSpPr>
            <a:spLocks noGrp="1"/>
          </p:cNvSpPr>
          <p:nvPr>
            <p:ph idx="1"/>
          </p:nvPr>
        </p:nvSpPr>
        <p:spPr>
          <a:xfrm>
            <a:off x="6004181" y="5400692"/>
            <a:ext cx="2982135" cy="486489"/>
          </a:xfrm>
        </p:spPr>
        <p:txBody>
          <a:bodyPr/>
          <a:lstStyle/>
          <a:p>
            <a:pPr marL="0" indent="0" algn="ctr">
              <a:buNone/>
            </a:pPr>
            <a:r>
              <a:rPr lang="en-US" sz="1800" smtClean="0"/>
              <a:t>Evaluation </a:t>
            </a:r>
            <a:r>
              <a:rPr lang="en-US" sz="1800" dirty="0" smtClean="0"/>
              <a:t>services</a:t>
            </a:r>
            <a:endParaRPr lang="en-US" sz="1800" dirty="0"/>
          </a:p>
        </p:txBody>
      </p:sp>
      <p:sp>
        <p:nvSpPr>
          <p:cNvPr id="12" name="Content Placeholder 11"/>
          <p:cNvSpPr>
            <a:spLocks noGrp="1"/>
          </p:cNvSpPr>
          <p:nvPr>
            <p:ph sz="half" idx="4294967295"/>
          </p:nvPr>
        </p:nvSpPr>
        <p:spPr>
          <a:xfrm>
            <a:off x="158482" y="1843308"/>
            <a:ext cx="5845699" cy="3754866"/>
          </a:xfrm>
        </p:spPr>
        <p:txBody>
          <a:bodyPr/>
          <a:lstStyle/>
          <a:p>
            <a:pPr marL="0" indent="0">
              <a:buNone/>
            </a:pPr>
            <a:endParaRPr lang="en-GB" sz="1800" dirty="0" smtClean="0"/>
          </a:p>
          <a:p>
            <a:pPr marL="0" indent="0">
              <a:buNone/>
            </a:pPr>
            <a:r>
              <a:rPr lang="en-GB" sz="1800" dirty="0" smtClean="0"/>
              <a:t>In the context of </a:t>
            </a:r>
            <a:r>
              <a:rPr lang="en-GB" sz="1800" dirty="0" err="1" smtClean="0"/>
              <a:t>Midgley</a:t>
            </a:r>
            <a:r>
              <a:rPr lang="en-GB" sz="1800" dirty="0" smtClean="0"/>
              <a:t> </a:t>
            </a:r>
            <a:r>
              <a:rPr lang="en-GB" sz="1800" dirty="0"/>
              <a:t>and Ochoa-Arias (1999) call to </a:t>
            </a:r>
            <a:r>
              <a:rPr lang="en-GB" sz="1800" i="1" dirty="0" smtClean="0"/>
              <a:t>Community OR practitioners</a:t>
            </a:r>
            <a:r>
              <a:rPr lang="en-GB" sz="1800" dirty="0" smtClean="0"/>
              <a:t>, we seek to understand:</a:t>
            </a:r>
          </a:p>
          <a:p>
            <a:pPr marL="0" indent="0">
              <a:buNone/>
            </a:pPr>
            <a:endParaRPr lang="en-GB" sz="1400" dirty="0"/>
          </a:p>
          <a:p>
            <a:pPr marL="457200" indent="-457200">
              <a:buFont typeface="+mj-lt"/>
              <a:buAutoNum type="arabicPeriod"/>
            </a:pPr>
            <a:r>
              <a:rPr lang="en-GB" sz="1800" i="1" dirty="0"/>
              <a:t>How best to </a:t>
            </a:r>
            <a:r>
              <a:rPr lang="en-GB" sz="1800" b="1" i="1" dirty="0"/>
              <a:t>unlock</a:t>
            </a:r>
            <a:r>
              <a:rPr lang="en-GB" sz="1800" i="1" dirty="0"/>
              <a:t> and </a:t>
            </a:r>
            <a:r>
              <a:rPr lang="en-GB" sz="1800" b="1" i="1" dirty="0"/>
              <a:t>release</a:t>
            </a:r>
            <a:r>
              <a:rPr lang="en-GB" sz="1800" i="1" dirty="0"/>
              <a:t> the resources held by the </a:t>
            </a:r>
            <a:r>
              <a:rPr lang="en-GB" sz="1800" b="1" i="1" u="sng" dirty="0"/>
              <a:t>for-profit </a:t>
            </a:r>
            <a:r>
              <a:rPr lang="en-GB" sz="1800" b="1" i="1" dirty="0"/>
              <a:t>sector </a:t>
            </a:r>
            <a:r>
              <a:rPr lang="en-GB" sz="1800" i="1" dirty="0"/>
              <a:t>(as part of </a:t>
            </a:r>
            <a:r>
              <a:rPr lang="en-GB" sz="1800" b="1" i="1" dirty="0"/>
              <a:t>responsible business practice</a:t>
            </a:r>
            <a:r>
              <a:rPr lang="en-GB" sz="1800" i="1" dirty="0"/>
              <a:t>) into communities</a:t>
            </a:r>
            <a:r>
              <a:rPr lang="en-GB" sz="1800" i="1" dirty="0" smtClean="0"/>
              <a:t>?</a:t>
            </a:r>
          </a:p>
          <a:p>
            <a:pPr marL="457200" indent="-457200">
              <a:buFont typeface="+mj-lt"/>
              <a:buAutoNum type="arabicPeriod"/>
            </a:pPr>
            <a:endParaRPr lang="en-GB" sz="1400" i="1" dirty="0"/>
          </a:p>
          <a:p>
            <a:endParaRPr lang="en-US" sz="1800" dirty="0"/>
          </a:p>
        </p:txBody>
      </p:sp>
      <p:pic>
        <p:nvPicPr>
          <p:cNvPr id="8" name="Picture 7"/>
          <p:cNvPicPr>
            <a:picLocks noChangeAspect="1"/>
          </p:cNvPicPr>
          <p:nvPr/>
        </p:nvPicPr>
        <p:blipFill>
          <a:blip r:embed="rId3"/>
          <a:stretch>
            <a:fillRect/>
          </a:stretch>
        </p:blipFill>
        <p:spPr>
          <a:xfrm>
            <a:off x="6156895" y="3743152"/>
            <a:ext cx="2829421" cy="1591550"/>
          </a:xfrm>
          <a:prstGeom prst="rect">
            <a:avLst/>
          </a:prstGeom>
        </p:spPr>
      </p:pic>
      <p:grpSp>
        <p:nvGrpSpPr>
          <p:cNvPr id="2" name="Group 1"/>
          <p:cNvGrpSpPr/>
          <p:nvPr/>
        </p:nvGrpSpPr>
        <p:grpSpPr>
          <a:xfrm>
            <a:off x="6367910" y="1313264"/>
            <a:ext cx="2210862" cy="2429888"/>
            <a:chOff x="6367910" y="1313264"/>
            <a:chExt cx="2210862" cy="2429888"/>
          </a:xfrm>
        </p:grpSpPr>
        <p:pic>
          <p:nvPicPr>
            <p:cNvPr id="7" name="Picture 6"/>
            <p:cNvPicPr>
              <a:picLocks noChangeAspect="1"/>
            </p:cNvPicPr>
            <p:nvPr/>
          </p:nvPicPr>
          <p:blipFill>
            <a:blip r:embed="rId4"/>
            <a:stretch>
              <a:fillRect/>
            </a:stretch>
          </p:blipFill>
          <p:spPr>
            <a:xfrm>
              <a:off x="6473022" y="1313264"/>
              <a:ext cx="2000639" cy="2000639"/>
            </a:xfrm>
            <a:prstGeom prst="rect">
              <a:avLst/>
            </a:prstGeom>
          </p:spPr>
        </p:pic>
        <p:sp>
          <p:nvSpPr>
            <p:cNvPr id="10" name="TextBox 9"/>
            <p:cNvSpPr txBox="1"/>
            <p:nvPr/>
          </p:nvSpPr>
          <p:spPr>
            <a:xfrm>
              <a:off x="6367910" y="3373820"/>
              <a:ext cx="2210862" cy="369332"/>
            </a:xfrm>
            <a:prstGeom prst="rect">
              <a:avLst/>
            </a:prstGeom>
            <a:noFill/>
          </p:spPr>
          <p:txBody>
            <a:bodyPr wrap="none" rtlCol="0">
              <a:spAutoFit/>
            </a:bodyPr>
            <a:lstStyle/>
            <a:p>
              <a:r>
                <a:rPr lang="en-US" dirty="0" smtClean="0"/>
                <a:t>Resource allocation</a:t>
              </a:r>
              <a:endParaRPr lang="en-US" dirty="0"/>
            </a:p>
          </p:txBody>
        </p:sp>
      </p:grpSp>
      <p:sp>
        <p:nvSpPr>
          <p:cNvPr id="3" name="Rectangle 2"/>
          <p:cNvSpPr/>
          <p:nvPr/>
        </p:nvSpPr>
        <p:spPr>
          <a:xfrm>
            <a:off x="158482" y="4674844"/>
            <a:ext cx="5845699" cy="923330"/>
          </a:xfrm>
          <a:prstGeom prst="rect">
            <a:avLst/>
          </a:prstGeom>
        </p:spPr>
        <p:txBody>
          <a:bodyPr wrap="square">
            <a:spAutoFit/>
          </a:bodyPr>
          <a:lstStyle/>
          <a:p>
            <a:pPr marL="457200" indent="-457200">
              <a:buFont typeface="+mj-lt"/>
              <a:buAutoNum type="arabicPeriod" startAt="2"/>
            </a:pPr>
            <a:r>
              <a:rPr lang="en-GB" i="1" smtClean="0"/>
              <a:t>How </a:t>
            </a:r>
            <a:r>
              <a:rPr lang="en-GB" i="1" dirty="0"/>
              <a:t>can these communities themselves, represented by third sector organisations help to </a:t>
            </a:r>
            <a:r>
              <a:rPr lang="en-GB" b="1" i="1" dirty="0"/>
              <a:t>evaluate the impact of this resource allocation</a:t>
            </a:r>
            <a:r>
              <a:rPr lang="en-GB" i="1" dirty="0"/>
              <a:t>?</a:t>
            </a:r>
            <a:endParaRPr lang="en-US" i="1" dirty="0"/>
          </a:p>
        </p:txBody>
      </p:sp>
    </p:spTree>
    <p:extLst>
      <p:ext uri="{BB962C8B-B14F-4D97-AF65-F5344CB8AC3E}">
        <p14:creationId xmlns:p14="http://schemas.microsoft.com/office/powerpoint/2010/main" val="36132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2" grpId="0" build="p"/>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0471" y="959244"/>
            <a:ext cx="5417033" cy="3736110"/>
          </a:xfrm>
        </p:spPr>
        <p:txBody>
          <a:bodyPr/>
          <a:lstStyle/>
          <a:p>
            <a:endParaRPr lang="en-US" sz="1100" dirty="0" smtClean="0"/>
          </a:p>
          <a:p>
            <a:endParaRPr lang="en-US" sz="1100" dirty="0" smtClean="0"/>
          </a:p>
          <a:p>
            <a:pPr marL="0" indent="0" algn="ctr">
              <a:buNone/>
            </a:pPr>
            <a:r>
              <a:rPr lang="en-US" sz="2400" i="1" dirty="0" smtClean="0">
                <a:solidFill>
                  <a:srgbClr val="262626"/>
                </a:solidFill>
                <a:latin typeface="HelveticaNeue"/>
              </a:rPr>
              <a:t>“</a:t>
            </a:r>
            <a:r>
              <a:rPr lang="en-US" sz="2400" i="1" dirty="0">
                <a:solidFill>
                  <a:srgbClr val="262626"/>
                </a:solidFill>
                <a:latin typeface="HelveticaNeue"/>
              </a:rPr>
              <a:t>I think if we can get </a:t>
            </a:r>
            <a:r>
              <a:rPr lang="en-US" sz="2400" b="1" i="1" dirty="0">
                <a:solidFill>
                  <a:srgbClr val="262626"/>
                </a:solidFill>
                <a:latin typeface="HelveticaNeue"/>
              </a:rPr>
              <a:t>business seeing itself differently</a:t>
            </a:r>
            <a:r>
              <a:rPr lang="en-US" sz="2400" i="1" dirty="0">
                <a:solidFill>
                  <a:srgbClr val="262626"/>
                </a:solidFill>
                <a:latin typeface="HelveticaNeue"/>
              </a:rPr>
              <a:t>, and if we can get </a:t>
            </a:r>
            <a:r>
              <a:rPr lang="en-US" sz="2400" b="1" i="1" dirty="0">
                <a:solidFill>
                  <a:srgbClr val="262626"/>
                </a:solidFill>
                <a:latin typeface="HelveticaNeue"/>
              </a:rPr>
              <a:t>others seeing business differently</a:t>
            </a:r>
            <a:r>
              <a:rPr lang="en-US" sz="2400" i="1" dirty="0">
                <a:solidFill>
                  <a:srgbClr val="262626"/>
                </a:solidFill>
                <a:latin typeface="HelveticaNeue"/>
              </a:rPr>
              <a:t>, we can change the world” </a:t>
            </a:r>
            <a:endParaRPr lang="en-US" sz="2400" i="1" dirty="0" smtClean="0">
              <a:solidFill>
                <a:srgbClr val="262626"/>
              </a:solidFill>
              <a:latin typeface="HelveticaNeue"/>
            </a:endParaRPr>
          </a:p>
          <a:p>
            <a:pPr marL="0" indent="0" algn="ctr">
              <a:buNone/>
            </a:pPr>
            <a:endParaRPr lang="en-US" sz="800" i="1" dirty="0">
              <a:solidFill>
                <a:srgbClr val="262626"/>
              </a:solidFill>
              <a:latin typeface="HelveticaNeue"/>
            </a:endParaRPr>
          </a:p>
          <a:p>
            <a:pPr marL="0" indent="0" algn="r">
              <a:buNone/>
            </a:pPr>
            <a:r>
              <a:rPr lang="en-US" sz="1200" dirty="0" smtClean="0">
                <a:solidFill>
                  <a:srgbClr val="262626"/>
                </a:solidFill>
                <a:latin typeface="HelveticaNeue"/>
              </a:rPr>
              <a:t>(</a:t>
            </a:r>
            <a:r>
              <a:rPr lang="en-US" sz="1200" dirty="0">
                <a:solidFill>
                  <a:srgbClr val="262626"/>
                </a:solidFill>
                <a:latin typeface="HelveticaNeue"/>
              </a:rPr>
              <a:t>Porter, 2013</a:t>
            </a:r>
            <a:r>
              <a:rPr lang="en-US" sz="1200" dirty="0" smtClean="0">
                <a:solidFill>
                  <a:srgbClr val="262626"/>
                </a:solidFill>
                <a:latin typeface="HelveticaNeue"/>
              </a:rPr>
              <a:t>)</a:t>
            </a:r>
          </a:p>
          <a:p>
            <a:pPr marL="0" indent="0" algn="ctr">
              <a:buNone/>
            </a:pPr>
            <a:endParaRPr lang="en-US" sz="1200" dirty="0">
              <a:solidFill>
                <a:srgbClr val="262626"/>
              </a:solidFill>
              <a:latin typeface="HelveticaNeue"/>
            </a:endParaRPr>
          </a:p>
          <a:p>
            <a:pPr marL="0" indent="0" algn="ctr">
              <a:buNone/>
            </a:pPr>
            <a:endParaRPr lang="en-US" sz="1800" dirty="0"/>
          </a:p>
          <a:p>
            <a:endParaRPr lang="en-US" sz="1100" dirty="0"/>
          </a:p>
        </p:txBody>
      </p:sp>
      <p:pic>
        <p:nvPicPr>
          <p:cNvPr id="4" name="Picture 3"/>
          <p:cNvPicPr>
            <a:picLocks noChangeAspect="1"/>
          </p:cNvPicPr>
          <p:nvPr/>
        </p:nvPicPr>
        <p:blipFill>
          <a:blip r:embed="rId3"/>
          <a:stretch>
            <a:fillRect/>
          </a:stretch>
        </p:blipFill>
        <p:spPr>
          <a:xfrm>
            <a:off x="6082748" y="1345722"/>
            <a:ext cx="2656398" cy="19294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itle 1"/>
          <p:cNvSpPr txBox="1">
            <a:spLocks/>
          </p:cNvSpPr>
          <p:nvPr/>
        </p:nvSpPr>
        <p:spPr bwMode="auto">
          <a:xfrm>
            <a:off x="290471" y="327102"/>
            <a:ext cx="8448675" cy="6953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C00000"/>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457200" algn="ctr" rtl="0" fontAlgn="base">
              <a:spcBef>
                <a:spcPct val="0"/>
              </a:spcBef>
              <a:spcAft>
                <a:spcPct val="0"/>
              </a:spcAft>
              <a:defRPr sz="3600" b="1">
                <a:solidFill>
                  <a:schemeClr val="tx1"/>
                </a:solidFill>
                <a:latin typeface="Arial" charset="0"/>
              </a:defRPr>
            </a:lvl6pPr>
            <a:lvl7pPr marL="914400" algn="ctr" rtl="0" fontAlgn="base">
              <a:spcBef>
                <a:spcPct val="0"/>
              </a:spcBef>
              <a:spcAft>
                <a:spcPct val="0"/>
              </a:spcAft>
              <a:defRPr sz="3600" b="1">
                <a:solidFill>
                  <a:schemeClr val="tx1"/>
                </a:solidFill>
                <a:latin typeface="Arial" charset="0"/>
              </a:defRPr>
            </a:lvl7pPr>
            <a:lvl8pPr marL="1371600" algn="ctr" rtl="0" fontAlgn="base">
              <a:spcBef>
                <a:spcPct val="0"/>
              </a:spcBef>
              <a:spcAft>
                <a:spcPct val="0"/>
              </a:spcAft>
              <a:defRPr sz="3600" b="1">
                <a:solidFill>
                  <a:schemeClr val="tx1"/>
                </a:solidFill>
                <a:latin typeface="Arial" charset="0"/>
              </a:defRPr>
            </a:lvl8pPr>
            <a:lvl9pPr marL="1828800" algn="ctr" rtl="0" fontAlgn="base">
              <a:spcBef>
                <a:spcPct val="0"/>
              </a:spcBef>
              <a:spcAft>
                <a:spcPct val="0"/>
              </a:spcAft>
              <a:defRPr sz="3600" b="1">
                <a:solidFill>
                  <a:schemeClr val="tx1"/>
                </a:solidFill>
                <a:latin typeface="Arial" charset="0"/>
              </a:defRPr>
            </a:lvl9pPr>
          </a:lstStyle>
          <a:p>
            <a:pPr>
              <a:spcBef>
                <a:spcPct val="20000"/>
              </a:spcBef>
            </a:pPr>
            <a:r>
              <a:rPr lang="en-US" sz="2400" i="1" dirty="0" smtClean="0">
                <a:solidFill>
                  <a:schemeClr val="tx1"/>
                </a:solidFill>
                <a:ea typeface="+mn-ea"/>
                <a:cs typeface="+mn-cs"/>
              </a:rPr>
              <a:t>Michael Porter puts forward the case for “letting business solve societal problem</a:t>
            </a:r>
            <a:r>
              <a:rPr lang="en-US" sz="2400" dirty="0" smtClean="0">
                <a:solidFill>
                  <a:schemeClr val="tx1"/>
                </a:solidFill>
              </a:rPr>
              <a:t>”   </a:t>
            </a:r>
            <a:r>
              <a:rPr lang="mr-IN" sz="2400" i="1" dirty="0" smtClean="0"/>
              <a:t>…</a:t>
            </a:r>
            <a:r>
              <a:rPr lang="en-GB" sz="2400" i="1" dirty="0" smtClean="0"/>
              <a:t> thoughts?</a:t>
            </a:r>
            <a:endParaRPr lang="en-US" sz="2000" b="0" i="1" dirty="0" smtClean="0">
              <a:ea typeface="+mn-ea"/>
              <a:cs typeface="+mn-cs"/>
            </a:endParaRPr>
          </a:p>
        </p:txBody>
      </p:sp>
      <p:sp>
        <p:nvSpPr>
          <p:cNvPr id="6" name="Rectangle 5"/>
          <p:cNvSpPr/>
          <p:nvPr/>
        </p:nvSpPr>
        <p:spPr>
          <a:xfrm>
            <a:off x="290471" y="3433254"/>
            <a:ext cx="8497406" cy="569387"/>
          </a:xfrm>
          <a:prstGeom prst="rect">
            <a:avLst/>
          </a:prstGeom>
        </p:spPr>
        <p:txBody>
          <a:bodyPr wrap="square">
            <a:spAutoFit/>
          </a:bodyPr>
          <a:lstStyle/>
          <a:p>
            <a:r>
              <a:rPr lang="en-US" sz="1050" dirty="0">
                <a:hlinkClick r:id="rId4"/>
              </a:rPr>
              <a:t>https://www.ted.com/talks/michael_porter_why_business_can_be_good_at_solving_social_problems</a:t>
            </a:r>
            <a:r>
              <a:rPr lang="en-US" sz="1050" dirty="0" smtClean="0">
                <a:hlinkClick r:id="rId4"/>
              </a:rPr>
              <a:t>/</a:t>
            </a:r>
            <a:r>
              <a:rPr lang="en-US" sz="1050" dirty="0"/>
              <a:t> </a:t>
            </a:r>
            <a:r>
              <a:rPr lang="en-US" sz="2000" dirty="0" smtClean="0"/>
              <a:t> </a:t>
            </a:r>
          </a:p>
          <a:p>
            <a:r>
              <a:rPr lang="en-US" sz="1100" dirty="0" smtClean="0"/>
              <a:t>(</a:t>
            </a:r>
            <a:r>
              <a:rPr lang="en-US" sz="1100" dirty="0"/>
              <a:t>Accessed: 09/01/16</a:t>
            </a:r>
            <a:r>
              <a:rPr lang="en-US" sz="1100" dirty="0" smtClean="0"/>
              <a:t>)</a:t>
            </a:r>
            <a:endParaRPr lang="en-US" sz="1050" dirty="0"/>
          </a:p>
        </p:txBody>
      </p:sp>
      <p:sp>
        <p:nvSpPr>
          <p:cNvPr id="2" name="Rectangle 1"/>
          <p:cNvSpPr/>
          <p:nvPr/>
        </p:nvSpPr>
        <p:spPr>
          <a:xfrm>
            <a:off x="290471" y="4081896"/>
            <a:ext cx="8497406" cy="1200329"/>
          </a:xfrm>
          <a:prstGeom prst="rect">
            <a:avLst/>
          </a:prstGeom>
        </p:spPr>
        <p:txBody>
          <a:bodyPr wrap="square">
            <a:spAutoFit/>
          </a:bodyPr>
          <a:lstStyle/>
          <a:p>
            <a:r>
              <a:rPr lang="en-US" dirty="0"/>
              <a:t>Porter and Kramer (2011) proposes the concept of </a:t>
            </a:r>
            <a:r>
              <a:rPr lang="en-US" b="1" dirty="0">
                <a:solidFill>
                  <a:srgbClr val="C00000"/>
                </a:solidFill>
              </a:rPr>
              <a:t>shared value</a:t>
            </a:r>
            <a:r>
              <a:rPr lang="en-US" dirty="0"/>
              <a:t>: </a:t>
            </a:r>
            <a:r>
              <a:rPr lang="en-US" b="1" i="1" u="sng" dirty="0"/>
              <a:t>addressing a social issue with a business model </a:t>
            </a:r>
            <a:endParaRPr lang="en-US" b="1" i="1" u="sng" dirty="0" smtClean="0"/>
          </a:p>
          <a:p>
            <a:endParaRPr lang="en-US" b="1" i="1" u="sng" dirty="0"/>
          </a:p>
          <a:p>
            <a:endParaRPr lang="en-US" dirty="0"/>
          </a:p>
        </p:txBody>
      </p:sp>
      <p:sp>
        <p:nvSpPr>
          <p:cNvPr id="7" name="Rectangle 6"/>
          <p:cNvSpPr/>
          <p:nvPr/>
        </p:nvSpPr>
        <p:spPr>
          <a:xfrm>
            <a:off x="290471" y="4809330"/>
            <a:ext cx="8497406" cy="923330"/>
          </a:xfrm>
          <a:prstGeom prst="rect">
            <a:avLst/>
          </a:prstGeom>
        </p:spPr>
        <p:txBody>
          <a:bodyPr wrap="square">
            <a:spAutoFit/>
          </a:bodyPr>
          <a:lstStyle/>
          <a:p>
            <a:r>
              <a:rPr lang="en-US" i="1"/>
              <a:t>“There's a fundamental opportunity for business today to impact and address these social problems, and this opportunity is the </a:t>
            </a:r>
            <a:r>
              <a:rPr lang="en-US" b="1" i="1"/>
              <a:t>largest business opportunity we see in business</a:t>
            </a:r>
            <a:r>
              <a:rPr lang="en-US" i="1"/>
              <a:t>” </a:t>
            </a:r>
            <a:r>
              <a:rPr lang="en-US"/>
              <a:t>(Porter, 2013)</a:t>
            </a:r>
            <a:endParaRPr lang="en-US" dirty="0"/>
          </a:p>
        </p:txBody>
      </p:sp>
    </p:spTree>
    <p:extLst>
      <p:ext uri="{BB962C8B-B14F-4D97-AF65-F5344CB8AC3E}">
        <p14:creationId xmlns:p14="http://schemas.microsoft.com/office/powerpoint/2010/main" val="125902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blip>
          <a:stretch>
            <a:fillRect/>
          </a:stretch>
        </p:blipFill>
        <p:spPr>
          <a:xfrm>
            <a:off x="1231281" y="1818538"/>
            <a:ext cx="6248400" cy="4470400"/>
          </a:xfrm>
          <a:prstGeom prst="rect">
            <a:avLst/>
          </a:prstGeom>
        </p:spPr>
      </p:pic>
      <p:sp>
        <p:nvSpPr>
          <p:cNvPr id="2" name="Title 1"/>
          <p:cNvSpPr>
            <a:spLocks noGrp="1"/>
          </p:cNvSpPr>
          <p:nvPr>
            <p:ph type="title"/>
          </p:nvPr>
        </p:nvSpPr>
        <p:spPr>
          <a:xfrm>
            <a:off x="347663" y="572237"/>
            <a:ext cx="5576059" cy="695325"/>
          </a:xfrm>
        </p:spPr>
        <p:txBody>
          <a:bodyPr/>
          <a:lstStyle/>
          <a:p>
            <a:r>
              <a:rPr lang="en-GB" i="1" dirty="0"/>
              <a:t>John </a:t>
            </a:r>
            <a:r>
              <a:rPr lang="en-GB" i="1" dirty="0" smtClean="0"/>
              <a:t>Mackey: three legged stool </a:t>
            </a:r>
            <a:r>
              <a:rPr lang="en-GB" i="1" smtClean="0"/>
              <a:t>of society</a:t>
            </a:r>
            <a:endParaRPr lang="en-US" dirty="0"/>
          </a:p>
        </p:txBody>
      </p:sp>
      <p:pic>
        <p:nvPicPr>
          <p:cNvPr id="6" name="Picture 5"/>
          <p:cNvPicPr>
            <a:picLocks noChangeAspect="1"/>
          </p:cNvPicPr>
          <p:nvPr/>
        </p:nvPicPr>
        <p:blipFill>
          <a:blip r:embed="rId3"/>
          <a:stretch>
            <a:fillRect/>
          </a:stretch>
        </p:blipFill>
        <p:spPr>
          <a:xfrm>
            <a:off x="7322101" y="279951"/>
            <a:ext cx="1792800" cy="1792800"/>
          </a:xfrm>
          <a:prstGeom prst="rect">
            <a:avLst/>
          </a:prstGeom>
        </p:spPr>
      </p:pic>
      <p:pic>
        <p:nvPicPr>
          <p:cNvPr id="13" name="Picture 12"/>
          <p:cNvPicPr>
            <a:picLocks noChangeAspect="1"/>
          </p:cNvPicPr>
          <p:nvPr/>
        </p:nvPicPr>
        <p:blipFill>
          <a:blip r:embed="rId4"/>
          <a:stretch>
            <a:fillRect/>
          </a:stretch>
        </p:blipFill>
        <p:spPr>
          <a:xfrm rot="21381009">
            <a:off x="-765165" y="124907"/>
            <a:ext cx="10464784" cy="36451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670871" y="5494551"/>
            <a:ext cx="1120820" cy="369332"/>
          </a:xfrm>
          <a:prstGeom prst="rect">
            <a:avLst/>
          </a:prstGeom>
          <a:noFill/>
        </p:spPr>
        <p:txBody>
          <a:bodyPr wrap="none" rtlCol="0">
            <a:spAutoFit/>
          </a:bodyPr>
          <a:lstStyle/>
          <a:p>
            <a:r>
              <a:rPr lang="en-US" dirty="0" smtClean="0"/>
              <a:t>For-profit</a:t>
            </a:r>
            <a:endParaRPr lang="en-US" dirty="0"/>
          </a:p>
        </p:txBody>
      </p:sp>
      <p:sp>
        <p:nvSpPr>
          <p:cNvPr id="7" name="TextBox 6"/>
          <p:cNvSpPr txBox="1"/>
          <p:nvPr/>
        </p:nvSpPr>
        <p:spPr>
          <a:xfrm>
            <a:off x="6549411" y="5518265"/>
            <a:ext cx="1467068" cy="369332"/>
          </a:xfrm>
          <a:prstGeom prst="rect">
            <a:avLst/>
          </a:prstGeom>
          <a:noFill/>
        </p:spPr>
        <p:txBody>
          <a:bodyPr wrap="none" rtlCol="0">
            <a:spAutoFit/>
          </a:bodyPr>
          <a:lstStyle/>
          <a:p>
            <a:r>
              <a:rPr lang="en-US" dirty="0" smtClean="0"/>
              <a:t>Not for-profit</a:t>
            </a:r>
            <a:endParaRPr lang="en-US" dirty="0"/>
          </a:p>
        </p:txBody>
      </p:sp>
      <p:sp>
        <p:nvSpPr>
          <p:cNvPr id="9" name="TextBox 8"/>
          <p:cNvSpPr txBox="1"/>
          <p:nvPr/>
        </p:nvSpPr>
        <p:spPr>
          <a:xfrm>
            <a:off x="3529760" y="4705387"/>
            <a:ext cx="1569660" cy="369332"/>
          </a:xfrm>
          <a:prstGeom prst="rect">
            <a:avLst/>
          </a:prstGeom>
          <a:noFill/>
        </p:spPr>
        <p:txBody>
          <a:bodyPr wrap="none" rtlCol="0">
            <a:spAutoFit/>
          </a:bodyPr>
          <a:lstStyle/>
          <a:p>
            <a:r>
              <a:rPr lang="en-US" smtClean="0"/>
              <a:t>Governments</a:t>
            </a:r>
            <a:endParaRPr lang="en-US"/>
          </a:p>
        </p:txBody>
      </p:sp>
      <p:sp>
        <p:nvSpPr>
          <p:cNvPr id="11" name="Rectangle 10"/>
          <p:cNvSpPr/>
          <p:nvPr/>
        </p:nvSpPr>
        <p:spPr>
          <a:xfrm>
            <a:off x="6565267" y="4223113"/>
            <a:ext cx="2365626" cy="1215717"/>
          </a:xfrm>
          <a:prstGeom prst="rect">
            <a:avLst/>
          </a:prstGeom>
          <a:solidFill>
            <a:srgbClr val="C00000"/>
          </a:solidFill>
        </p:spPr>
        <p:txBody>
          <a:bodyPr wrap="square">
            <a:spAutoFit/>
          </a:bodyPr>
          <a:lstStyle/>
          <a:p>
            <a:pPr marL="0" indent="0" algn="ctr">
              <a:buNone/>
            </a:pPr>
            <a:r>
              <a:rPr lang="en-US" sz="2400" b="1" dirty="0" smtClean="0">
                <a:solidFill>
                  <a:schemeClr val="bg1"/>
                </a:solidFill>
              </a:rPr>
              <a:t>VALUES</a:t>
            </a:r>
          </a:p>
          <a:p>
            <a:pPr marL="0" indent="0" algn="ctr">
              <a:buNone/>
            </a:pPr>
            <a:r>
              <a:rPr lang="en-US" sz="2400" b="1" dirty="0">
                <a:solidFill>
                  <a:schemeClr val="bg1"/>
                </a:solidFill>
              </a:rPr>
              <a:t>+</a:t>
            </a:r>
          </a:p>
          <a:p>
            <a:pPr marL="0" indent="0" algn="ctr">
              <a:buNone/>
            </a:pPr>
            <a:r>
              <a:rPr lang="en-US" sz="100" b="1" dirty="0">
                <a:solidFill>
                  <a:schemeClr val="bg1"/>
                </a:solidFill>
              </a:rPr>
              <a:t>+</a:t>
            </a:r>
          </a:p>
          <a:p>
            <a:pPr marL="0" indent="0" algn="ctr">
              <a:buNone/>
            </a:pPr>
            <a:r>
              <a:rPr lang="en-US" sz="2400" b="1" dirty="0" smtClean="0">
                <a:solidFill>
                  <a:schemeClr val="bg1"/>
                </a:solidFill>
              </a:rPr>
              <a:t>ASSET-BASED</a:t>
            </a:r>
            <a:endParaRPr lang="en-US" sz="2400" b="1" dirty="0">
              <a:solidFill>
                <a:schemeClr val="bg1"/>
              </a:solidFill>
            </a:endParaRPr>
          </a:p>
        </p:txBody>
      </p:sp>
      <p:sp>
        <p:nvSpPr>
          <p:cNvPr id="12" name="Rectangle 11"/>
          <p:cNvSpPr/>
          <p:nvPr/>
        </p:nvSpPr>
        <p:spPr>
          <a:xfrm>
            <a:off x="233668" y="4223112"/>
            <a:ext cx="1431235" cy="1215717"/>
          </a:xfrm>
          <a:prstGeom prst="rect">
            <a:avLst/>
          </a:prstGeom>
          <a:solidFill>
            <a:srgbClr val="C00000"/>
          </a:solidFill>
        </p:spPr>
        <p:txBody>
          <a:bodyPr wrap="square">
            <a:spAutoFit/>
          </a:bodyPr>
          <a:lstStyle/>
          <a:p>
            <a:pPr marL="0" indent="0" algn="ctr">
              <a:buNone/>
            </a:pPr>
            <a:r>
              <a:rPr lang="en-US" sz="2400" b="1" dirty="0" smtClean="0">
                <a:solidFill>
                  <a:schemeClr val="bg1"/>
                </a:solidFill>
              </a:rPr>
              <a:t>VALUE</a:t>
            </a:r>
          </a:p>
          <a:p>
            <a:pPr marL="0" indent="0" algn="ctr">
              <a:buNone/>
            </a:pPr>
            <a:r>
              <a:rPr lang="en-US" sz="2400" b="1" dirty="0">
                <a:solidFill>
                  <a:schemeClr val="bg1"/>
                </a:solidFill>
              </a:rPr>
              <a:t>+</a:t>
            </a:r>
          </a:p>
          <a:p>
            <a:pPr marL="0" indent="0" algn="ctr">
              <a:buNone/>
            </a:pPr>
            <a:r>
              <a:rPr lang="en-US" sz="100" b="1" dirty="0">
                <a:solidFill>
                  <a:schemeClr val="bg1"/>
                </a:solidFill>
              </a:rPr>
              <a:t>+</a:t>
            </a:r>
          </a:p>
          <a:p>
            <a:pPr marL="0" indent="0" algn="ctr">
              <a:buNone/>
            </a:pPr>
            <a:r>
              <a:rPr lang="en-US" sz="2400" b="1" dirty="0">
                <a:solidFill>
                  <a:schemeClr val="bg1"/>
                </a:solidFill>
              </a:rPr>
              <a:t>SCALE</a:t>
            </a:r>
          </a:p>
        </p:txBody>
      </p:sp>
      <p:sp>
        <p:nvSpPr>
          <p:cNvPr id="16" name="Rectangle 15"/>
          <p:cNvSpPr/>
          <p:nvPr/>
        </p:nvSpPr>
        <p:spPr>
          <a:xfrm>
            <a:off x="1250448" y="2390649"/>
            <a:ext cx="5774074" cy="830997"/>
          </a:xfrm>
          <a:prstGeom prst="rect">
            <a:avLst/>
          </a:prstGeom>
          <a:solidFill>
            <a:srgbClr val="FFC000"/>
          </a:solidFill>
        </p:spPr>
        <p:txBody>
          <a:bodyPr wrap="square">
            <a:spAutoFit/>
          </a:bodyPr>
          <a:lstStyle/>
          <a:p>
            <a:pPr marL="0" indent="0" algn="ctr">
              <a:buNone/>
            </a:pPr>
            <a:r>
              <a:rPr lang="en-US" sz="2400" b="1" i="1" dirty="0" smtClean="0">
                <a:solidFill>
                  <a:schemeClr val="bg1"/>
                </a:solidFill>
              </a:rPr>
              <a:t>“More than just about </a:t>
            </a:r>
            <a:r>
              <a:rPr lang="en-US" sz="2400" b="1" i="1" smtClean="0">
                <a:solidFill>
                  <a:schemeClr val="bg1"/>
                </a:solidFill>
              </a:rPr>
              <a:t>money”</a:t>
            </a:r>
          </a:p>
          <a:p>
            <a:pPr marL="0" indent="0" algn="ctr">
              <a:buNone/>
            </a:pPr>
            <a:r>
              <a:rPr lang="en-US" sz="2400" b="1" i="1" dirty="0" smtClean="0">
                <a:solidFill>
                  <a:schemeClr val="bg1"/>
                </a:solidFill>
              </a:rPr>
              <a:t>Reconnect with the ‘higher purpose’?</a:t>
            </a:r>
            <a:endParaRPr lang="en-US" sz="2400" b="1" i="1" dirty="0">
              <a:solidFill>
                <a:schemeClr val="bg1"/>
              </a:solidFill>
            </a:endParaRPr>
          </a:p>
        </p:txBody>
      </p:sp>
      <p:sp>
        <p:nvSpPr>
          <p:cNvPr id="17" name="Rectangle 16"/>
          <p:cNvSpPr/>
          <p:nvPr/>
        </p:nvSpPr>
        <p:spPr>
          <a:xfrm>
            <a:off x="2669042" y="3750754"/>
            <a:ext cx="3359427" cy="830997"/>
          </a:xfrm>
          <a:prstGeom prst="rect">
            <a:avLst/>
          </a:prstGeom>
          <a:solidFill>
            <a:srgbClr val="FFC000"/>
          </a:solidFill>
        </p:spPr>
        <p:txBody>
          <a:bodyPr wrap="square">
            <a:spAutoFit/>
          </a:bodyPr>
          <a:lstStyle/>
          <a:p>
            <a:pPr marL="0" indent="0" algn="ctr">
              <a:buNone/>
            </a:pPr>
            <a:r>
              <a:rPr lang="en-US" sz="2400" b="1" i="1" dirty="0" smtClean="0">
                <a:solidFill>
                  <a:schemeClr val="bg1"/>
                </a:solidFill>
              </a:rPr>
              <a:t>Both based on</a:t>
            </a:r>
          </a:p>
          <a:p>
            <a:pPr marL="0" indent="0" algn="ctr">
              <a:buNone/>
            </a:pPr>
            <a:r>
              <a:rPr lang="en-US" sz="2400" b="1" i="1" dirty="0" smtClean="0">
                <a:solidFill>
                  <a:schemeClr val="bg1"/>
                </a:solidFill>
              </a:rPr>
              <a:t>‘voluntary exchange’</a:t>
            </a:r>
          </a:p>
        </p:txBody>
      </p:sp>
      <p:sp>
        <p:nvSpPr>
          <p:cNvPr id="18" name="Rectangle 17"/>
          <p:cNvSpPr/>
          <p:nvPr/>
        </p:nvSpPr>
        <p:spPr>
          <a:xfrm>
            <a:off x="2663172" y="5134532"/>
            <a:ext cx="3359427" cy="830997"/>
          </a:xfrm>
          <a:prstGeom prst="rect">
            <a:avLst/>
          </a:prstGeom>
          <a:solidFill>
            <a:srgbClr val="7030A0"/>
          </a:solidFill>
        </p:spPr>
        <p:txBody>
          <a:bodyPr wrap="square">
            <a:spAutoFit/>
          </a:bodyPr>
          <a:lstStyle/>
          <a:p>
            <a:pPr marL="0" indent="0" algn="ctr">
              <a:buNone/>
            </a:pPr>
            <a:r>
              <a:rPr lang="en-US" sz="2400" b="1" i="1" dirty="0" smtClean="0">
                <a:solidFill>
                  <a:schemeClr val="bg1"/>
                </a:solidFill>
              </a:rPr>
              <a:t>BUT</a:t>
            </a:r>
          </a:p>
          <a:p>
            <a:pPr marL="0" indent="0" algn="ctr">
              <a:buNone/>
            </a:pPr>
            <a:r>
              <a:rPr lang="en-US" sz="2400" b="1" i="1" dirty="0" smtClean="0">
                <a:solidFill>
                  <a:schemeClr val="bg1"/>
                </a:solidFill>
              </a:rPr>
              <a:t>Selfishness &amp; greed?</a:t>
            </a:r>
            <a:endParaRPr lang="en-US" sz="2400" b="1" i="1" dirty="0">
              <a:solidFill>
                <a:schemeClr val="bg1"/>
              </a:solidFill>
            </a:endParaRPr>
          </a:p>
        </p:txBody>
      </p:sp>
      <p:sp>
        <p:nvSpPr>
          <p:cNvPr id="20" name="Rectangle 19"/>
          <p:cNvSpPr/>
          <p:nvPr/>
        </p:nvSpPr>
        <p:spPr>
          <a:xfrm>
            <a:off x="2539440" y="5113547"/>
            <a:ext cx="3754493" cy="1569660"/>
          </a:xfrm>
          <a:prstGeom prst="rect">
            <a:avLst/>
          </a:prstGeom>
          <a:solidFill>
            <a:srgbClr val="FFC000"/>
          </a:solidFill>
        </p:spPr>
        <p:txBody>
          <a:bodyPr wrap="square">
            <a:spAutoFit/>
          </a:bodyPr>
          <a:lstStyle/>
          <a:p>
            <a:pPr marL="0" indent="0" algn="ctr">
              <a:buNone/>
            </a:pPr>
            <a:r>
              <a:rPr lang="en-US" sz="2400" b="1" i="1" dirty="0" smtClean="0">
                <a:solidFill>
                  <a:schemeClr val="bg1"/>
                </a:solidFill>
              </a:rPr>
              <a:t>Play Umpire</a:t>
            </a:r>
          </a:p>
          <a:p>
            <a:pPr marL="0" indent="0" algn="ctr">
              <a:buNone/>
            </a:pPr>
            <a:r>
              <a:rPr lang="en-US" sz="2400" b="1" i="1" dirty="0" smtClean="0">
                <a:solidFill>
                  <a:schemeClr val="bg1"/>
                </a:solidFill>
              </a:rPr>
              <a:t>+</a:t>
            </a:r>
          </a:p>
          <a:p>
            <a:pPr marL="0" indent="0" algn="ctr">
              <a:buNone/>
            </a:pPr>
            <a:r>
              <a:rPr lang="en-US" sz="2400" b="1" i="1" dirty="0" smtClean="0">
                <a:solidFill>
                  <a:schemeClr val="bg1"/>
                </a:solidFill>
              </a:rPr>
              <a:t>Do what ‘non-profits’ &amp; ‘for-profits’ cannot do</a:t>
            </a:r>
          </a:p>
        </p:txBody>
      </p:sp>
      <p:sp>
        <p:nvSpPr>
          <p:cNvPr id="19" name="TextBox 18"/>
          <p:cNvSpPr txBox="1"/>
          <p:nvPr/>
        </p:nvSpPr>
        <p:spPr>
          <a:xfrm>
            <a:off x="213253" y="185435"/>
            <a:ext cx="8717640" cy="2062103"/>
          </a:xfrm>
          <a:prstGeom prst="rect">
            <a:avLst/>
          </a:prstGeom>
          <a:solidFill>
            <a:schemeClr val="accent3">
              <a:lumMod val="95000"/>
            </a:schemeClr>
          </a:solidFill>
        </p:spPr>
        <p:txBody>
          <a:bodyPr wrap="square" rtlCol="0">
            <a:spAutoFit/>
          </a:bodyPr>
          <a:lstStyle/>
          <a:p>
            <a:r>
              <a:rPr lang="en-US" sz="1600" i="1" dirty="0" smtClean="0"/>
              <a:t>“Tear down the conceptual wall around motivation”</a:t>
            </a:r>
          </a:p>
          <a:p>
            <a:r>
              <a:rPr lang="en-US" sz="1600" i="1" dirty="0" smtClean="0"/>
              <a:t>“for-profits and non-profits should act like colleagues </a:t>
            </a:r>
            <a:r>
              <a:rPr lang="mr-IN" sz="1600" i="1" dirty="0" smtClean="0"/>
              <a:t>…</a:t>
            </a:r>
            <a:r>
              <a:rPr lang="en-GB" sz="1600" i="1" dirty="0" smtClean="0"/>
              <a:t> allies </a:t>
            </a:r>
            <a:r>
              <a:rPr lang="mr-IN" sz="1600" i="1" dirty="0" smtClean="0"/>
              <a:t>…</a:t>
            </a:r>
            <a:r>
              <a:rPr lang="en-GB" sz="1600" i="1" dirty="0" smtClean="0"/>
              <a:t> should be working together” </a:t>
            </a:r>
          </a:p>
          <a:p>
            <a:r>
              <a:rPr lang="en-US" sz="1600" i="1" dirty="0"/>
              <a:t>“so much in common </a:t>
            </a:r>
            <a:r>
              <a:rPr lang="mr-IN" sz="1600" i="1" dirty="0"/>
              <a:t>…</a:t>
            </a:r>
            <a:r>
              <a:rPr lang="en-GB" sz="1600" i="1" dirty="0"/>
              <a:t> rather than differences</a:t>
            </a:r>
            <a:r>
              <a:rPr lang="en-US" sz="1600" i="1" dirty="0" smtClean="0"/>
              <a:t>”</a:t>
            </a:r>
            <a:endParaRPr lang="en-GB" sz="1600" i="1" dirty="0" smtClean="0"/>
          </a:p>
          <a:p>
            <a:r>
              <a:rPr lang="en-GB" sz="1600" i="1" dirty="0" smtClean="0"/>
              <a:t>“non-profits can do what for-profits cannot do” </a:t>
            </a:r>
          </a:p>
          <a:p>
            <a:r>
              <a:rPr lang="en-US" sz="1600" i="1" dirty="0"/>
              <a:t>“for-profits bring capital and skills</a:t>
            </a:r>
            <a:r>
              <a:rPr lang="en-US" sz="1600" i="1" dirty="0" smtClean="0"/>
              <a:t>”</a:t>
            </a:r>
            <a:endParaRPr lang="en-GB" sz="1600" i="1" dirty="0" smtClean="0"/>
          </a:p>
          <a:p>
            <a:r>
              <a:rPr lang="en-US" sz="1600" i="1" dirty="0" smtClean="0"/>
              <a:t>“One </a:t>
            </a:r>
            <a:r>
              <a:rPr lang="en-US" sz="1600" i="1" dirty="0"/>
              <a:t>difference: Non-profits have ’donors’ expects a return on donation but not on </a:t>
            </a:r>
            <a:r>
              <a:rPr lang="en-US" sz="1600" i="1" dirty="0" smtClean="0"/>
              <a:t>capital” </a:t>
            </a:r>
          </a:p>
          <a:p>
            <a:r>
              <a:rPr lang="en-US" sz="1600" i="1" dirty="0" smtClean="0"/>
              <a:t>“both need to become more conscious” 		</a:t>
            </a:r>
          </a:p>
          <a:p>
            <a:pPr algn="r"/>
            <a:r>
              <a:rPr lang="en-US" sz="1600" i="1" dirty="0" smtClean="0"/>
              <a:t>					</a:t>
            </a:r>
            <a:r>
              <a:rPr lang="en-US" sz="1600" dirty="0" smtClean="0"/>
              <a:t>(Mackay, 2016) </a:t>
            </a:r>
            <a:endParaRPr lang="en-US" sz="1600" dirty="0"/>
          </a:p>
        </p:txBody>
      </p:sp>
    </p:spTree>
    <p:extLst>
      <p:ext uri="{BB962C8B-B14F-4D97-AF65-F5344CB8AC3E}">
        <p14:creationId xmlns:p14="http://schemas.microsoft.com/office/powerpoint/2010/main" val="137818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1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1"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6"/>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7"/>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8"/>
                                        </p:tgtEl>
                                        <p:attrNameLst>
                                          <p:attrName>style.visibility</p:attrName>
                                        </p:attrNameLst>
                                      </p:cBhvr>
                                      <p:to>
                                        <p:strVal val="hidden"/>
                                      </p:to>
                                    </p:set>
                                  </p:childTnLst>
                                </p:cTn>
                              </p:par>
                              <p:par>
                                <p:cTn id="44" presetID="1"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6" grpId="1" animBg="1"/>
      <p:bldP spid="17" grpId="0" animBg="1"/>
      <p:bldP spid="17" grpId="1" animBg="1"/>
      <p:bldP spid="18" grpId="0" animBg="1"/>
      <p:bldP spid="18" grpId="1" animBg="1"/>
      <p:bldP spid="20" grpId="0" animBg="1"/>
      <p:bldP spid="19" grpId="0" animBg="1"/>
      <p:bldP spid="1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1" y="695978"/>
            <a:ext cx="8448675" cy="695325"/>
          </a:xfrm>
        </p:spPr>
        <p:txBody>
          <a:bodyPr/>
          <a:lstStyle/>
          <a:p>
            <a:r>
              <a:rPr lang="en-US" i="1" dirty="0" smtClean="0"/>
              <a:t>Connecting</a:t>
            </a:r>
            <a:r>
              <a:rPr lang="en-US" dirty="0"/>
              <a:t> </a:t>
            </a:r>
            <a:r>
              <a:rPr lang="en-US" dirty="0" smtClean="0"/>
              <a:t>with the ‘</a:t>
            </a:r>
            <a:r>
              <a:rPr lang="en-US" dirty="0"/>
              <a:t>h</a:t>
            </a:r>
            <a:r>
              <a:rPr lang="en-US" dirty="0" smtClean="0"/>
              <a:t>igher purpose’: </a:t>
            </a:r>
            <a:r>
              <a:rPr lang="en-US" i="1" u="sng" dirty="0" smtClean="0">
                <a:solidFill>
                  <a:srgbClr val="FFC000"/>
                </a:solidFill>
              </a:rPr>
              <a:t>Profit </a:t>
            </a:r>
            <a:r>
              <a:rPr lang="en-US" i="1" u="sng" dirty="0">
                <a:solidFill>
                  <a:srgbClr val="FFC000"/>
                </a:solidFill>
              </a:rPr>
              <a:t>+ Purpose </a:t>
            </a:r>
          </a:p>
        </p:txBody>
      </p:sp>
      <p:sp>
        <p:nvSpPr>
          <p:cNvPr id="3" name="Content Placeholder 2"/>
          <p:cNvSpPr>
            <a:spLocks noGrp="1"/>
          </p:cNvSpPr>
          <p:nvPr>
            <p:ph idx="1"/>
          </p:nvPr>
        </p:nvSpPr>
        <p:spPr>
          <a:xfrm>
            <a:off x="347661" y="1422739"/>
            <a:ext cx="5834478" cy="4228172"/>
          </a:xfrm>
        </p:spPr>
        <p:txBody>
          <a:bodyPr/>
          <a:lstStyle/>
          <a:p>
            <a:endParaRPr lang="en-US" sz="1400" dirty="0" smtClean="0"/>
          </a:p>
          <a:p>
            <a:r>
              <a:rPr lang="en-US" sz="1800" dirty="0" smtClean="0"/>
              <a:t>Recognition that </a:t>
            </a:r>
            <a:r>
              <a:rPr lang="en-US" sz="1800" b="1" dirty="0" smtClean="0"/>
              <a:t>business create resources </a:t>
            </a:r>
            <a:r>
              <a:rPr lang="en-US" sz="1800" dirty="0" smtClean="0"/>
              <a:t>(most of them); they do this when they can </a:t>
            </a:r>
            <a:r>
              <a:rPr lang="en-US" sz="1800" b="1" dirty="0" smtClean="0"/>
              <a:t>meet a need </a:t>
            </a:r>
            <a:r>
              <a:rPr lang="en-US" sz="1800" dirty="0" smtClean="0"/>
              <a:t>and make a </a:t>
            </a:r>
            <a:r>
              <a:rPr lang="en-US" sz="1800" b="1" dirty="0" smtClean="0"/>
              <a:t>profit</a:t>
            </a:r>
            <a:r>
              <a:rPr lang="en-US" sz="1800" dirty="0" smtClean="0"/>
              <a:t> (Porter, 2013)</a:t>
            </a:r>
          </a:p>
          <a:p>
            <a:endParaRPr lang="en-US" sz="1400" dirty="0"/>
          </a:p>
          <a:p>
            <a:r>
              <a:rPr lang="en-US" sz="1800" dirty="0" smtClean="0"/>
              <a:t>Business part of the </a:t>
            </a:r>
            <a:r>
              <a:rPr lang="en-US" sz="1800" b="1" dirty="0" smtClean="0"/>
              <a:t>solution </a:t>
            </a:r>
          </a:p>
          <a:p>
            <a:pPr lvl="1"/>
            <a:r>
              <a:rPr lang="en-US" sz="1800" dirty="0" smtClean="0"/>
              <a:t>myth: </a:t>
            </a:r>
            <a:r>
              <a:rPr lang="en-US" sz="1800" i="1" dirty="0" smtClean="0"/>
              <a:t>business</a:t>
            </a:r>
            <a:r>
              <a:rPr lang="en-US" sz="1800" dirty="0" smtClean="0"/>
              <a:t> </a:t>
            </a:r>
            <a:r>
              <a:rPr lang="en-US" sz="1800" i="1" dirty="0" smtClean="0"/>
              <a:t>part of the ‘problem’?</a:t>
            </a:r>
          </a:p>
          <a:p>
            <a:pPr lvl="1"/>
            <a:r>
              <a:rPr lang="en-US" sz="1800" dirty="0" smtClean="0"/>
              <a:t>NOT </a:t>
            </a:r>
            <a:r>
              <a:rPr lang="en-US" sz="1800" dirty="0"/>
              <a:t>ALL societal problems can be solved through shared value </a:t>
            </a:r>
            <a:r>
              <a:rPr lang="en-US" sz="1800" dirty="0" smtClean="0"/>
              <a:t>solutions (Porter, 2011)</a:t>
            </a:r>
          </a:p>
          <a:p>
            <a:endParaRPr lang="en-US" sz="1400" dirty="0" smtClean="0"/>
          </a:p>
          <a:p>
            <a:r>
              <a:rPr lang="en-US" sz="1800" dirty="0" smtClean="0"/>
              <a:t>Growing consensus: </a:t>
            </a:r>
            <a:r>
              <a:rPr lang="en-US" sz="1800" b="1" i="1" dirty="0" smtClean="0"/>
              <a:t>“Doing well by doing good” </a:t>
            </a:r>
            <a:endParaRPr lang="en-US" sz="1800" dirty="0"/>
          </a:p>
          <a:p>
            <a:pPr lvl="1"/>
            <a:r>
              <a:rPr lang="en-US" sz="1800" i="1" dirty="0" smtClean="0"/>
              <a:t>the ‘conscious’ </a:t>
            </a:r>
            <a:r>
              <a:rPr lang="en-US" i="1" dirty="0" smtClean="0"/>
              <a:t>c</a:t>
            </a:r>
            <a:r>
              <a:rPr lang="en-US" sz="1800" i="1" dirty="0" smtClean="0"/>
              <a:t>apitalist</a:t>
            </a:r>
            <a:endParaRPr lang="en-US" i="1" dirty="0"/>
          </a:p>
          <a:p>
            <a:pPr lvl="1"/>
            <a:r>
              <a:rPr lang="en-US" sz="1800" i="1" dirty="0" smtClean="0"/>
              <a:t>Creating Shared Value</a:t>
            </a:r>
          </a:p>
          <a:p>
            <a:pPr lvl="1"/>
            <a:r>
              <a:rPr lang="en-US" i="1" dirty="0" smtClean="0"/>
              <a:t>Creating Sustainable Value</a:t>
            </a:r>
            <a:endParaRPr lang="en-US" sz="1800" dirty="0" smtClean="0"/>
          </a:p>
        </p:txBody>
      </p:sp>
      <p:pic>
        <p:nvPicPr>
          <p:cNvPr id="5" name="Picture 4"/>
          <p:cNvPicPr>
            <a:picLocks noChangeAspect="1"/>
          </p:cNvPicPr>
          <p:nvPr/>
        </p:nvPicPr>
        <p:blipFill>
          <a:blip r:embed="rId3"/>
          <a:stretch>
            <a:fillRect/>
          </a:stretch>
        </p:blipFill>
        <p:spPr>
          <a:xfrm>
            <a:off x="6023113" y="2464905"/>
            <a:ext cx="2954308" cy="2925294"/>
          </a:xfrm>
          <a:prstGeom prst="rect">
            <a:avLst/>
          </a:prstGeom>
        </p:spPr>
      </p:pic>
    </p:spTree>
    <p:extLst>
      <p:ext uri="{BB962C8B-B14F-4D97-AF65-F5344CB8AC3E}">
        <p14:creationId xmlns:p14="http://schemas.microsoft.com/office/powerpoint/2010/main" val="5779023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97" y="-297"/>
            <a:ext cx="9144793" cy="6858594"/>
          </a:xfrm>
          <a:prstGeom prst="rect">
            <a:avLst/>
          </a:prstGeom>
        </p:spPr>
      </p:pic>
      <p:sp>
        <p:nvSpPr>
          <p:cNvPr id="2" name="Title 1"/>
          <p:cNvSpPr>
            <a:spLocks noGrp="1"/>
          </p:cNvSpPr>
          <p:nvPr>
            <p:ph type="title"/>
          </p:nvPr>
        </p:nvSpPr>
        <p:spPr>
          <a:xfrm>
            <a:off x="347663" y="940485"/>
            <a:ext cx="4812281" cy="695325"/>
          </a:xfrm>
        </p:spPr>
        <p:txBody>
          <a:bodyPr/>
          <a:lstStyle/>
          <a:p>
            <a:r>
              <a:rPr lang="en-US" i="1" dirty="0" smtClean="0"/>
              <a:t>Initial conversation with the Client </a:t>
            </a:r>
            <a:br>
              <a:rPr lang="en-US" i="1" dirty="0" smtClean="0"/>
            </a:br>
            <a:r>
              <a:rPr lang="en-US" sz="1000" i="1" dirty="0" smtClean="0"/>
              <a:t/>
            </a:r>
            <a:br>
              <a:rPr lang="en-US" sz="1000" i="1" dirty="0" smtClean="0"/>
            </a:br>
            <a:endParaRPr lang="en-US" dirty="0"/>
          </a:p>
        </p:txBody>
      </p:sp>
      <p:sp>
        <p:nvSpPr>
          <p:cNvPr id="5" name="Content Placeholder 4"/>
          <p:cNvSpPr>
            <a:spLocks noGrp="1"/>
          </p:cNvSpPr>
          <p:nvPr>
            <p:ph idx="1"/>
          </p:nvPr>
        </p:nvSpPr>
        <p:spPr>
          <a:xfrm>
            <a:off x="396711" y="1277937"/>
            <a:ext cx="8448674" cy="4400910"/>
          </a:xfrm>
        </p:spPr>
        <p:txBody>
          <a:bodyPr/>
          <a:lstStyle/>
          <a:p>
            <a:endParaRPr lang="en-GB" sz="2000" dirty="0" smtClean="0"/>
          </a:p>
          <a:p>
            <a:endParaRPr lang="en-GB" sz="2000" dirty="0"/>
          </a:p>
          <a:p>
            <a:pPr marL="0" indent="0">
              <a:buNone/>
            </a:pPr>
            <a:endParaRPr lang="en-GB" sz="2000" dirty="0"/>
          </a:p>
          <a:p>
            <a:pPr marL="0" indent="0">
              <a:buNone/>
            </a:pPr>
            <a:endParaRPr lang="en-GB" sz="1800" i="1" dirty="0" smtClean="0"/>
          </a:p>
          <a:p>
            <a:pPr marL="0" indent="0">
              <a:buNone/>
            </a:pPr>
            <a:endParaRPr lang="en-GB" sz="100" i="1" dirty="0" smtClean="0"/>
          </a:p>
          <a:p>
            <a:pPr marL="0" indent="0">
              <a:buNone/>
            </a:pPr>
            <a:r>
              <a:rPr lang="en-GB" sz="1800" i="1" dirty="0" smtClean="0"/>
              <a:t>The questions posed by VAF:-</a:t>
            </a:r>
          </a:p>
          <a:p>
            <a:pPr marL="0" indent="0">
              <a:buNone/>
            </a:pPr>
            <a:endParaRPr lang="en-GB" sz="800" b="1" i="1" dirty="0" smtClean="0"/>
          </a:p>
          <a:p>
            <a:r>
              <a:rPr lang="en-GB" sz="1800" b="1" i="1" dirty="0" smtClean="0"/>
              <a:t>How </a:t>
            </a:r>
            <a:r>
              <a:rPr lang="en-GB" sz="1800" b="1" i="1" dirty="0"/>
              <a:t>can VAF bring about more resources (e.g. people/skills, physical assets and money) into communities</a:t>
            </a:r>
            <a:r>
              <a:rPr lang="en-GB" sz="1800" b="1" i="1" dirty="0" smtClean="0"/>
              <a:t>?</a:t>
            </a:r>
            <a:endParaRPr lang="en-GB" sz="900" b="1" i="1" dirty="0"/>
          </a:p>
          <a:p>
            <a:pPr lvl="1"/>
            <a:r>
              <a:rPr lang="en-GB" b="1" i="1" dirty="0"/>
              <a:t>But … Where is this resource pool? </a:t>
            </a:r>
            <a:endParaRPr lang="en-GB" b="1" i="1" dirty="0" smtClean="0"/>
          </a:p>
          <a:p>
            <a:pPr marL="685800" lvl="1">
              <a:buFont typeface="Arial" charset="0"/>
              <a:buChar char="•"/>
            </a:pPr>
            <a:r>
              <a:rPr lang="en-US" sz="1200" dirty="0"/>
              <a:t>In a Scottish context, the third sector attracts </a:t>
            </a:r>
            <a:r>
              <a:rPr lang="en-US" sz="1200" b="1" dirty="0"/>
              <a:t>£4.9 billion </a:t>
            </a:r>
            <a:r>
              <a:rPr lang="en-US" sz="1200" dirty="0"/>
              <a:t>in funding from various sources, using SCVO statistics </a:t>
            </a:r>
            <a:r>
              <a:rPr lang="en-US" sz="1200" b="1" dirty="0"/>
              <a:t>34% (£1,686m) </a:t>
            </a:r>
            <a:r>
              <a:rPr lang="en-US" sz="1200" dirty="0"/>
              <a:t>comes in from the </a:t>
            </a:r>
            <a:r>
              <a:rPr lang="en-US" sz="1200" b="1" dirty="0"/>
              <a:t>public sector </a:t>
            </a:r>
            <a:r>
              <a:rPr lang="en-US" sz="1200" dirty="0"/>
              <a:t>(includes local, devolved and national governments) when only </a:t>
            </a:r>
            <a:r>
              <a:rPr lang="en-US" sz="1200" b="1" dirty="0"/>
              <a:t>1.5% (73m) </a:t>
            </a:r>
            <a:r>
              <a:rPr lang="en-US" sz="1200" dirty="0"/>
              <a:t>comes from the </a:t>
            </a:r>
            <a:r>
              <a:rPr lang="en-US" sz="1200" b="1" dirty="0"/>
              <a:t>private sector </a:t>
            </a:r>
            <a:r>
              <a:rPr lang="en-US" sz="1200" dirty="0"/>
              <a:t>(Weaver, </a:t>
            </a:r>
            <a:r>
              <a:rPr lang="en-US" sz="1200" dirty="0" err="1"/>
              <a:t>Crossan</a:t>
            </a:r>
            <a:r>
              <a:rPr lang="en-US" sz="1200" dirty="0"/>
              <a:t>, Tan &amp; Paxton, </a:t>
            </a:r>
            <a:r>
              <a:rPr lang="en-US" sz="1200" i="1" dirty="0"/>
              <a:t>forthcoming</a:t>
            </a:r>
            <a:r>
              <a:rPr lang="en-US" sz="1200" dirty="0"/>
              <a:t>).</a:t>
            </a:r>
          </a:p>
          <a:p>
            <a:pPr marL="685800" lvl="1">
              <a:buFont typeface="Arial" charset="0"/>
              <a:buChar char="•"/>
            </a:pPr>
            <a:r>
              <a:rPr lang="en-US" sz="1200" dirty="0"/>
              <a:t>Median donation by FTSE 100 companies have </a:t>
            </a:r>
            <a:r>
              <a:rPr lang="en-US" sz="1200" b="1" dirty="0"/>
              <a:t>trebled</a:t>
            </a:r>
            <a:r>
              <a:rPr lang="en-US" sz="1200" dirty="0"/>
              <a:t> from </a:t>
            </a:r>
            <a:r>
              <a:rPr lang="en-US" sz="1200" b="1" dirty="0"/>
              <a:t>£1m in 2007 to £3 million in 2012 </a:t>
            </a:r>
            <a:r>
              <a:rPr lang="en-US" sz="1200" dirty="0"/>
              <a:t>(CAF Bank, 2014) </a:t>
            </a:r>
            <a:endParaRPr lang="en-US" sz="1200" dirty="0" smtClean="0"/>
          </a:p>
          <a:p>
            <a:pPr marL="685800" lvl="1">
              <a:buFont typeface="Arial" charset="0"/>
              <a:buChar char="•"/>
            </a:pPr>
            <a:endParaRPr lang="en-GB" sz="1000" b="1" i="1" dirty="0"/>
          </a:p>
          <a:p>
            <a:r>
              <a:rPr lang="en-GB" sz="1800" b="1" i="1" dirty="0"/>
              <a:t>What business models can VAF adopt to tap this resource pool?</a:t>
            </a:r>
          </a:p>
          <a:p>
            <a:endParaRPr lang="en-GB" sz="2000" dirty="0"/>
          </a:p>
        </p:txBody>
      </p:sp>
      <p:sp>
        <p:nvSpPr>
          <p:cNvPr id="11" name="Rectangle 11"/>
          <p:cNvSpPr>
            <a:spLocks noChangeArrowheads="1"/>
          </p:cNvSpPr>
          <p:nvPr/>
        </p:nvSpPr>
        <p:spPr bwMode="auto">
          <a:xfrm>
            <a:off x="-17584" y="1444624"/>
            <a:ext cx="9144000" cy="0"/>
          </a:xfrm>
          <a:prstGeom prst="rect">
            <a:avLst/>
          </a:prstGeom>
          <a:noFill/>
          <a:ln w="9525">
            <a:noFill/>
            <a:miter lim="800000"/>
            <a:headEnd/>
            <a:tailEnd/>
          </a:ln>
        </p:spPr>
        <p:txBody>
          <a:bodyPr wrap="none" anchor="ctr">
            <a:spAutoFit/>
          </a:bodyPr>
          <a:lstStyle/>
          <a:p>
            <a:endParaRPr lang="en-US"/>
          </a:p>
        </p:txBody>
      </p:sp>
      <p:sp>
        <p:nvSpPr>
          <p:cNvPr id="12" name="Rectangle 16"/>
          <p:cNvSpPr>
            <a:spLocks noChangeArrowheads="1"/>
          </p:cNvSpPr>
          <p:nvPr/>
        </p:nvSpPr>
        <p:spPr bwMode="auto">
          <a:xfrm>
            <a:off x="-17584" y="1444624"/>
            <a:ext cx="9144000" cy="0"/>
          </a:xfrm>
          <a:prstGeom prst="rect">
            <a:avLst/>
          </a:prstGeom>
          <a:noFill/>
          <a:ln w="9525">
            <a:noFill/>
            <a:miter lim="800000"/>
            <a:headEnd/>
            <a:tailEnd/>
          </a:ln>
        </p:spPr>
        <p:txBody>
          <a:bodyPr wrap="none" anchor="ctr">
            <a:spAutoFit/>
          </a:bodyPr>
          <a:lstStyle/>
          <a:p>
            <a:endParaRPr lang="en-US" sz="2400">
              <a:latin typeface="Times" charset="0"/>
            </a:endParaRPr>
          </a:p>
        </p:txBody>
      </p:sp>
      <p:sp>
        <p:nvSpPr>
          <p:cNvPr id="13" name="Text Box 17"/>
          <p:cNvSpPr txBox="1">
            <a:spLocks noChangeArrowheads="1"/>
          </p:cNvSpPr>
          <p:nvPr/>
        </p:nvSpPr>
        <p:spPr bwMode="auto">
          <a:xfrm>
            <a:off x="1674691" y="1125537"/>
            <a:ext cx="1295400" cy="304800"/>
          </a:xfrm>
          <a:prstGeom prst="rect">
            <a:avLst/>
          </a:prstGeom>
          <a:noFill/>
          <a:ln w="9525">
            <a:noFill/>
            <a:miter lim="800000"/>
            <a:headEnd/>
            <a:tailEnd/>
          </a:ln>
        </p:spPr>
        <p:txBody>
          <a:bodyPr>
            <a:spAutoFit/>
          </a:bodyPr>
          <a:lstStyle/>
          <a:p>
            <a:pPr>
              <a:spcBef>
                <a:spcPct val="50000"/>
              </a:spcBef>
            </a:pPr>
            <a:endParaRPr lang="en-US" sz="1400" b="1">
              <a:latin typeface="Times New Roman" pitchFamily="18" charset="0"/>
            </a:endParaRPr>
          </a:p>
        </p:txBody>
      </p:sp>
      <p:pic>
        <p:nvPicPr>
          <p:cNvPr id="3" name="Picture 2"/>
          <p:cNvPicPr>
            <a:picLocks noChangeAspect="1"/>
          </p:cNvPicPr>
          <p:nvPr/>
        </p:nvPicPr>
        <p:blipFill>
          <a:blip r:embed="rId4"/>
          <a:stretch>
            <a:fillRect/>
          </a:stretch>
        </p:blipFill>
        <p:spPr>
          <a:xfrm>
            <a:off x="5508004" y="393055"/>
            <a:ext cx="3249450" cy="1079086"/>
          </a:xfrm>
          <a:prstGeom prst="rect">
            <a:avLst/>
          </a:prstGeom>
        </p:spPr>
      </p:pic>
      <p:sp>
        <p:nvSpPr>
          <p:cNvPr id="4" name="Rectangle 3"/>
          <p:cNvSpPr/>
          <p:nvPr/>
        </p:nvSpPr>
        <p:spPr>
          <a:xfrm>
            <a:off x="232098" y="1679367"/>
            <a:ext cx="8601198" cy="1015663"/>
          </a:xfrm>
          <a:prstGeom prst="rect">
            <a:avLst/>
          </a:prstGeom>
        </p:spPr>
        <p:txBody>
          <a:bodyPr wrap="square">
            <a:spAutoFit/>
          </a:bodyPr>
          <a:lstStyle/>
          <a:p>
            <a:r>
              <a:rPr lang="en-GB" sz="2000" b="1" i="1" dirty="0"/>
              <a:t>To release existing and potential resources within communities by investing money, increasing capacity and building </a:t>
            </a:r>
            <a:r>
              <a:rPr lang="en-GB" sz="2000" b="1" i="1" dirty="0" smtClean="0"/>
              <a:t>relationships</a:t>
            </a:r>
          </a:p>
          <a:p>
            <a:pPr algn="r"/>
            <a:r>
              <a:rPr lang="en-GB" sz="2000" dirty="0" smtClean="0"/>
              <a:t>(</a:t>
            </a:r>
            <a:r>
              <a:rPr lang="en-GB" sz="2000" dirty="0"/>
              <a:t>VAF Mission Statement, 2015-2018</a:t>
            </a:r>
            <a:r>
              <a:rPr lang="en-GB" sz="2000" dirty="0" smtClean="0"/>
              <a:t>)</a:t>
            </a:r>
          </a:p>
        </p:txBody>
      </p:sp>
    </p:spTree>
    <p:extLst>
      <p:ext uri="{BB962C8B-B14F-4D97-AF65-F5344CB8AC3E}">
        <p14:creationId xmlns:p14="http://schemas.microsoft.com/office/powerpoint/2010/main" val="497155215"/>
      </p:ext>
    </p:extLst>
  </p:cSld>
  <p:clrMapOvr>
    <a:masterClrMapping/>
  </p:clrMapOvr>
  <p:timing>
    <p:tnLst>
      <p:par>
        <p:cTn id="1" dur="indefinite" restart="never" nodeType="tmRoot"/>
      </p:par>
    </p:tnLst>
  </p:timing>
</p:sld>
</file>

<file path=ppt/theme/theme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5C72E20F809AC4AA8C91AA8D65BD3A2" ma:contentTypeVersion="12" ma:contentTypeDescription="Create a new document." ma:contentTypeScope="" ma:versionID="60d45485e643a3b3a97a8ad6247152a9">
  <xsd:schema xmlns:xsd="http://www.w3.org/2001/XMLSchema" xmlns:xs="http://www.w3.org/2001/XMLSchema" xmlns:p="http://schemas.microsoft.com/office/2006/metadata/properties" xmlns:ns1="http://schemas.microsoft.com/sharepoint/v3" targetNamespace="http://schemas.microsoft.com/office/2006/metadata/properties" ma:root="true" ma:fieldsID="f4154fbe9c80c4dd7d9e10f097ef4c31"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internalName="PublishingStartDate" ma:readOnly="false">
      <xsd:simpleType>
        <xsd:restriction base="dms:Unknown"/>
      </xsd:simpleType>
    </xsd:element>
    <xsd:element name="PublishingExpirationDate" ma:index="9" nillable="true" ma:displayName="Scheduling End Date" ma:description="" ma:internalName="PublishingExpirationDate"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1C187D-A0E2-4D50-8B85-ED777107D297}">
  <ds:schemaRefs>
    <ds:schemaRef ds:uri="http://www.w3.org/XML/1998/namespace"/>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http://purl.org/dc/elements/1.1/"/>
    <ds:schemaRef ds:uri="http://schemas.microsoft.com/sharepoint/v3"/>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64355EC-C788-4443-9296-5DD8D622A703}">
  <ds:schemaRefs>
    <ds:schemaRef ds:uri="http://schemas.microsoft.com/sharepoint/v3/contenttype/forms"/>
  </ds:schemaRefs>
</ds:datastoreItem>
</file>

<file path=customXml/itemProps3.xml><?xml version="1.0" encoding="utf-8"?>
<ds:datastoreItem xmlns:ds="http://schemas.openxmlformats.org/officeDocument/2006/customXml" ds:itemID="{3687012B-10E8-495C-83F9-38CCCE8384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3288</TotalTime>
  <Words>2633</Words>
  <Application>Microsoft Macintosh PowerPoint</Application>
  <PresentationFormat>On-screen Show (4:3)</PresentationFormat>
  <Paragraphs>386</Paragraphs>
  <Slides>23</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Calibri</vt:lpstr>
      <vt:lpstr>HelveticaNeue</vt:lpstr>
      <vt:lpstr>Mangal</vt:lpstr>
      <vt:lpstr>MS PGothic</vt:lpstr>
      <vt:lpstr>ＭＳ Ｐゴシック</vt:lpstr>
      <vt:lpstr>Times</vt:lpstr>
      <vt:lpstr>Times New Roman</vt:lpstr>
      <vt:lpstr>Arial</vt:lpstr>
      <vt:lpstr>7_Default Design</vt:lpstr>
      <vt:lpstr>Community OR: Creating a ‘Shared Space’ to build value between business and communities</vt:lpstr>
      <vt:lpstr>Outline</vt:lpstr>
      <vt:lpstr>PowerPoint Presentation</vt:lpstr>
      <vt:lpstr>The Sustainable Business challenge:  To reconnect business and societal goals</vt:lpstr>
      <vt:lpstr>Releasing business resources into communities: Role for COR?</vt:lpstr>
      <vt:lpstr>PowerPoint Presentation</vt:lpstr>
      <vt:lpstr>John Mackey: three legged stool of society</vt:lpstr>
      <vt:lpstr>Connecting with the ‘higher purpose’: Profit + Purpose </vt:lpstr>
      <vt:lpstr>Initial conversation with the Client   </vt:lpstr>
      <vt:lpstr>Workshops held to form a multitude of perspectives over three cycles of SSM </vt:lpstr>
      <vt:lpstr>The ‘VAF Connect’ emblematic model</vt:lpstr>
      <vt:lpstr>Issues/challenges facing third sector organisations in Scotland</vt:lpstr>
      <vt:lpstr>Bottom-up movements for social change</vt:lpstr>
      <vt:lpstr>Multiple 'Ts' from different perspectives</vt:lpstr>
      <vt:lpstr>PowerPoint Presentation</vt:lpstr>
      <vt:lpstr>Three key concepts embedded into the refined connect model</vt:lpstr>
      <vt:lpstr>The Boundary Idea (See Midgley, 2016)</vt:lpstr>
      <vt:lpstr>‘Boundary Idea’ in creating ‘shared space’ (I)</vt:lpstr>
      <vt:lpstr>‘Boundary Idea’ in creating ‘shared space’ (II)</vt:lpstr>
      <vt:lpstr>(1) Prepare the groundwork for each ‘shared space’ by Identifying each VISION</vt:lpstr>
      <vt:lpstr>(2) In a ‘Shared Space’ debate what MATTERS to realise each VISION</vt:lpstr>
      <vt:lpstr>Addressing different ‘perspectives’?</vt:lpstr>
      <vt:lpstr>Summary &amp; further work</vt:lpstr>
    </vt:vector>
  </TitlesOfParts>
  <Company>Edinburgh Napier University</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Malcolm Leitch</dc:creator>
  <cp:lastModifiedBy>m.weaver@napier.ac.uk weaver</cp:lastModifiedBy>
  <cp:revision>145</cp:revision>
  <cp:lastPrinted>2017-03-17T09:06:40Z</cp:lastPrinted>
  <dcterms:created xsi:type="dcterms:W3CDTF">2015-01-29T16:35:56Z</dcterms:created>
  <dcterms:modified xsi:type="dcterms:W3CDTF">2017-09-12T10:55:13Z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0x01010095C72E20F809AC4AA8C91AA8D65BD3A2</vt:lpwstr>
  </property>
</Properties>
</file>