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9"/>
  </p:notesMasterIdLst>
  <p:handoutMasterIdLst>
    <p:handoutMasterId r:id="rId40"/>
  </p:handoutMasterIdLst>
  <p:sldIdLst>
    <p:sldId id="353" r:id="rId3"/>
    <p:sldId id="354" r:id="rId4"/>
    <p:sldId id="439" r:id="rId5"/>
    <p:sldId id="404" r:id="rId6"/>
    <p:sldId id="393" r:id="rId7"/>
    <p:sldId id="411" r:id="rId8"/>
    <p:sldId id="410" r:id="rId9"/>
    <p:sldId id="412" r:id="rId10"/>
    <p:sldId id="414" r:id="rId11"/>
    <p:sldId id="415" r:id="rId12"/>
    <p:sldId id="416" r:id="rId13"/>
    <p:sldId id="417" r:id="rId14"/>
    <p:sldId id="440" r:id="rId15"/>
    <p:sldId id="441" r:id="rId16"/>
    <p:sldId id="438" r:id="rId17"/>
    <p:sldId id="423" r:id="rId18"/>
    <p:sldId id="395" r:id="rId19"/>
    <p:sldId id="424" r:id="rId20"/>
    <p:sldId id="425" r:id="rId21"/>
    <p:sldId id="359" r:id="rId22"/>
    <p:sldId id="445" r:id="rId23"/>
    <p:sldId id="443" r:id="rId24"/>
    <p:sldId id="442" r:id="rId25"/>
    <p:sldId id="422" r:id="rId26"/>
    <p:sldId id="444" r:id="rId27"/>
    <p:sldId id="447" r:id="rId28"/>
    <p:sldId id="450" r:id="rId29"/>
    <p:sldId id="451" r:id="rId30"/>
    <p:sldId id="453" r:id="rId31"/>
    <p:sldId id="433" r:id="rId32"/>
    <p:sldId id="434" r:id="rId33"/>
    <p:sldId id="436" r:id="rId34"/>
    <p:sldId id="435" r:id="rId35"/>
    <p:sldId id="437" r:id="rId36"/>
    <p:sldId id="448" r:id="rId37"/>
    <p:sldId id="449" r:id="rId3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E3A"/>
    <a:srgbClr val="BE0F34"/>
    <a:srgbClr val="CC3300"/>
    <a:srgbClr val="FF3399"/>
    <a:srgbClr val="008000"/>
    <a:srgbClr val="CC9900"/>
    <a:srgbClr val="CCFFFF"/>
    <a:srgbClr val="D3114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911" autoAdjust="0"/>
  </p:normalViewPr>
  <p:slideViewPr>
    <p:cSldViewPr snapToGrid="0">
      <p:cViewPr varScale="1">
        <p:scale>
          <a:sx n="82" d="100"/>
          <a:sy n="82" d="100"/>
        </p:scale>
        <p:origin x="1656" y="8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p:cViewPr>
        <p:scale>
          <a:sx n="80" d="100"/>
          <a:sy n="80" d="100"/>
        </p:scale>
        <p:origin x="-3304" y="-72"/>
      </p:cViewPr>
      <p:guideLst>
        <p:guide orient="horz" pos="3127"/>
        <p:guide pos="214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247" cy="49673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eaLnBrk="0" hangingPunct="0">
              <a:defRPr sz="1200" smtClean="0"/>
            </a:lvl1pPr>
          </a:lstStyle>
          <a:p>
            <a:pPr>
              <a:defRPr/>
            </a:pPr>
            <a:endParaRPr lang="en-GB" dirty="0"/>
          </a:p>
        </p:txBody>
      </p:sp>
      <p:sp>
        <p:nvSpPr>
          <p:cNvPr id="46083" name="Rectangle 3"/>
          <p:cNvSpPr>
            <a:spLocks noGrp="1" noChangeArrowheads="1"/>
          </p:cNvSpPr>
          <p:nvPr>
            <p:ph type="dt" sz="quarter" idx="1"/>
          </p:nvPr>
        </p:nvSpPr>
        <p:spPr bwMode="auto">
          <a:xfrm>
            <a:off x="3849826" y="0"/>
            <a:ext cx="2946246" cy="49673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eaLnBrk="0" hangingPunct="0">
              <a:defRPr sz="1200" smtClean="0"/>
            </a:lvl1pPr>
          </a:lstStyle>
          <a:p>
            <a:pPr>
              <a:defRPr/>
            </a:pPr>
            <a:fld id="{361D65E6-0312-4B8F-9EE3-294E722BD62E}" type="datetimeFigureOut">
              <a:rPr lang="en-GB"/>
              <a:pPr>
                <a:defRPr/>
              </a:pPr>
              <a:t>09/05/2017</a:t>
            </a:fld>
            <a:endParaRPr lang="en-GB" dirty="0"/>
          </a:p>
        </p:txBody>
      </p:sp>
      <p:sp>
        <p:nvSpPr>
          <p:cNvPr id="46084" name="Rectangle 4"/>
          <p:cNvSpPr>
            <a:spLocks noGrp="1" noChangeArrowheads="1"/>
          </p:cNvSpPr>
          <p:nvPr>
            <p:ph type="ftr" sz="quarter" idx="2"/>
          </p:nvPr>
        </p:nvSpPr>
        <p:spPr bwMode="auto">
          <a:xfrm>
            <a:off x="0" y="9428309"/>
            <a:ext cx="2946247" cy="496731"/>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eaLnBrk="0" hangingPunct="0">
              <a:defRPr sz="1200" smtClean="0"/>
            </a:lvl1pPr>
          </a:lstStyle>
          <a:p>
            <a:pPr>
              <a:defRPr/>
            </a:pPr>
            <a:endParaRPr lang="en-GB" dirty="0"/>
          </a:p>
        </p:txBody>
      </p:sp>
      <p:sp>
        <p:nvSpPr>
          <p:cNvPr id="46085" name="Rectangle 5"/>
          <p:cNvSpPr>
            <a:spLocks noGrp="1" noChangeArrowheads="1"/>
          </p:cNvSpPr>
          <p:nvPr>
            <p:ph type="sldNum" sz="quarter" idx="3"/>
          </p:nvPr>
        </p:nvSpPr>
        <p:spPr bwMode="auto">
          <a:xfrm>
            <a:off x="3849826" y="9428309"/>
            <a:ext cx="2946246" cy="496731"/>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eaLnBrk="0" hangingPunct="0">
              <a:defRPr sz="1200" smtClean="0"/>
            </a:lvl1pPr>
          </a:lstStyle>
          <a:p>
            <a:pPr>
              <a:defRPr/>
            </a:pPr>
            <a:fld id="{E434197C-BDA7-4CB8-B5E1-882EF0CD9608}" type="slidenum">
              <a:rPr lang="en-GB"/>
              <a:pPr>
                <a:defRPr/>
              </a:pPr>
              <a:t>‹#›</a:t>
            </a:fld>
            <a:endParaRPr lang="en-GB" dirty="0"/>
          </a:p>
        </p:txBody>
      </p:sp>
    </p:spTree>
    <p:extLst>
      <p:ext uri="{BB962C8B-B14F-4D97-AF65-F5344CB8AC3E}">
        <p14:creationId xmlns:p14="http://schemas.microsoft.com/office/powerpoint/2010/main" val="711025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247" cy="49673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eaLnBrk="0" hangingPunct="0">
              <a:defRPr sz="1200" smtClean="0"/>
            </a:lvl1pPr>
          </a:lstStyle>
          <a:p>
            <a:pPr>
              <a:defRPr/>
            </a:pPr>
            <a:endParaRPr lang="en-GB" dirty="0"/>
          </a:p>
        </p:txBody>
      </p:sp>
      <p:sp>
        <p:nvSpPr>
          <p:cNvPr id="50179" name="Rectangle 3"/>
          <p:cNvSpPr>
            <a:spLocks noGrp="1" noChangeArrowheads="1"/>
          </p:cNvSpPr>
          <p:nvPr>
            <p:ph type="dt" idx="1"/>
          </p:nvPr>
        </p:nvSpPr>
        <p:spPr bwMode="auto">
          <a:xfrm>
            <a:off x="3849826" y="0"/>
            <a:ext cx="2946246" cy="49673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eaLnBrk="0" hangingPunct="0">
              <a:defRPr sz="1200" smtClean="0"/>
            </a:lvl1pPr>
          </a:lstStyle>
          <a:p>
            <a:pPr>
              <a:defRPr/>
            </a:pPr>
            <a:fld id="{538BE20B-4299-4A16-89CE-51E8F1F370C7}" type="datetimeFigureOut">
              <a:rPr lang="en-GB"/>
              <a:pPr>
                <a:defRPr/>
              </a:pPr>
              <a:t>09/05/2017</a:t>
            </a:fld>
            <a:endParaRPr lang="en-GB" dirty="0"/>
          </a:p>
        </p:txBody>
      </p:sp>
      <p:sp>
        <p:nvSpPr>
          <p:cNvPr id="2150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79288" y="4714953"/>
            <a:ext cx="5439101" cy="4467387"/>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0182" name="Rectangle 6"/>
          <p:cNvSpPr>
            <a:spLocks noGrp="1" noChangeArrowheads="1"/>
          </p:cNvSpPr>
          <p:nvPr>
            <p:ph type="ftr" sz="quarter" idx="4"/>
          </p:nvPr>
        </p:nvSpPr>
        <p:spPr bwMode="auto">
          <a:xfrm>
            <a:off x="0" y="9428309"/>
            <a:ext cx="2946247" cy="496731"/>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eaLnBrk="0" hangingPunct="0">
              <a:defRPr sz="1200" smtClean="0"/>
            </a:lvl1pPr>
          </a:lstStyle>
          <a:p>
            <a:pPr>
              <a:defRPr/>
            </a:pPr>
            <a:endParaRPr lang="en-GB" dirty="0"/>
          </a:p>
        </p:txBody>
      </p:sp>
      <p:sp>
        <p:nvSpPr>
          <p:cNvPr id="50183" name="Rectangle 7"/>
          <p:cNvSpPr>
            <a:spLocks noGrp="1" noChangeArrowheads="1"/>
          </p:cNvSpPr>
          <p:nvPr>
            <p:ph type="sldNum" sz="quarter" idx="5"/>
          </p:nvPr>
        </p:nvSpPr>
        <p:spPr bwMode="auto">
          <a:xfrm>
            <a:off x="3849826" y="9428309"/>
            <a:ext cx="2946246" cy="496731"/>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eaLnBrk="0" hangingPunct="0">
              <a:defRPr sz="1200" smtClean="0"/>
            </a:lvl1pPr>
          </a:lstStyle>
          <a:p>
            <a:pPr>
              <a:defRPr/>
            </a:pPr>
            <a:fld id="{43CBFAA8-D3EA-428E-83F8-B84AB6390A09}" type="slidenum">
              <a:rPr lang="en-GB"/>
              <a:pPr>
                <a:defRPr/>
              </a:pPr>
              <a:t>‹#›</a:t>
            </a:fld>
            <a:endParaRPr lang="en-GB" dirty="0"/>
          </a:p>
        </p:txBody>
      </p:sp>
    </p:spTree>
    <p:extLst>
      <p:ext uri="{BB962C8B-B14F-4D97-AF65-F5344CB8AC3E}">
        <p14:creationId xmlns:p14="http://schemas.microsoft.com/office/powerpoint/2010/main" val="3334599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oluntaryactionfund.org.uk/funding-and-support/violence-against-wome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voluntaryactionfund.org.uk/funding-and-support/volunteering-development-grants/" TargetMode="External"/><Relationship Id="rId5" Type="http://schemas.openxmlformats.org/officeDocument/2006/relationships/hyperlink" Target="http://www.voluntaryactionfund.org.uk/funding-and-support/community-safety-unit/" TargetMode="External"/><Relationship Id="rId4" Type="http://schemas.openxmlformats.org/officeDocument/2006/relationships/hyperlink" Target="http://www.voluntaryactionfund.org.uk/funding-and-support/equality-fun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164" y="4596200"/>
            <a:ext cx="5439101" cy="4467387"/>
          </a:xfrm>
        </p:spPr>
        <p:txBody>
          <a:bodyPr>
            <a:normAutofit/>
          </a:bodyPr>
          <a:lstStyle/>
          <a:p>
            <a:r>
              <a:rPr lang="en-US" sz="1200" kern="1200" dirty="0" smtClean="0">
                <a:solidFill>
                  <a:schemeClr val="tx1"/>
                </a:solidFill>
                <a:effectLst/>
                <a:latin typeface="Calibri" pitchFamily="34" charset="0"/>
                <a:ea typeface="+mn-ea"/>
                <a:cs typeface="+mn-cs"/>
              </a:rPr>
              <a:t>Are</a:t>
            </a:r>
            <a:r>
              <a:rPr lang="en-US" sz="1200" kern="1200" baseline="0" dirty="0" smtClean="0">
                <a:solidFill>
                  <a:schemeClr val="tx1"/>
                </a:solidFill>
                <a:effectLst/>
                <a:latin typeface="Calibri" pitchFamily="34" charset="0"/>
                <a:ea typeface="+mn-ea"/>
                <a:cs typeface="+mn-cs"/>
              </a:rPr>
              <a:t> we adopting the right approach?</a:t>
            </a:r>
          </a:p>
          <a:p>
            <a:r>
              <a:rPr lang="en-US" sz="1200" kern="1200" baseline="0" dirty="0" smtClean="0">
                <a:solidFill>
                  <a:schemeClr val="tx1"/>
                </a:solidFill>
                <a:effectLst/>
                <a:latin typeface="Calibri" pitchFamily="34" charset="0"/>
                <a:ea typeface="+mn-ea"/>
                <a:cs typeface="+mn-cs"/>
              </a:rPr>
              <a:t>Lead to methodological considerations</a:t>
            </a:r>
          </a:p>
          <a:p>
            <a:endParaRPr lang="en-US" sz="1200" kern="1200" baseline="0" dirty="0" smtClean="0">
              <a:solidFill>
                <a:schemeClr val="tx1"/>
              </a:solidFill>
              <a:effectLst/>
              <a:latin typeface="Calibri" pitchFamily="34" charset="0"/>
              <a:ea typeface="+mn-ea"/>
              <a:cs typeface="+mn-cs"/>
            </a:endParaRPr>
          </a:p>
          <a:p>
            <a:r>
              <a:rPr lang="en-US" sz="1200" kern="1200" baseline="0" dirty="0" smtClean="0">
                <a:solidFill>
                  <a:schemeClr val="tx1"/>
                </a:solidFill>
                <a:effectLst/>
                <a:latin typeface="Calibri" pitchFamily="34" charset="0"/>
                <a:ea typeface="+mn-ea"/>
                <a:cs typeface="+mn-cs"/>
              </a:rPr>
              <a:t>Our contribution to knowledge is around extending SSM with multiple cases and other data points in areas that the ‘problem situation’ requires further depth (i.e. reporting content analysis, survey of funded </a:t>
            </a:r>
            <a:r>
              <a:rPr lang="en-US" sz="1200" kern="1200" baseline="0" dirty="0" err="1" smtClean="0">
                <a:solidFill>
                  <a:schemeClr val="tx1"/>
                </a:solidFill>
                <a:effectLst/>
                <a:latin typeface="Calibri" pitchFamily="34" charset="0"/>
                <a:ea typeface="+mn-ea"/>
                <a:cs typeface="+mn-cs"/>
              </a:rPr>
              <a:t>organisations</a:t>
            </a:r>
            <a:r>
              <a:rPr lang="en-US" sz="1200" kern="1200" baseline="0" dirty="0" smtClean="0">
                <a:solidFill>
                  <a:schemeClr val="tx1"/>
                </a:solidFill>
                <a:effectLst/>
                <a:latin typeface="Calibri" pitchFamily="34" charset="0"/>
                <a:ea typeface="+mn-ea"/>
                <a:cs typeface="+mn-cs"/>
              </a:rPr>
              <a:t>)</a:t>
            </a:r>
          </a:p>
          <a:p>
            <a:r>
              <a:rPr lang="en-US" sz="1200" kern="1200" baseline="0" dirty="0" smtClean="0">
                <a:solidFill>
                  <a:schemeClr val="tx1"/>
                </a:solidFill>
                <a:effectLst/>
                <a:latin typeface="Calibri" pitchFamily="34" charset="0"/>
                <a:ea typeface="+mn-ea"/>
                <a:cs typeface="+mn-cs"/>
              </a:rPr>
              <a:t>How we will use the approach to provide an evidence base for building social capital and lead role for VAF in decision making (this includes how the RPDs underpin the CMs to be developed from different perspectives). </a:t>
            </a:r>
          </a:p>
          <a:p>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Miles Weaver, Steven Paxton, Hock Tan, Kenny </a:t>
            </a:r>
            <a:r>
              <a:rPr lang="en-US" sz="1200" kern="1200" dirty="0" err="1" smtClean="0">
                <a:solidFill>
                  <a:schemeClr val="tx1"/>
                </a:solidFill>
                <a:effectLst/>
                <a:latin typeface="Calibri" pitchFamily="34" charset="0"/>
                <a:ea typeface="+mn-ea"/>
                <a:cs typeface="+mn-cs"/>
              </a:rPr>
              <a:t>Crossan</a:t>
            </a:r>
            <a:r>
              <a:rPr lang="en-US" sz="1200" kern="1200" dirty="0" smtClean="0">
                <a:solidFill>
                  <a:schemeClr val="tx1"/>
                </a:solidFill>
                <a:effectLst/>
                <a:latin typeface="Calibri" pitchFamily="34" charset="0"/>
                <a:ea typeface="+mn-ea"/>
                <a:cs typeface="+mn-cs"/>
              </a:rPr>
              <a:t>, Anne-Marie Reilly </a:t>
            </a:r>
            <a:endParaRPr lang="en-US" dirty="0" smtClean="0"/>
          </a:p>
          <a:p>
            <a:r>
              <a:rPr lang="en-US" sz="1200" kern="1200" dirty="0" smtClean="0">
                <a:solidFill>
                  <a:schemeClr val="tx1"/>
                </a:solidFill>
                <a:effectLst/>
                <a:latin typeface="Calibri" pitchFamily="34" charset="0"/>
                <a:ea typeface="+mn-ea"/>
                <a:cs typeface="+mn-cs"/>
              </a:rPr>
              <a:t>The session aims to present a conceptual model of the governance is- sues in connecting and aligning the CSR activities of Scottish </a:t>
            </a:r>
            <a:r>
              <a:rPr lang="en-US" sz="1200" kern="1200" dirty="0" err="1" smtClean="0">
                <a:solidFill>
                  <a:schemeClr val="tx1"/>
                </a:solidFill>
                <a:effectLst/>
                <a:latin typeface="Calibri" pitchFamily="34" charset="0"/>
                <a:ea typeface="+mn-ea"/>
                <a:cs typeface="+mn-cs"/>
              </a:rPr>
              <a:t>Busi</a:t>
            </a:r>
            <a:r>
              <a:rPr lang="en-US" sz="1200" kern="1200" dirty="0" smtClean="0">
                <a:solidFill>
                  <a:schemeClr val="tx1"/>
                </a:solidFill>
                <a:effectLst/>
                <a:latin typeface="Calibri" pitchFamily="34" charset="0"/>
                <a:ea typeface="+mn-ea"/>
                <a:cs typeface="+mn-cs"/>
              </a:rPr>
              <a:t>- nesses and the real and emerging needs in Scotland and the third sec- tor. This forms part of a KTP funded project to design and establish a grant-making platform for the Voluntary Action Fund that encourages the engagement in volunteering and social action in a Scottish context. </a:t>
            </a:r>
            <a:endParaRPr lang="en-US" dirty="0" smtClean="0"/>
          </a:p>
          <a:p>
            <a:r>
              <a:rPr lang="en-US" sz="1200" kern="1200" dirty="0" smtClean="0">
                <a:solidFill>
                  <a:schemeClr val="tx1"/>
                </a:solidFill>
                <a:effectLst/>
                <a:latin typeface="Calibri" pitchFamily="34" charset="0"/>
                <a:ea typeface="+mn-ea"/>
                <a:cs typeface="+mn-cs"/>
              </a:rPr>
              <a:t>The session explores how a ’systems thinking’ approach may pro- vide an interesting avenue to explore governance issues to embed sustainability in organisations and across supply chains. Particularly, sustainability-responses that focus on transparent and stakeholder en- </a:t>
            </a:r>
            <a:r>
              <a:rPr lang="en-US" sz="1200" kern="1200" dirty="0" err="1" smtClean="0">
                <a:solidFill>
                  <a:schemeClr val="tx1"/>
                </a:solidFill>
                <a:effectLst/>
                <a:latin typeface="Calibri" pitchFamily="34" charset="0"/>
                <a:ea typeface="+mn-ea"/>
                <a:cs typeface="+mn-cs"/>
              </a:rPr>
              <a:t>gagement</a:t>
            </a:r>
            <a:r>
              <a:rPr lang="en-US" sz="1200" kern="1200" dirty="0" smtClean="0">
                <a:solidFill>
                  <a:schemeClr val="tx1"/>
                </a:solidFill>
                <a:effectLst/>
                <a:latin typeface="Calibri" pitchFamily="34" charset="0"/>
                <a:ea typeface="+mn-ea"/>
                <a:cs typeface="+mn-cs"/>
              </a:rPr>
              <a:t>. </a:t>
            </a:r>
            <a:endParaRPr lang="en-US"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a:t>
            </a:fld>
            <a:endParaRPr lang="en-GB" dirty="0"/>
          </a:p>
        </p:txBody>
      </p:sp>
    </p:spTree>
    <p:extLst>
      <p:ext uri="{BB962C8B-B14F-4D97-AF65-F5344CB8AC3E}">
        <p14:creationId xmlns:p14="http://schemas.microsoft.com/office/powerpoint/2010/main" val="295740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‘commodification’ of CSR/Sustainability</a:t>
            </a:r>
            <a:r>
              <a:rPr lang="en-US" baseline="0" dirty="0" smtClean="0"/>
              <a:t> Responses to real and emerging challenges in Scotland</a:t>
            </a:r>
          </a:p>
          <a:p>
            <a:endParaRPr lang="en-US" baseline="0" dirty="0" smtClean="0"/>
          </a:p>
          <a:p>
            <a:r>
              <a:rPr lang="en-US" baseline="0" dirty="0" smtClean="0"/>
              <a:t>Partnerships are good examples of shared value</a:t>
            </a:r>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11</a:t>
            </a:fld>
            <a:endParaRPr lang="en-GB" dirty="0"/>
          </a:p>
        </p:txBody>
      </p:sp>
    </p:spTree>
    <p:extLst>
      <p:ext uri="{BB962C8B-B14F-4D97-AF65-F5344CB8AC3E}">
        <p14:creationId xmlns:p14="http://schemas.microsoft.com/office/powerpoint/2010/main" val="216448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a:t>
            </a:r>
          </a:p>
          <a:p>
            <a:endParaRPr lang="en-US" dirty="0" smtClean="0"/>
          </a:p>
          <a:p>
            <a:r>
              <a:rPr lang="en-US" sz="1200" kern="1200" dirty="0" smtClean="0">
                <a:solidFill>
                  <a:schemeClr val="tx1"/>
                </a:solidFill>
                <a:effectLst/>
                <a:latin typeface="Calibri" pitchFamily="34" charset="0"/>
                <a:ea typeface="+mn-ea"/>
                <a:cs typeface="+mn-cs"/>
              </a:rPr>
              <a:t>Miles Weaver, Steven Paxton, Hock Tan, Kenny </a:t>
            </a:r>
            <a:r>
              <a:rPr lang="en-US" sz="1200" kern="1200" dirty="0" err="1" smtClean="0">
                <a:solidFill>
                  <a:schemeClr val="tx1"/>
                </a:solidFill>
                <a:effectLst/>
                <a:latin typeface="Calibri" pitchFamily="34" charset="0"/>
                <a:ea typeface="+mn-ea"/>
                <a:cs typeface="+mn-cs"/>
              </a:rPr>
              <a:t>Crossan</a:t>
            </a:r>
            <a:r>
              <a:rPr lang="en-US" sz="1200" kern="1200" dirty="0" smtClean="0">
                <a:solidFill>
                  <a:schemeClr val="tx1"/>
                </a:solidFill>
                <a:effectLst/>
                <a:latin typeface="Calibri" pitchFamily="34" charset="0"/>
                <a:ea typeface="+mn-ea"/>
                <a:cs typeface="+mn-cs"/>
              </a:rPr>
              <a:t>, Anne-Marie Reilly </a:t>
            </a:r>
            <a:endParaRPr lang="en-US" dirty="0" smtClean="0"/>
          </a:p>
          <a:p>
            <a:r>
              <a:rPr lang="en-US" sz="1200" kern="1200" dirty="0" smtClean="0">
                <a:solidFill>
                  <a:schemeClr val="tx1"/>
                </a:solidFill>
                <a:effectLst/>
                <a:latin typeface="Calibri" pitchFamily="34" charset="0"/>
                <a:ea typeface="+mn-ea"/>
                <a:cs typeface="+mn-cs"/>
              </a:rPr>
              <a:t>The session aims to present a conceptual model of the governance is- sues in connecting and aligning the CSR activities of Scottish </a:t>
            </a:r>
            <a:r>
              <a:rPr lang="en-US" sz="1200" kern="1200" dirty="0" err="1" smtClean="0">
                <a:solidFill>
                  <a:schemeClr val="tx1"/>
                </a:solidFill>
                <a:effectLst/>
                <a:latin typeface="Calibri" pitchFamily="34" charset="0"/>
                <a:ea typeface="+mn-ea"/>
                <a:cs typeface="+mn-cs"/>
              </a:rPr>
              <a:t>Busi</a:t>
            </a:r>
            <a:r>
              <a:rPr lang="en-US" sz="1200" kern="1200" dirty="0" smtClean="0">
                <a:solidFill>
                  <a:schemeClr val="tx1"/>
                </a:solidFill>
                <a:effectLst/>
                <a:latin typeface="Calibri" pitchFamily="34" charset="0"/>
                <a:ea typeface="+mn-ea"/>
                <a:cs typeface="+mn-cs"/>
              </a:rPr>
              <a:t>- nesses and the real and emerging needs in Scotland and the third sec- tor. This forms part of a KTP funded project to design and establish a grant-making platform for the Voluntary Action Fund that encourages the engagement in volunteering and social action in a Scottish context. </a:t>
            </a:r>
            <a:endParaRPr lang="en-US" dirty="0" smtClean="0"/>
          </a:p>
          <a:p>
            <a:r>
              <a:rPr lang="en-US" sz="1200" kern="1200" dirty="0" smtClean="0">
                <a:solidFill>
                  <a:schemeClr val="tx1"/>
                </a:solidFill>
                <a:effectLst/>
                <a:latin typeface="Calibri" pitchFamily="34" charset="0"/>
                <a:ea typeface="+mn-ea"/>
                <a:cs typeface="+mn-cs"/>
              </a:rPr>
              <a:t>The session explores how a ’systems thinking’ approach may pro- vide an interesting avenue to explore governance issues to embed sustainability in </a:t>
            </a:r>
            <a:r>
              <a:rPr lang="en-US" sz="1200" kern="1200" dirty="0" err="1" smtClean="0">
                <a:solidFill>
                  <a:schemeClr val="tx1"/>
                </a:solidFill>
                <a:effectLst/>
                <a:latin typeface="Calibri" pitchFamily="34" charset="0"/>
                <a:ea typeface="+mn-ea"/>
                <a:cs typeface="+mn-cs"/>
              </a:rPr>
              <a:t>organisations</a:t>
            </a:r>
            <a:r>
              <a:rPr lang="en-US" sz="1200" kern="1200" dirty="0" smtClean="0">
                <a:solidFill>
                  <a:schemeClr val="tx1"/>
                </a:solidFill>
                <a:effectLst/>
                <a:latin typeface="Calibri" pitchFamily="34" charset="0"/>
                <a:ea typeface="+mn-ea"/>
                <a:cs typeface="+mn-cs"/>
              </a:rPr>
              <a:t> and across supply chains. Particularly, sustainability-responses that focus on transparent and stakeholder en- </a:t>
            </a:r>
            <a:r>
              <a:rPr lang="en-US" sz="1200" kern="1200" dirty="0" err="1" smtClean="0">
                <a:solidFill>
                  <a:schemeClr val="tx1"/>
                </a:solidFill>
                <a:effectLst/>
                <a:latin typeface="Calibri" pitchFamily="34" charset="0"/>
                <a:ea typeface="+mn-ea"/>
                <a:cs typeface="+mn-cs"/>
              </a:rPr>
              <a:t>gagement</a:t>
            </a:r>
            <a:r>
              <a:rPr lang="en-US" sz="1200" kern="1200" dirty="0" smtClean="0">
                <a:solidFill>
                  <a:schemeClr val="tx1"/>
                </a:solidFill>
                <a:effectLst/>
                <a:latin typeface="Calibri" pitchFamily="3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13</a:t>
            </a:fld>
            <a:endParaRPr lang="en-GB" dirty="0"/>
          </a:p>
        </p:txBody>
      </p:sp>
    </p:spTree>
    <p:extLst>
      <p:ext uri="{BB962C8B-B14F-4D97-AF65-F5344CB8AC3E}">
        <p14:creationId xmlns:p14="http://schemas.microsoft.com/office/powerpoint/2010/main" val="289453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VAF wish to identify new opportunities to diversify its funding base and support activities to third sector </a:t>
            </a:r>
            <a:r>
              <a:rPr lang="en-US" dirty="0" err="1" smtClean="0"/>
              <a:t>organisations</a:t>
            </a:r>
            <a:r>
              <a:rPr lang="en-US" dirty="0" smtClean="0"/>
              <a:t>. </a:t>
            </a:r>
          </a:p>
          <a:p>
            <a:pPr marL="0" indent="0" algn="ctr">
              <a:buNone/>
            </a:pPr>
            <a:r>
              <a:rPr lang="en-US" i="1" dirty="0" smtClean="0"/>
              <a:t>	Raises many questions!</a:t>
            </a:r>
          </a:p>
          <a:p>
            <a:pPr marL="0" indent="0">
              <a:buNone/>
            </a:pPr>
            <a:endParaRPr lang="en-US" dirty="0" smtClean="0"/>
          </a:p>
          <a:p>
            <a:r>
              <a:rPr lang="en-US" dirty="0" smtClean="0"/>
              <a:t>Is there a business opportunity?</a:t>
            </a:r>
          </a:p>
          <a:p>
            <a:r>
              <a:rPr lang="en-US" dirty="0" smtClean="0"/>
              <a:t>Is this what our stakeholders want? Will we gain their support?</a:t>
            </a:r>
          </a:p>
          <a:p>
            <a:endParaRPr lang="en-US" dirty="0" smtClean="0"/>
          </a:p>
          <a:p>
            <a:pPr marL="342900" lvl="1" indent="-342900">
              <a:buFontTx/>
              <a:buChar char="•"/>
            </a:pPr>
            <a:r>
              <a:rPr lang="en-US" dirty="0" smtClean="0"/>
              <a:t>C</a:t>
            </a:r>
            <a:r>
              <a:rPr lang="en-US" sz="2000" dirty="0" smtClean="0"/>
              <a:t>onnecting and aligning CSR responses to the real and emerging need in Scotland</a:t>
            </a:r>
            <a:endParaRPr lang="en-US" sz="1800" i="1" dirty="0" smtClean="0"/>
          </a:p>
          <a:p>
            <a:pPr marL="400050" lvl="2" indent="0">
              <a:buNone/>
            </a:pPr>
            <a:r>
              <a:rPr lang="en-US" sz="1800" i="1" dirty="0" smtClean="0"/>
              <a:t>Who? What? Which?   How?   Lost!</a:t>
            </a:r>
          </a:p>
          <a:p>
            <a:endParaRPr lang="en-US" dirty="0" smtClean="0"/>
          </a:p>
          <a:p>
            <a:endParaRPr lang="en-US" dirty="0" smtClean="0"/>
          </a:p>
          <a:p>
            <a:r>
              <a:rPr lang="en-US" dirty="0" smtClean="0"/>
              <a:t>Complex</a:t>
            </a:r>
            <a:r>
              <a:rPr lang="en-US" baseline="0" dirty="0" smtClean="0"/>
              <a:t> and messy</a:t>
            </a:r>
          </a:p>
          <a:p>
            <a:r>
              <a:rPr lang="en-US" baseline="0" dirty="0" smtClean="0"/>
              <a:t>We want to see how these wheel turn</a:t>
            </a:r>
          </a:p>
          <a:p>
            <a:endParaRPr lang="en-US" baseline="0" dirty="0" smtClean="0"/>
          </a:p>
          <a:p>
            <a:endParaRPr lang="en-US" baseline="0" dirty="0" smtClean="0"/>
          </a:p>
          <a:p>
            <a:r>
              <a:rPr lang="en-US" baseline="0" dirty="0" smtClean="0"/>
              <a:t>The elephant in the room</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14</a:t>
            </a:fld>
            <a:endParaRPr lang="en-GB" dirty="0"/>
          </a:p>
        </p:txBody>
      </p:sp>
    </p:spTree>
    <p:extLst>
      <p:ext uri="{BB962C8B-B14F-4D97-AF65-F5344CB8AC3E}">
        <p14:creationId xmlns:p14="http://schemas.microsoft.com/office/powerpoint/2010/main" val="3519240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Saint</a:t>
            </a:r>
            <a:r>
              <a:rPr lang="en-US" baseline="0" dirty="0" smtClean="0"/>
              <a:t> Paul said this quote. </a:t>
            </a:r>
          </a:p>
          <a:p>
            <a:endParaRPr lang="en-US" baseline="0" dirty="0" smtClean="0"/>
          </a:p>
          <a:p>
            <a:r>
              <a:rPr lang="en-US" baseline="0" dirty="0" smtClean="0"/>
              <a:t>Lets me see things more fully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15</a:t>
            </a:fld>
            <a:endParaRPr lang="en-GB" dirty="0"/>
          </a:p>
        </p:txBody>
      </p:sp>
    </p:spTree>
    <p:extLst>
      <p:ext uri="{BB962C8B-B14F-4D97-AF65-F5344CB8AC3E}">
        <p14:creationId xmlns:p14="http://schemas.microsoft.com/office/powerpoint/2010/main" val="376630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16</a:t>
            </a:fld>
            <a:endParaRPr lang="en-GB" dirty="0"/>
          </a:p>
        </p:txBody>
      </p:sp>
    </p:spTree>
    <p:extLst>
      <p:ext uri="{BB962C8B-B14F-4D97-AF65-F5344CB8AC3E}">
        <p14:creationId xmlns:p14="http://schemas.microsoft.com/office/powerpoint/2010/main" val="247170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1200" dirty="0" smtClean="0">
                <a:solidFill>
                  <a:schemeClr val="bg1"/>
                </a:solidFill>
              </a:rPr>
              <a:t>‘Finding out’ how we can support one another</a:t>
            </a:r>
          </a:p>
          <a:p>
            <a:pPr marL="457200" indent="-457200">
              <a:buFont typeface="Arial"/>
              <a:buChar char="•"/>
            </a:pPr>
            <a:r>
              <a:rPr lang="en-US" sz="1200" dirty="0" smtClean="0">
                <a:solidFill>
                  <a:schemeClr val="bg1"/>
                </a:solidFill>
              </a:rPr>
              <a:t>KTP bidding process</a:t>
            </a:r>
          </a:p>
          <a:p>
            <a:endParaRPr lang="en-US" dirty="0" smtClean="0"/>
          </a:p>
          <a:p>
            <a:endParaRPr lang="en-US" dirty="0" smtClean="0"/>
          </a:p>
          <a:p>
            <a:r>
              <a:rPr lang="en-US" dirty="0" smtClean="0"/>
              <a:t>Dark bit</a:t>
            </a:r>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17</a:t>
            </a:fld>
            <a:endParaRPr lang="en-GB" dirty="0"/>
          </a:p>
        </p:txBody>
      </p:sp>
    </p:spTree>
    <p:extLst>
      <p:ext uri="{BB962C8B-B14F-4D97-AF65-F5344CB8AC3E}">
        <p14:creationId xmlns:p14="http://schemas.microsoft.com/office/powerpoint/2010/main" val="267256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SNOW</a:t>
            </a:r>
            <a:r>
              <a:rPr lang="en-US" baseline="0" dirty="0" smtClean="0"/>
              <a:t> BALLING </a:t>
            </a:r>
            <a:endParaRPr lang="en-US" dirty="0" smtClean="0"/>
          </a:p>
          <a:p>
            <a:endParaRPr lang="en-US" dirty="0" smtClean="0"/>
          </a:p>
          <a:p>
            <a:endParaRPr lang="en-US" dirty="0" smtClean="0"/>
          </a:p>
          <a:p>
            <a:endParaRPr lang="en-US" dirty="0" smtClean="0"/>
          </a:p>
          <a:p>
            <a:r>
              <a:rPr lang="en-US" dirty="0" smtClean="0"/>
              <a:t>GTM is a general methodology to develop theory that is grounded in systematically gathered and </a:t>
            </a:r>
            <a:r>
              <a:rPr lang="en-US" dirty="0" err="1" smtClean="0"/>
              <a:t>analysed</a:t>
            </a:r>
            <a:r>
              <a:rPr lang="en-US" dirty="0" smtClean="0"/>
              <a:t> data (</a:t>
            </a:r>
            <a:r>
              <a:rPr lang="en-US" dirty="0" err="1" smtClean="0"/>
              <a:t>Crotty</a:t>
            </a:r>
            <a:r>
              <a:rPr lang="en-US" dirty="0" smtClean="0"/>
              <a:t>, 1998; Strauss and Corbin, 1998; </a:t>
            </a:r>
            <a:r>
              <a:rPr lang="en-US" dirty="0" err="1" smtClean="0"/>
              <a:t>Groat</a:t>
            </a:r>
            <a:r>
              <a:rPr lang="en-US" dirty="0" smtClean="0"/>
              <a:t> and Wang, 2002; </a:t>
            </a:r>
            <a:r>
              <a:rPr lang="en-US" dirty="0" err="1" smtClean="0"/>
              <a:t>Sutrisna</a:t>
            </a:r>
            <a:r>
              <a:rPr lang="en-US" dirty="0" smtClean="0"/>
              <a:t> and Barrett, 2007. A RELATIONSHIP</a:t>
            </a:r>
            <a:r>
              <a:rPr lang="en-US" baseline="0" dirty="0" smtClean="0"/>
              <a:t> WITH DATA</a:t>
            </a:r>
            <a:endParaRPr lang="en-US" dirty="0" smtClean="0"/>
          </a:p>
          <a:p>
            <a:endParaRPr lang="en-US" dirty="0" smtClean="0"/>
          </a:p>
          <a:p>
            <a:r>
              <a:rPr lang="en-US" dirty="0" smtClean="0"/>
              <a:t>GTM aims to develop theory through the continuous interplay between analysis and data collection (</a:t>
            </a:r>
            <a:r>
              <a:rPr lang="en-US" dirty="0" err="1" smtClean="0"/>
              <a:t>Sutrisna</a:t>
            </a:r>
            <a:r>
              <a:rPr lang="en-US" dirty="0" smtClean="0"/>
              <a:t> and Barrett, 2007)</a:t>
            </a:r>
          </a:p>
          <a:p>
            <a:endParaRPr lang="en-US" dirty="0" smtClean="0"/>
          </a:p>
          <a:p>
            <a:endParaRPr lang="en-US" dirty="0" smtClean="0"/>
          </a:p>
          <a:p>
            <a:r>
              <a:rPr lang="en-US" dirty="0" smtClean="0"/>
              <a:t>ITERATATIVE TRIANGULATION – GROUNDED</a:t>
            </a:r>
            <a:r>
              <a:rPr lang="en-US" baseline="0" dirty="0" smtClean="0"/>
              <a:t> IN LITERATURE, ANALYSIS AND DATA – this was in the original bid.</a:t>
            </a:r>
          </a:p>
          <a:p>
            <a:endParaRPr lang="en-US" baseline="0" dirty="0" smtClean="0"/>
          </a:p>
          <a:p>
            <a:endParaRPr lang="en-US" dirty="0" smtClean="0"/>
          </a:p>
          <a:p>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Monty </a:t>
            </a:r>
            <a:r>
              <a:rPr lang="en-US" sz="1200" kern="1200" dirty="0" err="1" smtClean="0">
                <a:solidFill>
                  <a:schemeClr val="tx1"/>
                </a:solidFill>
                <a:effectLst/>
                <a:latin typeface="Calibri" pitchFamily="34" charset="0"/>
                <a:ea typeface="+mn-ea"/>
                <a:cs typeface="+mn-cs"/>
              </a:rPr>
              <a:t>Sutrisna</a:t>
            </a:r>
            <a:r>
              <a:rPr lang="en-US" sz="1200" kern="1200" dirty="0" smtClean="0">
                <a:solidFill>
                  <a:schemeClr val="tx1"/>
                </a:solidFill>
                <a:effectLst/>
                <a:latin typeface="Calibri" pitchFamily="34" charset="0"/>
                <a:ea typeface="+mn-ea"/>
                <a:cs typeface="+mn-cs"/>
              </a:rPr>
              <a:t> and Peter Barrett </a:t>
            </a:r>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Calibri" pitchFamily="34" charset="0"/>
                <a:ea typeface="+mn-ea"/>
                <a:cs typeface="+mn-cs"/>
              </a:rPr>
              <a:t>Checkland</a:t>
            </a:r>
            <a:r>
              <a:rPr lang="en-US" sz="1200" kern="1200" dirty="0" smtClean="0">
                <a:solidFill>
                  <a:schemeClr val="tx1"/>
                </a:solidFill>
                <a:effectLst/>
                <a:latin typeface="Calibri" pitchFamily="34" charset="0"/>
                <a:ea typeface="+mn-ea"/>
                <a:cs typeface="+mn-cs"/>
              </a:rPr>
              <a:t>, P. B. (1995) Model validation in soft systems practice. Systems Research. Vol.12. No.1. pp.47-54. </a:t>
            </a:r>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rich picture diagram (RPD) technique within the SSM is defined as a pictorial summary of the actual situation in the “systems world” based on inquiries or observations of the “real world” (Patching, 1990)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underlying concepts of the GTM, case study approach, and the soft system methodology (SSM) from which the RPD was originally derived. Based on the identified agreement between and consistency of both methodologies, the development of RPD to model case studies in an ongoing research project (using the GTM) is explained. The subsequent cross-case analysis procedure is also discussed, leading to conclusions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457200" indent="-457200">
              <a:buFont typeface="Arial"/>
              <a:buChar char="•"/>
            </a:pPr>
            <a:endParaRPr lang="en-US" sz="1200" dirty="0" smtClean="0">
              <a:solidFill>
                <a:schemeClr val="bg1"/>
              </a:solidFill>
            </a:endParaRPr>
          </a:p>
          <a:p>
            <a:r>
              <a:rPr lang="en-US" sz="1200" i="1" dirty="0" smtClean="0">
                <a:solidFill>
                  <a:schemeClr val="bg1"/>
                </a:solidFill>
              </a:rPr>
              <a:t>Snowballing method</a:t>
            </a:r>
          </a:p>
          <a:p>
            <a:r>
              <a:rPr lang="en-US" sz="1200" i="1" dirty="0" smtClean="0">
                <a:solidFill>
                  <a:schemeClr val="bg1"/>
                </a:solidFill>
              </a:rPr>
              <a:t>Reach population saturation</a:t>
            </a:r>
            <a:endParaRPr lang="en-US" sz="1200" dirty="0" smtClean="0">
              <a:solidFill>
                <a:schemeClr val="bg1"/>
              </a:solidFill>
            </a:endParaRPr>
          </a:p>
          <a:p>
            <a:r>
              <a:rPr lang="en-US" sz="1200" dirty="0" smtClean="0">
                <a:solidFill>
                  <a:schemeClr val="bg1"/>
                </a:solidFill>
              </a:rPr>
              <a:t>Content analysis of CSR reports of Scottish businesses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Take into account more of the richness and complexity of the real world to produce broad “roughly right” theoretical framework (Barrett and Barrett (2003)</a:t>
            </a:r>
          </a:p>
          <a:p>
            <a:endParaRPr lang="en-US" dirty="0" smtClean="0"/>
          </a:p>
          <a:p>
            <a:r>
              <a:rPr lang="en-US" dirty="0" smtClean="0"/>
              <a:t>The rich picture diagram (RPD) technique within the SSM is defined as a pictorial summary of the actual situation in the “systems world” based on inquiries or observations of the “real world” (Patching, 1990)</a:t>
            </a:r>
          </a:p>
          <a:p>
            <a:endParaRPr lang="en-US" dirty="0" smtClean="0"/>
          </a:p>
          <a:p>
            <a:r>
              <a:rPr lang="en-US" dirty="0" smtClean="0"/>
              <a:t>RPD has been found superior to the narrative text in presenting the case study storyline (Barrett et al., 2006) </a:t>
            </a:r>
          </a:p>
          <a:p>
            <a:endParaRPr lang="en-US" dirty="0" smtClean="0"/>
          </a:p>
          <a:p>
            <a:r>
              <a:rPr lang="en-US" kern="1200" dirty="0" smtClean="0"/>
              <a:t>RPD is subject to continuous change to the point of saturation (further data collection fails to add or change anything within the diagram). Thus, from the SSM point of view, the RPD will continue to be “drawn” throughout as new information becomes available (</a:t>
            </a:r>
            <a:r>
              <a:rPr lang="en-US" kern="1200" dirty="0" err="1" smtClean="0"/>
              <a:t>Checkland</a:t>
            </a:r>
            <a:r>
              <a:rPr lang="en-US" kern="1200" dirty="0" smtClean="0"/>
              <a:t> and Scholes, 2005).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18</a:t>
            </a:fld>
            <a:endParaRPr lang="en-GB" dirty="0"/>
          </a:p>
        </p:txBody>
      </p:sp>
    </p:spTree>
    <p:extLst>
      <p:ext uri="{BB962C8B-B14F-4D97-AF65-F5344CB8AC3E}">
        <p14:creationId xmlns:p14="http://schemas.microsoft.com/office/powerpoint/2010/main" val="260355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Snowballing technique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Population</a:t>
            </a:r>
            <a:r>
              <a:rPr lang="en-US" sz="1200" kern="1200" baseline="0" dirty="0" smtClean="0">
                <a:solidFill>
                  <a:schemeClr val="tx1"/>
                </a:solidFill>
                <a:effectLst/>
                <a:latin typeface="Calibri" pitchFamily="34" charset="0"/>
                <a:ea typeface="+mn-ea"/>
                <a:cs typeface="+mn-cs"/>
              </a:rPr>
              <a:t> saturation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Data saturation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What we propose to do is to reach a ‘population saturation’</a:t>
            </a: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Calibri" pitchFamily="34" charset="0"/>
                <a:ea typeface="+mn-ea"/>
                <a:cs typeface="+mn-cs"/>
              </a:rPr>
              <a:t>Analysiing</a:t>
            </a:r>
            <a:r>
              <a:rPr lang="en-US" sz="1200" kern="1200" baseline="0" dirty="0" smtClean="0">
                <a:solidFill>
                  <a:schemeClr val="tx1"/>
                </a:solidFill>
                <a:effectLst/>
                <a:latin typeface="Calibri" pitchFamily="34" charset="0"/>
                <a:ea typeface="+mn-ea"/>
                <a:cs typeface="+mn-cs"/>
              </a:rPr>
              <a:t> them using Bell and Morse</a:t>
            </a: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Following the research typology advocated by Barrett and Barrett (2003), both the GTM and soft system methodology (SSM) can be considered as lying within the telescopic approach, in which the researchers take into account more of the richness and complexity of the real world to produce broad, “roughly right” theoretical frameworks. </a:t>
            </a:r>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RPD normally present descriptions of local problem situations without explicit theoretical underpinning or </a:t>
            </a:r>
            <a:r>
              <a:rPr lang="en-US" sz="1200" kern="1200" dirty="0" err="1" smtClean="0">
                <a:solidFill>
                  <a:schemeClr val="tx1"/>
                </a:solidFill>
                <a:effectLst/>
                <a:latin typeface="Calibri" pitchFamily="34" charset="0"/>
                <a:ea typeface="+mn-ea"/>
                <a:cs typeface="+mn-cs"/>
              </a:rPr>
              <a:t>modelling</a:t>
            </a:r>
            <a:r>
              <a:rPr lang="en-US" sz="1200" kern="1200" dirty="0" smtClean="0">
                <a:solidFill>
                  <a:schemeClr val="tx1"/>
                </a:solidFill>
                <a:effectLst/>
                <a:latin typeface="Calibri" pitchFamily="34" charset="0"/>
                <a:ea typeface="+mn-ea"/>
                <a:cs typeface="+mn-cs"/>
              </a:rPr>
              <a:t> logic (Rose, 1997). Hence the RPD is not a methodology, but rather a tool that can be used to support the subsequent analysis leading to theory building.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GTM principles, the resultant RPD is subject to continuous change to the point of saturation (further data collection fails to add or change anything within the diagram). Thus, from the SSM point of view, the RPD will continue to be “drawn” throughout as new information becomes available (</a:t>
            </a:r>
            <a:r>
              <a:rPr lang="en-US" sz="1200" kern="1200" dirty="0" err="1" smtClean="0">
                <a:solidFill>
                  <a:schemeClr val="tx1"/>
                </a:solidFill>
                <a:effectLst/>
                <a:latin typeface="Calibri" pitchFamily="34" charset="0"/>
                <a:ea typeface="+mn-ea"/>
                <a:cs typeface="+mn-cs"/>
              </a:rPr>
              <a:t>Checkland</a:t>
            </a:r>
            <a:r>
              <a:rPr lang="en-US" sz="1200" kern="1200" dirty="0" smtClean="0">
                <a:solidFill>
                  <a:schemeClr val="tx1"/>
                </a:solidFill>
                <a:effectLst/>
                <a:latin typeface="Calibri" pitchFamily="34" charset="0"/>
                <a:ea typeface="+mn-ea"/>
                <a:cs typeface="+mn-cs"/>
              </a:rPr>
              <a:t> and Scholes, 2005).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Theory development using the GTM is facilitated through a gradual distillation of the data through theoretical sampling (in which the earlier investigations indicate avenues of further investigation leading to further “cycles” of data collection and analysis) and identification of concepts, followed by further individuals, situations and places to be incorporated to strengthen the findings to the point of saturation.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Thus different case studies represent these “cycles”, while the point of saturation is achieved when the constant comparison within and among the case studies ceases to provide new information. Hence, the use of a multiple case study approach was found to be in agreement with the principles of GTM on the methodological level, i.e. relying on multiple sources and constant comparison, for the purpose of theory building.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GTM principles, the resultant RPD is subject to continuous change to the point of saturation (further data collection fails to add or change anything within the diagram). Thus, from the SSM point of view, the RPD will continue to be “drawn” throughout as new information becomes available (</a:t>
            </a:r>
            <a:r>
              <a:rPr lang="en-US" sz="1200" kern="1200" dirty="0" err="1" smtClean="0">
                <a:solidFill>
                  <a:schemeClr val="tx1"/>
                </a:solidFill>
                <a:effectLst/>
                <a:latin typeface="Calibri" pitchFamily="34" charset="0"/>
                <a:ea typeface="+mn-ea"/>
                <a:cs typeface="+mn-cs"/>
              </a:rPr>
              <a:t>Checkland</a:t>
            </a:r>
            <a:r>
              <a:rPr lang="en-US" sz="1200" kern="1200" dirty="0" smtClean="0">
                <a:solidFill>
                  <a:schemeClr val="tx1"/>
                </a:solidFill>
                <a:effectLst/>
                <a:latin typeface="Calibri" pitchFamily="34" charset="0"/>
                <a:ea typeface="+mn-ea"/>
                <a:cs typeface="+mn-cs"/>
              </a:rPr>
              <a:t> and Scholes, 2005).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19</a:t>
            </a:fld>
            <a:endParaRPr lang="en-GB" dirty="0"/>
          </a:p>
        </p:txBody>
      </p:sp>
    </p:spTree>
    <p:extLst>
      <p:ext uri="{BB962C8B-B14F-4D97-AF65-F5344CB8AC3E}">
        <p14:creationId xmlns:p14="http://schemas.microsoft.com/office/powerpoint/2010/main" val="254993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cap="all" dirty="0" smtClean="0">
                <a:solidFill>
                  <a:schemeClr val="tx1"/>
                </a:solidFill>
                <a:effectLst/>
                <a:latin typeface="Calibri" pitchFamily="34" charset="0"/>
                <a:ea typeface="+mn-ea"/>
                <a:cs typeface="+mn-cs"/>
              </a:rPr>
              <a:t>Alignment &amp; connectivity of Businesses RESPONSES to the real &amp; emerging challenges in a Scottish context</a:t>
            </a:r>
            <a:endParaRPr lang="en-GB" sz="1200" kern="1200" dirty="0" smtClean="0">
              <a:solidFill>
                <a:schemeClr val="tx1"/>
              </a:solidFill>
              <a:effectLst/>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20</a:t>
            </a:fld>
            <a:endParaRPr lang="en-GB" dirty="0"/>
          </a:p>
        </p:txBody>
      </p:sp>
    </p:spTree>
    <p:extLst>
      <p:ext uri="{BB962C8B-B14F-4D97-AF65-F5344CB8AC3E}">
        <p14:creationId xmlns:p14="http://schemas.microsoft.com/office/powerpoint/2010/main" val="165926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a:t>
            </a:r>
          </a:p>
          <a:p>
            <a:endParaRPr lang="en-US" dirty="0" smtClean="0"/>
          </a:p>
          <a:p>
            <a:r>
              <a:rPr lang="en-US" sz="1200" kern="1200" dirty="0" smtClean="0">
                <a:solidFill>
                  <a:schemeClr val="tx1"/>
                </a:solidFill>
                <a:effectLst/>
                <a:latin typeface="Calibri" pitchFamily="34" charset="0"/>
                <a:ea typeface="+mn-ea"/>
                <a:cs typeface="+mn-cs"/>
              </a:rPr>
              <a:t>Miles Weaver, Steven Paxton, Hock Tan, Kenny </a:t>
            </a:r>
            <a:r>
              <a:rPr lang="en-US" sz="1200" kern="1200" dirty="0" err="1" smtClean="0">
                <a:solidFill>
                  <a:schemeClr val="tx1"/>
                </a:solidFill>
                <a:effectLst/>
                <a:latin typeface="Calibri" pitchFamily="34" charset="0"/>
                <a:ea typeface="+mn-ea"/>
                <a:cs typeface="+mn-cs"/>
              </a:rPr>
              <a:t>Crossan</a:t>
            </a:r>
            <a:r>
              <a:rPr lang="en-US" sz="1200" kern="1200" dirty="0" smtClean="0">
                <a:solidFill>
                  <a:schemeClr val="tx1"/>
                </a:solidFill>
                <a:effectLst/>
                <a:latin typeface="Calibri" pitchFamily="34" charset="0"/>
                <a:ea typeface="+mn-ea"/>
                <a:cs typeface="+mn-cs"/>
              </a:rPr>
              <a:t>, Anne-Marie Reilly </a:t>
            </a:r>
            <a:endParaRPr lang="en-US" dirty="0" smtClean="0"/>
          </a:p>
          <a:p>
            <a:r>
              <a:rPr lang="en-US" sz="1200" kern="1200" dirty="0" smtClean="0">
                <a:solidFill>
                  <a:schemeClr val="tx1"/>
                </a:solidFill>
                <a:effectLst/>
                <a:latin typeface="Calibri" pitchFamily="34" charset="0"/>
                <a:ea typeface="+mn-ea"/>
                <a:cs typeface="+mn-cs"/>
              </a:rPr>
              <a:t>The session aims to present a conceptual model of the governance is- sues in connecting and aligning the CSR activities of Scottish </a:t>
            </a:r>
            <a:r>
              <a:rPr lang="en-US" sz="1200" kern="1200" dirty="0" err="1" smtClean="0">
                <a:solidFill>
                  <a:schemeClr val="tx1"/>
                </a:solidFill>
                <a:effectLst/>
                <a:latin typeface="Calibri" pitchFamily="34" charset="0"/>
                <a:ea typeface="+mn-ea"/>
                <a:cs typeface="+mn-cs"/>
              </a:rPr>
              <a:t>Busi</a:t>
            </a:r>
            <a:r>
              <a:rPr lang="en-US" sz="1200" kern="1200" dirty="0" smtClean="0">
                <a:solidFill>
                  <a:schemeClr val="tx1"/>
                </a:solidFill>
                <a:effectLst/>
                <a:latin typeface="Calibri" pitchFamily="34" charset="0"/>
                <a:ea typeface="+mn-ea"/>
                <a:cs typeface="+mn-cs"/>
              </a:rPr>
              <a:t>- nesses and the real and emerging needs in Scotland and the third sec- tor. This forms part of a KTP funded project to design and establish a grant-making platform for the Voluntary Action Fund that encourages the engagement in volunteering and social action in a Scottish context. </a:t>
            </a:r>
            <a:endParaRPr lang="en-US" dirty="0" smtClean="0"/>
          </a:p>
          <a:p>
            <a:r>
              <a:rPr lang="en-US" sz="1200" kern="1200" dirty="0" smtClean="0">
                <a:solidFill>
                  <a:schemeClr val="tx1"/>
                </a:solidFill>
                <a:effectLst/>
                <a:latin typeface="Calibri" pitchFamily="34" charset="0"/>
                <a:ea typeface="+mn-ea"/>
                <a:cs typeface="+mn-cs"/>
              </a:rPr>
              <a:t>The session explores how a ’systems thinking’ approach may pro- vide an interesting avenue to explore governance issues to embed sustainability in </a:t>
            </a:r>
            <a:r>
              <a:rPr lang="en-US" sz="1200" kern="1200" dirty="0" err="1" smtClean="0">
                <a:solidFill>
                  <a:schemeClr val="tx1"/>
                </a:solidFill>
                <a:effectLst/>
                <a:latin typeface="Calibri" pitchFamily="34" charset="0"/>
                <a:ea typeface="+mn-ea"/>
                <a:cs typeface="+mn-cs"/>
              </a:rPr>
              <a:t>organisations</a:t>
            </a:r>
            <a:r>
              <a:rPr lang="en-US" sz="1200" kern="1200" dirty="0" smtClean="0">
                <a:solidFill>
                  <a:schemeClr val="tx1"/>
                </a:solidFill>
                <a:effectLst/>
                <a:latin typeface="Calibri" pitchFamily="34" charset="0"/>
                <a:ea typeface="+mn-ea"/>
                <a:cs typeface="+mn-cs"/>
              </a:rPr>
              <a:t> and across supply chains. Particularly, sustainability-responses that focus on transparent and stakeholder en- </a:t>
            </a:r>
            <a:r>
              <a:rPr lang="en-US" sz="1200" kern="1200" dirty="0" err="1" smtClean="0">
                <a:solidFill>
                  <a:schemeClr val="tx1"/>
                </a:solidFill>
                <a:effectLst/>
                <a:latin typeface="Calibri" pitchFamily="34" charset="0"/>
                <a:ea typeface="+mn-ea"/>
                <a:cs typeface="+mn-cs"/>
              </a:rPr>
              <a:t>gagement</a:t>
            </a:r>
            <a:r>
              <a:rPr lang="en-US" sz="1200" kern="1200" dirty="0" smtClean="0">
                <a:solidFill>
                  <a:schemeClr val="tx1"/>
                </a:solidFill>
                <a:effectLst/>
                <a:latin typeface="Calibri" pitchFamily="3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21</a:t>
            </a:fld>
            <a:endParaRPr lang="en-GB" dirty="0"/>
          </a:p>
        </p:txBody>
      </p:sp>
    </p:spTree>
    <p:extLst>
      <p:ext uri="{BB962C8B-B14F-4D97-AF65-F5344CB8AC3E}">
        <p14:creationId xmlns:p14="http://schemas.microsoft.com/office/powerpoint/2010/main" val="289453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a:t>
            </a:r>
          </a:p>
          <a:p>
            <a:endParaRPr lang="en-US" dirty="0" smtClean="0"/>
          </a:p>
          <a:p>
            <a:r>
              <a:rPr lang="en-US" sz="1200" kern="1200" dirty="0" smtClean="0">
                <a:solidFill>
                  <a:schemeClr val="tx1"/>
                </a:solidFill>
                <a:effectLst/>
                <a:latin typeface="Calibri" pitchFamily="34" charset="0"/>
                <a:ea typeface="+mn-ea"/>
                <a:cs typeface="+mn-cs"/>
              </a:rPr>
              <a:t>Miles Weaver, Steven Paxton, Hock Tan, Kenny </a:t>
            </a:r>
            <a:r>
              <a:rPr lang="en-US" sz="1200" kern="1200" dirty="0" err="1" smtClean="0">
                <a:solidFill>
                  <a:schemeClr val="tx1"/>
                </a:solidFill>
                <a:effectLst/>
                <a:latin typeface="Calibri" pitchFamily="34" charset="0"/>
                <a:ea typeface="+mn-ea"/>
                <a:cs typeface="+mn-cs"/>
              </a:rPr>
              <a:t>Crossan</a:t>
            </a:r>
            <a:r>
              <a:rPr lang="en-US" sz="1200" kern="1200" dirty="0" smtClean="0">
                <a:solidFill>
                  <a:schemeClr val="tx1"/>
                </a:solidFill>
                <a:effectLst/>
                <a:latin typeface="Calibri" pitchFamily="34" charset="0"/>
                <a:ea typeface="+mn-ea"/>
                <a:cs typeface="+mn-cs"/>
              </a:rPr>
              <a:t>, Anne-Marie Reilly </a:t>
            </a:r>
            <a:endParaRPr lang="en-US" dirty="0" smtClean="0"/>
          </a:p>
          <a:p>
            <a:r>
              <a:rPr lang="en-US" sz="1200" kern="1200" dirty="0" smtClean="0">
                <a:solidFill>
                  <a:schemeClr val="tx1"/>
                </a:solidFill>
                <a:effectLst/>
                <a:latin typeface="Calibri" pitchFamily="34" charset="0"/>
                <a:ea typeface="+mn-ea"/>
                <a:cs typeface="+mn-cs"/>
              </a:rPr>
              <a:t>The session aims to present a conceptual model of the governance is- sues in connecting and aligning the CSR activities of Scottish </a:t>
            </a:r>
            <a:r>
              <a:rPr lang="en-US" sz="1200" kern="1200" dirty="0" err="1" smtClean="0">
                <a:solidFill>
                  <a:schemeClr val="tx1"/>
                </a:solidFill>
                <a:effectLst/>
                <a:latin typeface="Calibri" pitchFamily="34" charset="0"/>
                <a:ea typeface="+mn-ea"/>
                <a:cs typeface="+mn-cs"/>
              </a:rPr>
              <a:t>Busi</a:t>
            </a:r>
            <a:r>
              <a:rPr lang="en-US" sz="1200" kern="1200" dirty="0" smtClean="0">
                <a:solidFill>
                  <a:schemeClr val="tx1"/>
                </a:solidFill>
                <a:effectLst/>
                <a:latin typeface="Calibri" pitchFamily="34" charset="0"/>
                <a:ea typeface="+mn-ea"/>
                <a:cs typeface="+mn-cs"/>
              </a:rPr>
              <a:t>- nesses and the real and emerging needs in Scotland and the third sec- tor. This forms part of a KTP funded project to design and establish a grant-making platform for the Voluntary Action Fund that encourages the engagement in volunteering and social action in a Scottish context. </a:t>
            </a:r>
            <a:endParaRPr lang="en-US" dirty="0" smtClean="0"/>
          </a:p>
          <a:p>
            <a:r>
              <a:rPr lang="en-US" sz="1200" kern="1200" dirty="0" smtClean="0">
                <a:solidFill>
                  <a:schemeClr val="tx1"/>
                </a:solidFill>
                <a:effectLst/>
                <a:latin typeface="Calibri" pitchFamily="34" charset="0"/>
                <a:ea typeface="+mn-ea"/>
                <a:cs typeface="+mn-cs"/>
              </a:rPr>
              <a:t>The session explores how a ’systems thinking’ approach may pro- vide an interesting avenue to explore governance issues to embed sustainability in </a:t>
            </a:r>
            <a:r>
              <a:rPr lang="en-US" sz="1200" kern="1200" dirty="0" err="1" smtClean="0">
                <a:solidFill>
                  <a:schemeClr val="tx1"/>
                </a:solidFill>
                <a:effectLst/>
                <a:latin typeface="Calibri" pitchFamily="34" charset="0"/>
                <a:ea typeface="+mn-ea"/>
                <a:cs typeface="+mn-cs"/>
              </a:rPr>
              <a:t>organisations</a:t>
            </a:r>
            <a:r>
              <a:rPr lang="en-US" sz="1200" kern="1200" dirty="0" smtClean="0">
                <a:solidFill>
                  <a:schemeClr val="tx1"/>
                </a:solidFill>
                <a:effectLst/>
                <a:latin typeface="Calibri" pitchFamily="34" charset="0"/>
                <a:ea typeface="+mn-ea"/>
                <a:cs typeface="+mn-cs"/>
              </a:rPr>
              <a:t> and across supply chains. Particularly, sustainability-responses that focus on transparent and stakeholder en- </a:t>
            </a:r>
            <a:r>
              <a:rPr lang="en-US" sz="1200" kern="1200" dirty="0" err="1" smtClean="0">
                <a:solidFill>
                  <a:schemeClr val="tx1"/>
                </a:solidFill>
                <a:effectLst/>
                <a:latin typeface="Calibri" pitchFamily="34" charset="0"/>
                <a:ea typeface="+mn-ea"/>
                <a:cs typeface="+mn-cs"/>
              </a:rPr>
              <a:t>gagement</a:t>
            </a:r>
            <a:r>
              <a:rPr lang="en-US" sz="1200" kern="1200" dirty="0" smtClean="0">
                <a:solidFill>
                  <a:schemeClr val="tx1"/>
                </a:solidFill>
                <a:effectLst/>
                <a:latin typeface="Calibri" pitchFamily="3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2</a:t>
            </a:fld>
            <a:endParaRPr lang="en-GB" dirty="0"/>
          </a:p>
        </p:txBody>
      </p:sp>
    </p:spTree>
    <p:extLst>
      <p:ext uri="{BB962C8B-B14F-4D97-AF65-F5344CB8AC3E}">
        <p14:creationId xmlns:p14="http://schemas.microsoft.com/office/powerpoint/2010/main" val="2894533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1200" dirty="0" smtClean="0">
                <a:solidFill>
                  <a:schemeClr val="bg1"/>
                </a:solidFill>
              </a:rPr>
              <a:t>‘Finding out’ how we can support one another</a:t>
            </a:r>
          </a:p>
          <a:p>
            <a:pPr marL="457200" indent="-457200">
              <a:buFont typeface="Arial"/>
              <a:buChar char="•"/>
            </a:pPr>
            <a:r>
              <a:rPr lang="en-US" sz="1200" dirty="0" smtClean="0">
                <a:solidFill>
                  <a:schemeClr val="bg1"/>
                </a:solidFill>
              </a:rPr>
              <a:t>KTP bidding process</a:t>
            </a:r>
          </a:p>
          <a:p>
            <a:endParaRPr lang="en-US" dirty="0" smtClean="0"/>
          </a:p>
          <a:p>
            <a:endParaRPr lang="en-US" dirty="0" smtClean="0"/>
          </a:p>
          <a:p>
            <a:r>
              <a:rPr lang="en-US" dirty="0" smtClean="0"/>
              <a:t>Dark bit</a:t>
            </a:r>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22</a:t>
            </a:fld>
            <a:endParaRPr lang="en-GB" dirty="0"/>
          </a:p>
        </p:txBody>
      </p:sp>
    </p:spTree>
    <p:extLst>
      <p:ext uri="{BB962C8B-B14F-4D97-AF65-F5344CB8AC3E}">
        <p14:creationId xmlns:p14="http://schemas.microsoft.com/office/powerpoint/2010/main" val="267256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1200" dirty="0" smtClean="0">
                <a:solidFill>
                  <a:schemeClr val="bg1"/>
                </a:solidFill>
              </a:rPr>
              <a:t>‘Finding out’ how we can support one another</a:t>
            </a:r>
          </a:p>
          <a:p>
            <a:pPr marL="457200" indent="-457200">
              <a:buFont typeface="Arial"/>
              <a:buChar char="•"/>
            </a:pPr>
            <a:r>
              <a:rPr lang="en-US" sz="1200" dirty="0" smtClean="0">
                <a:solidFill>
                  <a:schemeClr val="bg1"/>
                </a:solidFill>
              </a:rPr>
              <a:t>KTP bidding process</a:t>
            </a:r>
          </a:p>
          <a:p>
            <a:endParaRPr lang="en-US" dirty="0" smtClean="0"/>
          </a:p>
          <a:p>
            <a:endParaRPr lang="en-US" dirty="0" smtClean="0"/>
          </a:p>
          <a:p>
            <a:r>
              <a:rPr lang="en-US" dirty="0" smtClean="0"/>
              <a:t>Dark bit</a:t>
            </a:r>
          </a:p>
          <a:p>
            <a:endParaRPr lang="en-US" dirty="0" smtClean="0"/>
          </a:p>
          <a:p>
            <a:r>
              <a:rPr lang="en-US" dirty="0" smtClean="0"/>
              <a:t>Building</a:t>
            </a:r>
            <a:r>
              <a:rPr lang="en-US" baseline="0" dirty="0" smtClean="0"/>
              <a:t> on shoulders of giants</a:t>
            </a:r>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23</a:t>
            </a:fld>
            <a:endParaRPr lang="en-GB" dirty="0"/>
          </a:p>
        </p:txBody>
      </p:sp>
    </p:spTree>
    <p:extLst>
      <p:ext uri="{BB962C8B-B14F-4D97-AF65-F5344CB8AC3E}">
        <p14:creationId xmlns:p14="http://schemas.microsoft.com/office/powerpoint/2010/main" val="2672567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a:t>
            </a:r>
          </a:p>
          <a:p>
            <a:endParaRPr lang="en-US" dirty="0" smtClean="0"/>
          </a:p>
          <a:p>
            <a:r>
              <a:rPr lang="en-US" sz="1200" kern="1200" dirty="0" smtClean="0">
                <a:solidFill>
                  <a:schemeClr val="tx1"/>
                </a:solidFill>
                <a:effectLst/>
                <a:latin typeface="Calibri" pitchFamily="34" charset="0"/>
                <a:ea typeface="+mn-ea"/>
                <a:cs typeface="+mn-cs"/>
              </a:rPr>
              <a:t>Miles Weaver, Steven Paxton, Hock Tan, Kenny </a:t>
            </a:r>
            <a:r>
              <a:rPr lang="en-US" sz="1200" kern="1200" dirty="0" err="1" smtClean="0">
                <a:solidFill>
                  <a:schemeClr val="tx1"/>
                </a:solidFill>
                <a:effectLst/>
                <a:latin typeface="Calibri" pitchFamily="34" charset="0"/>
                <a:ea typeface="+mn-ea"/>
                <a:cs typeface="+mn-cs"/>
              </a:rPr>
              <a:t>Crossan</a:t>
            </a:r>
            <a:r>
              <a:rPr lang="en-US" sz="1200" kern="1200" dirty="0" smtClean="0">
                <a:solidFill>
                  <a:schemeClr val="tx1"/>
                </a:solidFill>
                <a:effectLst/>
                <a:latin typeface="Calibri" pitchFamily="34" charset="0"/>
                <a:ea typeface="+mn-ea"/>
                <a:cs typeface="+mn-cs"/>
              </a:rPr>
              <a:t>, Anne-Marie Reilly </a:t>
            </a:r>
            <a:endParaRPr lang="en-US" dirty="0" smtClean="0"/>
          </a:p>
          <a:p>
            <a:r>
              <a:rPr lang="en-US" sz="1200" kern="1200" dirty="0" smtClean="0">
                <a:solidFill>
                  <a:schemeClr val="tx1"/>
                </a:solidFill>
                <a:effectLst/>
                <a:latin typeface="Calibri" pitchFamily="34" charset="0"/>
                <a:ea typeface="+mn-ea"/>
                <a:cs typeface="+mn-cs"/>
              </a:rPr>
              <a:t>The session aims to present a conceptual model of the governance is- sues in connecting and aligning the CSR activities of Scottish </a:t>
            </a:r>
            <a:r>
              <a:rPr lang="en-US" sz="1200" kern="1200" dirty="0" err="1" smtClean="0">
                <a:solidFill>
                  <a:schemeClr val="tx1"/>
                </a:solidFill>
                <a:effectLst/>
                <a:latin typeface="Calibri" pitchFamily="34" charset="0"/>
                <a:ea typeface="+mn-ea"/>
                <a:cs typeface="+mn-cs"/>
              </a:rPr>
              <a:t>Busi</a:t>
            </a:r>
            <a:r>
              <a:rPr lang="en-US" sz="1200" kern="1200" dirty="0" smtClean="0">
                <a:solidFill>
                  <a:schemeClr val="tx1"/>
                </a:solidFill>
                <a:effectLst/>
                <a:latin typeface="Calibri" pitchFamily="34" charset="0"/>
                <a:ea typeface="+mn-ea"/>
                <a:cs typeface="+mn-cs"/>
              </a:rPr>
              <a:t>- nesses and the real and emerging needs in Scotland and the third sec- tor. This forms part of a KTP funded project to design and establish a grant-making platform for the Voluntary Action Fund that encourages the engagement in volunteering and social action in a Scottish context. </a:t>
            </a:r>
            <a:endParaRPr lang="en-US" dirty="0" smtClean="0"/>
          </a:p>
          <a:p>
            <a:r>
              <a:rPr lang="en-US" sz="1200" kern="1200" dirty="0" smtClean="0">
                <a:solidFill>
                  <a:schemeClr val="tx1"/>
                </a:solidFill>
                <a:effectLst/>
                <a:latin typeface="Calibri" pitchFamily="34" charset="0"/>
                <a:ea typeface="+mn-ea"/>
                <a:cs typeface="+mn-cs"/>
              </a:rPr>
              <a:t>The session explores how a ’systems thinking’ approach may pro- vide an interesting avenue to explore governance issues to embed sustainability in </a:t>
            </a:r>
            <a:r>
              <a:rPr lang="en-US" sz="1200" kern="1200" dirty="0" err="1" smtClean="0">
                <a:solidFill>
                  <a:schemeClr val="tx1"/>
                </a:solidFill>
                <a:effectLst/>
                <a:latin typeface="Calibri" pitchFamily="34" charset="0"/>
                <a:ea typeface="+mn-ea"/>
                <a:cs typeface="+mn-cs"/>
              </a:rPr>
              <a:t>organisations</a:t>
            </a:r>
            <a:r>
              <a:rPr lang="en-US" sz="1200" kern="1200" dirty="0" smtClean="0">
                <a:solidFill>
                  <a:schemeClr val="tx1"/>
                </a:solidFill>
                <a:effectLst/>
                <a:latin typeface="Calibri" pitchFamily="34" charset="0"/>
                <a:ea typeface="+mn-ea"/>
                <a:cs typeface="+mn-cs"/>
              </a:rPr>
              <a:t> and across supply chains. Particularly, sustainability-responses that focus on transparent and stakeholder en- </a:t>
            </a:r>
            <a:r>
              <a:rPr lang="en-US" sz="1200" kern="1200" dirty="0" err="1" smtClean="0">
                <a:solidFill>
                  <a:schemeClr val="tx1"/>
                </a:solidFill>
                <a:effectLst/>
                <a:latin typeface="Calibri" pitchFamily="34" charset="0"/>
                <a:ea typeface="+mn-ea"/>
                <a:cs typeface="+mn-cs"/>
              </a:rPr>
              <a:t>gagement</a:t>
            </a:r>
            <a:r>
              <a:rPr lang="en-US" sz="1200" kern="1200" dirty="0" smtClean="0">
                <a:solidFill>
                  <a:schemeClr val="tx1"/>
                </a:solidFill>
                <a:effectLst/>
                <a:latin typeface="Calibri" pitchFamily="3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25</a:t>
            </a:fld>
            <a:endParaRPr lang="en-GB" dirty="0"/>
          </a:p>
        </p:txBody>
      </p:sp>
    </p:spTree>
    <p:extLst>
      <p:ext uri="{BB962C8B-B14F-4D97-AF65-F5344CB8AC3E}">
        <p14:creationId xmlns:p14="http://schemas.microsoft.com/office/powerpoint/2010/main" val="2894533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broken jig saw – I feel very little is joined up” </a:t>
            </a:r>
            <a:r>
              <a:rPr lang="en-US" i="1" dirty="0" smtClean="0"/>
              <a:t>– complicated problem?</a:t>
            </a:r>
          </a:p>
          <a:p>
            <a:r>
              <a:rPr lang="en-US" dirty="0" smtClean="0"/>
              <a:t>“sectors have different priorities … not on same wave length” </a:t>
            </a:r>
            <a:r>
              <a:rPr lang="en-US" i="1" dirty="0" smtClean="0"/>
              <a:t>– so how do you tune?</a:t>
            </a:r>
          </a:p>
          <a:p>
            <a:r>
              <a:rPr lang="en-US" i="1" dirty="0" smtClean="0"/>
              <a:t>Sid folded arms</a:t>
            </a:r>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26</a:t>
            </a:fld>
            <a:endParaRPr lang="en-GB" dirty="0"/>
          </a:p>
        </p:txBody>
      </p:sp>
    </p:spTree>
    <p:extLst>
      <p:ext uri="{BB962C8B-B14F-4D97-AF65-F5344CB8AC3E}">
        <p14:creationId xmlns:p14="http://schemas.microsoft.com/office/powerpoint/2010/main" val="2687192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an arrow</a:t>
            </a:r>
          </a:p>
          <a:p>
            <a:endParaRPr lang="en-US" baseline="0" dirty="0" smtClean="0"/>
          </a:p>
          <a:p>
            <a:r>
              <a:rPr lang="en-US" baseline="0" dirty="0" smtClean="0"/>
              <a:t>Power of the relationships</a:t>
            </a:r>
          </a:p>
          <a:p>
            <a:r>
              <a:rPr lang="en-US" baseline="0" dirty="0" smtClean="0"/>
              <a:t>Mechanistic relationship</a:t>
            </a:r>
          </a:p>
          <a:p>
            <a:endParaRPr lang="en-US" baseline="0" dirty="0" smtClean="0"/>
          </a:p>
          <a:p>
            <a:r>
              <a:rPr lang="en-US" sz="1200" b="1" kern="1200" dirty="0" smtClean="0">
                <a:solidFill>
                  <a:schemeClr val="tx1"/>
                </a:solidFill>
                <a:effectLst/>
                <a:latin typeface="Calibri" pitchFamily="34" charset="0"/>
                <a:ea typeface="+mn-ea"/>
                <a:cs typeface="+mn-cs"/>
              </a:rPr>
              <a:t>Partnership governance </a:t>
            </a:r>
            <a:endParaRPr lang="en-US" dirty="0" smtClean="0"/>
          </a:p>
          <a:p>
            <a:r>
              <a:rPr lang="en-US" sz="1200" kern="1200" dirty="0" smtClean="0">
                <a:solidFill>
                  <a:schemeClr val="tx1"/>
                </a:solidFill>
                <a:effectLst/>
                <a:latin typeface="Calibri" pitchFamily="34" charset="0"/>
                <a:ea typeface="+mn-ea"/>
                <a:cs typeface="+mn-cs"/>
              </a:rPr>
              <a:t>The term </a:t>
            </a:r>
            <a:r>
              <a:rPr lang="en-US" sz="1200" i="1" kern="1200" dirty="0" smtClean="0">
                <a:solidFill>
                  <a:schemeClr val="tx1"/>
                </a:solidFill>
                <a:effectLst/>
                <a:latin typeface="Calibri" pitchFamily="34" charset="0"/>
                <a:ea typeface="+mn-ea"/>
                <a:cs typeface="+mn-cs"/>
              </a:rPr>
              <a:t>Partnership or Collaborative Governance </a:t>
            </a:r>
            <a:r>
              <a:rPr lang="en-US" sz="1200" kern="1200" dirty="0" smtClean="0">
                <a:solidFill>
                  <a:schemeClr val="tx1"/>
                </a:solidFill>
                <a:effectLst/>
                <a:latin typeface="Calibri" pitchFamily="34" charset="0"/>
                <a:ea typeface="+mn-ea"/>
                <a:cs typeface="+mn-cs"/>
              </a:rPr>
              <a:t>has gained momentum over the last years. It is a partnership based governance system that involves a number of corporate and social actors and therefore looks at holistic </a:t>
            </a:r>
            <a:r>
              <a:rPr lang="en-US" sz="1200" i="1" kern="1200" dirty="0" smtClean="0">
                <a:solidFill>
                  <a:schemeClr val="tx1"/>
                </a:solidFill>
                <a:effectLst/>
                <a:latin typeface="Calibri" pitchFamily="34" charset="0"/>
                <a:ea typeface="+mn-ea"/>
                <a:cs typeface="+mn-cs"/>
              </a:rPr>
              <a:t>governance of networks </a:t>
            </a:r>
            <a:r>
              <a:rPr lang="en-US" sz="1200" kern="1200" dirty="0" smtClean="0">
                <a:solidFill>
                  <a:schemeClr val="tx1"/>
                </a:solidFill>
                <a:effectLst/>
                <a:latin typeface="Calibri" pitchFamily="34" charset="0"/>
                <a:ea typeface="+mn-ea"/>
                <a:cs typeface="+mn-cs"/>
              </a:rPr>
              <a:t>(</a:t>
            </a:r>
            <a:r>
              <a:rPr lang="en-US" sz="1200" kern="1200" dirty="0" err="1" smtClean="0">
                <a:solidFill>
                  <a:schemeClr val="tx1"/>
                </a:solidFill>
                <a:effectLst/>
                <a:latin typeface="Calibri" pitchFamily="34" charset="0"/>
                <a:ea typeface="+mn-ea"/>
                <a:cs typeface="+mn-cs"/>
              </a:rPr>
              <a:t>Nikoloyuk</a:t>
            </a:r>
            <a:r>
              <a:rPr lang="en-US" sz="1200" kern="1200" dirty="0" smtClean="0">
                <a:solidFill>
                  <a:schemeClr val="tx1"/>
                </a:solidFill>
                <a:effectLst/>
                <a:latin typeface="Calibri" pitchFamily="34" charset="0"/>
                <a:ea typeface="+mn-ea"/>
                <a:cs typeface="+mn-cs"/>
              </a:rPr>
              <a:t> </a:t>
            </a:r>
            <a:r>
              <a:rPr lang="en-US" sz="1200" i="1" kern="1200" dirty="0" smtClean="0">
                <a:solidFill>
                  <a:schemeClr val="tx1"/>
                </a:solidFill>
                <a:effectLst/>
                <a:latin typeface="Calibri" pitchFamily="34" charset="0"/>
                <a:ea typeface="+mn-ea"/>
                <a:cs typeface="+mn-cs"/>
              </a:rPr>
              <a:t>et </a:t>
            </a:r>
            <a:r>
              <a:rPr lang="en-US" sz="1200" kern="1200" dirty="0" smtClean="0">
                <a:solidFill>
                  <a:schemeClr val="tx1"/>
                </a:solidFill>
                <a:effectLst/>
                <a:latin typeface="Calibri" pitchFamily="34" charset="0"/>
                <a:ea typeface="+mn-ea"/>
                <a:cs typeface="+mn-cs"/>
              </a:rPr>
              <a:t>al., 2010; </a:t>
            </a:r>
            <a:r>
              <a:rPr lang="en-US" sz="1200" kern="1200" dirty="0" err="1" smtClean="0">
                <a:solidFill>
                  <a:schemeClr val="tx1"/>
                </a:solidFill>
                <a:effectLst/>
                <a:latin typeface="Calibri" pitchFamily="34" charset="0"/>
                <a:ea typeface="+mn-ea"/>
                <a:cs typeface="+mn-cs"/>
              </a:rPr>
              <a:t>Pirson</a:t>
            </a:r>
            <a:r>
              <a:rPr lang="en-US" sz="1200" kern="1200" dirty="0" smtClean="0">
                <a:solidFill>
                  <a:schemeClr val="tx1"/>
                </a:solidFill>
                <a:effectLst/>
                <a:latin typeface="Calibri" pitchFamily="34" charset="0"/>
                <a:ea typeface="+mn-ea"/>
                <a:cs typeface="+mn-cs"/>
              </a:rPr>
              <a:t> and Turnbull, 2011; </a:t>
            </a:r>
            <a:r>
              <a:rPr lang="en-US" sz="1200" kern="1200" dirty="0" err="1" smtClean="0">
                <a:solidFill>
                  <a:schemeClr val="tx1"/>
                </a:solidFill>
                <a:effectLst/>
                <a:latin typeface="Calibri" pitchFamily="34" charset="0"/>
                <a:ea typeface="+mn-ea"/>
                <a:cs typeface="+mn-cs"/>
              </a:rPr>
              <a:t>Zadek</a:t>
            </a:r>
            <a:r>
              <a:rPr lang="en-US" sz="1200" kern="1200" dirty="0" smtClean="0">
                <a:solidFill>
                  <a:schemeClr val="tx1"/>
                </a:solidFill>
                <a:effectLst/>
                <a:latin typeface="Calibri" pitchFamily="34" charset="0"/>
                <a:ea typeface="+mn-ea"/>
                <a:cs typeface="+mn-cs"/>
              </a:rPr>
              <a:t> and </a:t>
            </a:r>
            <a:r>
              <a:rPr lang="en-US" sz="1200" kern="1200" dirty="0" err="1" smtClean="0">
                <a:solidFill>
                  <a:schemeClr val="tx1"/>
                </a:solidFill>
                <a:effectLst/>
                <a:latin typeface="Calibri" pitchFamily="34" charset="0"/>
                <a:ea typeface="+mn-ea"/>
                <a:cs typeface="+mn-cs"/>
              </a:rPr>
              <a:t>Radovich</a:t>
            </a:r>
            <a:r>
              <a:rPr lang="en-US" sz="1200" kern="1200" dirty="0" smtClean="0">
                <a:solidFill>
                  <a:schemeClr val="tx1"/>
                </a:solidFill>
                <a:effectLst/>
                <a:latin typeface="Calibri" pitchFamily="34" charset="0"/>
                <a:ea typeface="+mn-ea"/>
                <a:cs typeface="+mn-cs"/>
              </a:rPr>
              <a:t>, 2006). This goes hand in hand with </a:t>
            </a:r>
            <a:r>
              <a:rPr lang="en-US" sz="1200" i="1" kern="1200" dirty="0" smtClean="0">
                <a:solidFill>
                  <a:schemeClr val="tx1"/>
                </a:solidFill>
                <a:effectLst/>
                <a:latin typeface="Calibri" pitchFamily="34" charset="0"/>
                <a:ea typeface="+mn-ea"/>
                <a:cs typeface="+mn-cs"/>
              </a:rPr>
              <a:t>Stewardship Theory </a:t>
            </a:r>
            <a:r>
              <a:rPr lang="en-US" sz="1200" kern="1200" dirty="0" smtClean="0">
                <a:solidFill>
                  <a:schemeClr val="tx1"/>
                </a:solidFill>
                <a:effectLst/>
                <a:latin typeface="Calibri" pitchFamily="34" charset="0"/>
                <a:ea typeface="+mn-ea"/>
                <a:cs typeface="+mn-cs"/>
              </a:rPr>
              <a:t>in terms of governing assets responsibly and in the best interest of the company and other stakeholders, including the environment (</a:t>
            </a:r>
            <a:r>
              <a:rPr lang="en-US" sz="1200" kern="1200" dirty="0" err="1" smtClean="0">
                <a:solidFill>
                  <a:schemeClr val="tx1"/>
                </a:solidFill>
                <a:effectLst/>
                <a:latin typeface="Calibri" pitchFamily="34" charset="0"/>
                <a:ea typeface="+mn-ea"/>
                <a:cs typeface="+mn-cs"/>
              </a:rPr>
              <a:t>Pirson</a:t>
            </a:r>
            <a:r>
              <a:rPr lang="en-US" sz="1200" kern="1200" dirty="0" smtClean="0">
                <a:solidFill>
                  <a:schemeClr val="tx1"/>
                </a:solidFill>
                <a:effectLst/>
                <a:latin typeface="Calibri" pitchFamily="34" charset="0"/>
                <a:ea typeface="+mn-ea"/>
                <a:cs typeface="+mn-cs"/>
              </a:rPr>
              <a:t> and Turnbull, 2011). </a:t>
            </a:r>
            <a:endParaRPr lang="en-US" dirty="0" smtClean="0"/>
          </a:p>
          <a:p>
            <a:r>
              <a:rPr lang="en-US" sz="1200" kern="1200" dirty="0" smtClean="0">
                <a:solidFill>
                  <a:schemeClr val="tx1"/>
                </a:solidFill>
                <a:effectLst/>
                <a:latin typeface="Calibri" pitchFamily="34" charset="0"/>
                <a:ea typeface="+mn-ea"/>
                <a:cs typeface="+mn-cs"/>
              </a:rPr>
              <a:t>The next section will look again the framework of Carter and Rogers (2008) in order to see how partnership governance relates to each of the four surrounding dimensions.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35</a:t>
            </a:fld>
            <a:endParaRPr lang="en-GB" dirty="0"/>
          </a:p>
        </p:txBody>
      </p:sp>
    </p:spTree>
    <p:extLst>
      <p:ext uri="{BB962C8B-B14F-4D97-AF65-F5344CB8AC3E}">
        <p14:creationId xmlns:p14="http://schemas.microsoft.com/office/powerpoint/2010/main" val="196903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SSM approach adopted to understand the richness and complexity of the real world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dirty="0" smtClean="0">
                <a:solidFill>
                  <a:schemeClr val="bg1"/>
                </a:solidFill>
              </a:rPr>
              <a:t>Formulate a root definition for each theme or view using CATWOE (Smyth, 1975) for each case-study grouping with a representatives sample.</a:t>
            </a:r>
          </a:p>
          <a:p>
            <a:endParaRPr lang="en-US" sz="1200" dirty="0" smtClean="0">
              <a:solidFill>
                <a:schemeClr val="bg1"/>
              </a:solidFill>
            </a:endParaRPr>
          </a:p>
          <a:p>
            <a:r>
              <a:rPr lang="en-US" sz="1200" dirty="0" smtClean="0">
                <a:solidFill>
                  <a:schemeClr val="bg1"/>
                </a:solidFill>
              </a:rPr>
              <a:t>Point</a:t>
            </a:r>
            <a:r>
              <a:rPr lang="en-US" sz="1200" baseline="0" dirty="0" smtClean="0">
                <a:solidFill>
                  <a:schemeClr val="bg1"/>
                </a:solidFill>
              </a:rPr>
              <a:t> us in the direction of approaches to cluster themes and perspectives from CSM</a:t>
            </a:r>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Discussion:</a:t>
            </a:r>
          </a:p>
          <a:p>
            <a:pPr marL="457200" indent="-457200">
              <a:buAutoNum type="arabicPeriod"/>
            </a:pPr>
            <a:r>
              <a:rPr lang="en-US" sz="1200" dirty="0" smtClean="0">
                <a:solidFill>
                  <a:schemeClr val="bg1"/>
                </a:solidFill>
              </a:rPr>
              <a:t>Verify with a representative sample of existing population OR</a:t>
            </a:r>
          </a:p>
          <a:p>
            <a:pPr marL="457200" indent="-457200">
              <a:buAutoNum type="arabicPeriod"/>
            </a:pPr>
            <a:r>
              <a:rPr lang="en-US" sz="1200" dirty="0" smtClean="0">
                <a:solidFill>
                  <a:schemeClr val="bg1"/>
                </a:solidFill>
              </a:rPr>
              <a:t>New population (i.e. industry representatives)</a:t>
            </a:r>
          </a:p>
          <a:p>
            <a:pPr marL="457200" indent="-457200">
              <a:buAutoNum type="arabicPeriod"/>
            </a:pPr>
            <a:endParaRPr lang="en-US" sz="1200" dirty="0" smtClean="0">
              <a:solidFill>
                <a:schemeClr val="bg1"/>
              </a:solidFill>
            </a:endParaRPr>
          </a:p>
          <a:p>
            <a:r>
              <a:rPr lang="en-US" sz="1200" dirty="0" smtClean="0">
                <a:solidFill>
                  <a:schemeClr val="bg1"/>
                </a:solidFill>
              </a:rPr>
              <a:t>** Departure from </a:t>
            </a:r>
            <a:r>
              <a:rPr lang="en-US" sz="1200" dirty="0" err="1" smtClean="0">
                <a:solidFill>
                  <a:schemeClr val="bg1"/>
                </a:solidFill>
              </a:rPr>
              <a:t>Sutrisna</a:t>
            </a:r>
            <a:r>
              <a:rPr lang="en-US" sz="1200" dirty="0" smtClean="0">
                <a:solidFill>
                  <a:schemeClr val="bg1"/>
                </a:solidFill>
              </a:rPr>
              <a:t> and Barrett (2007)</a:t>
            </a:r>
          </a:p>
          <a:p>
            <a:endParaRPr lang="en-US" sz="1200" dirty="0" smtClean="0">
              <a:solidFill>
                <a:schemeClr val="bg1"/>
              </a:solidFill>
            </a:endParaRPr>
          </a:p>
          <a:p>
            <a:r>
              <a:rPr lang="en-US" dirty="0" smtClean="0">
                <a:solidFill>
                  <a:schemeClr val="bg1"/>
                </a:solidFill>
              </a:rPr>
              <a:t>Research team builds a conceptual system model for each root definition within each case-study group</a:t>
            </a:r>
          </a:p>
          <a:p>
            <a:endParaRPr lang="en-US" dirty="0" smtClean="0">
              <a:solidFill>
                <a:schemeClr val="bg1"/>
              </a:solidFill>
            </a:endParaRPr>
          </a:p>
          <a:p>
            <a:r>
              <a:rPr lang="en-US" dirty="0" smtClean="0">
                <a:solidFill>
                  <a:schemeClr val="bg1"/>
                </a:solidFill>
              </a:rPr>
              <a:t>Verified by advisory group of representatives from KTP Advisor, government, third sector (including VAF trustees and funded </a:t>
            </a:r>
            <a:r>
              <a:rPr lang="en-US" dirty="0" err="1" smtClean="0">
                <a:solidFill>
                  <a:schemeClr val="bg1"/>
                </a:solidFill>
              </a:rPr>
              <a:t>organisations</a:t>
            </a:r>
            <a:r>
              <a:rPr lang="en-US" dirty="0" smtClean="0">
                <a:solidFill>
                  <a:schemeClr val="bg1"/>
                </a:solidFill>
              </a:rPr>
              <a:t>), business community</a:t>
            </a:r>
          </a:p>
          <a:p>
            <a:endParaRPr lang="en-US" dirty="0" smtClean="0">
              <a:solidFill>
                <a:schemeClr val="bg1"/>
              </a:solidFill>
            </a:endParaRPr>
          </a:p>
          <a:p>
            <a:r>
              <a:rPr lang="en-US" dirty="0" smtClean="0">
                <a:solidFill>
                  <a:schemeClr val="bg1"/>
                </a:solidFill>
              </a:rPr>
              <a:t>Discussion:</a:t>
            </a:r>
          </a:p>
          <a:p>
            <a:pPr marL="457200" indent="-457200">
              <a:buAutoNum type="arabicPeriod"/>
            </a:pPr>
            <a:r>
              <a:rPr lang="en-US" dirty="0" smtClean="0">
                <a:solidFill>
                  <a:schemeClr val="bg1"/>
                </a:solidFill>
              </a:rPr>
              <a:t>Clustering themes and perspectives around each CSM for each root definition</a:t>
            </a:r>
          </a:p>
          <a:p>
            <a:pPr marL="457200" indent="-457200">
              <a:buAutoNum type="arabicPeriod"/>
            </a:pPr>
            <a:r>
              <a:rPr lang="en-US" dirty="0" smtClean="0">
                <a:solidFill>
                  <a:schemeClr val="bg1"/>
                </a:solidFill>
              </a:rPr>
              <a:t>Will this move this towards a “Big picture”?</a:t>
            </a:r>
          </a:p>
          <a:p>
            <a:pPr marL="457200" indent="-457200">
              <a:buAutoNum type="arabicPeriod"/>
            </a:pPr>
            <a:endParaRPr lang="en-US" dirty="0" smtClean="0">
              <a:solidFill>
                <a:schemeClr val="bg1"/>
              </a:solidFill>
            </a:endParaRPr>
          </a:p>
          <a:p>
            <a:r>
              <a:rPr lang="en-US" dirty="0" smtClean="0">
                <a:solidFill>
                  <a:schemeClr val="bg1"/>
                </a:solidFill>
              </a:rPr>
              <a:t>** Departure from </a:t>
            </a:r>
            <a:r>
              <a:rPr lang="en-US" dirty="0" err="1" smtClean="0">
                <a:solidFill>
                  <a:schemeClr val="bg1"/>
                </a:solidFill>
              </a:rPr>
              <a:t>Sutrisna</a:t>
            </a:r>
            <a:r>
              <a:rPr lang="en-US" dirty="0" smtClean="0">
                <a:solidFill>
                  <a:schemeClr val="bg1"/>
                </a:solidFill>
              </a:rPr>
              <a:t> and Barrett (2007)</a:t>
            </a:r>
          </a:p>
          <a:p>
            <a:endParaRPr lang="en-US"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36</a:t>
            </a:fld>
            <a:endParaRPr lang="en-GB" dirty="0"/>
          </a:p>
        </p:txBody>
      </p:sp>
    </p:spTree>
    <p:extLst>
      <p:ext uri="{BB962C8B-B14F-4D97-AF65-F5344CB8AC3E}">
        <p14:creationId xmlns:p14="http://schemas.microsoft.com/office/powerpoint/2010/main" val="302276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a:t>
            </a:r>
          </a:p>
          <a:p>
            <a:endParaRPr lang="en-US" dirty="0" smtClean="0"/>
          </a:p>
          <a:p>
            <a:r>
              <a:rPr lang="en-US" sz="1200" kern="1200" dirty="0" smtClean="0">
                <a:solidFill>
                  <a:schemeClr val="tx1"/>
                </a:solidFill>
                <a:effectLst/>
                <a:latin typeface="Calibri" pitchFamily="34" charset="0"/>
                <a:ea typeface="+mn-ea"/>
                <a:cs typeface="+mn-cs"/>
              </a:rPr>
              <a:t>Miles Weaver, Steven Paxton, Hock Tan, Kenny </a:t>
            </a:r>
            <a:r>
              <a:rPr lang="en-US" sz="1200" kern="1200" dirty="0" err="1" smtClean="0">
                <a:solidFill>
                  <a:schemeClr val="tx1"/>
                </a:solidFill>
                <a:effectLst/>
                <a:latin typeface="Calibri" pitchFamily="34" charset="0"/>
                <a:ea typeface="+mn-ea"/>
                <a:cs typeface="+mn-cs"/>
              </a:rPr>
              <a:t>Crossan</a:t>
            </a:r>
            <a:r>
              <a:rPr lang="en-US" sz="1200" kern="1200" dirty="0" smtClean="0">
                <a:solidFill>
                  <a:schemeClr val="tx1"/>
                </a:solidFill>
                <a:effectLst/>
                <a:latin typeface="Calibri" pitchFamily="34" charset="0"/>
                <a:ea typeface="+mn-ea"/>
                <a:cs typeface="+mn-cs"/>
              </a:rPr>
              <a:t>, Anne-Marie Reilly </a:t>
            </a:r>
            <a:endParaRPr lang="en-US" dirty="0" smtClean="0"/>
          </a:p>
          <a:p>
            <a:r>
              <a:rPr lang="en-US" sz="1200" kern="1200" dirty="0" smtClean="0">
                <a:solidFill>
                  <a:schemeClr val="tx1"/>
                </a:solidFill>
                <a:effectLst/>
                <a:latin typeface="Calibri" pitchFamily="34" charset="0"/>
                <a:ea typeface="+mn-ea"/>
                <a:cs typeface="+mn-cs"/>
              </a:rPr>
              <a:t>The session aims to present a conceptual model of the governance is- sues in connecting and aligning the CSR activities of Scottish </a:t>
            </a:r>
            <a:r>
              <a:rPr lang="en-US" sz="1200" kern="1200" dirty="0" err="1" smtClean="0">
                <a:solidFill>
                  <a:schemeClr val="tx1"/>
                </a:solidFill>
                <a:effectLst/>
                <a:latin typeface="Calibri" pitchFamily="34" charset="0"/>
                <a:ea typeface="+mn-ea"/>
                <a:cs typeface="+mn-cs"/>
              </a:rPr>
              <a:t>Busi</a:t>
            </a:r>
            <a:r>
              <a:rPr lang="en-US" sz="1200" kern="1200" dirty="0" smtClean="0">
                <a:solidFill>
                  <a:schemeClr val="tx1"/>
                </a:solidFill>
                <a:effectLst/>
                <a:latin typeface="Calibri" pitchFamily="34" charset="0"/>
                <a:ea typeface="+mn-ea"/>
                <a:cs typeface="+mn-cs"/>
              </a:rPr>
              <a:t>- nesses and the real and emerging needs in Scotland and the third sec- tor. This forms part of a KTP funded project to design and establish a grant-making platform for the Voluntary Action Fund that encourages the engagement in volunteering and social action in a Scottish context. </a:t>
            </a:r>
            <a:endParaRPr lang="en-US" dirty="0" smtClean="0"/>
          </a:p>
          <a:p>
            <a:r>
              <a:rPr lang="en-US" sz="1200" kern="1200" dirty="0" smtClean="0">
                <a:solidFill>
                  <a:schemeClr val="tx1"/>
                </a:solidFill>
                <a:effectLst/>
                <a:latin typeface="Calibri" pitchFamily="34" charset="0"/>
                <a:ea typeface="+mn-ea"/>
                <a:cs typeface="+mn-cs"/>
              </a:rPr>
              <a:t>The session explores how a ’systems thinking’ approach may pro- vide an interesting avenue to explore governance issues to embed sustainability in </a:t>
            </a:r>
            <a:r>
              <a:rPr lang="en-US" sz="1200" kern="1200" dirty="0" err="1" smtClean="0">
                <a:solidFill>
                  <a:schemeClr val="tx1"/>
                </a:solidFill>
                <a:effectLst/>
                <a:latin typeface="Calibri" pitchFamily="34" charset="0"/>
                <a:ea typeface="+mn-ea"/>
                <a:cs typeface="+mn-cs"/>
              </a:rPr>
              <a:t>organisations</a:t>
            </a:r>
            <a:r>
              <a:rPr lang="en-US" sz="1200" kern="1200" dirty="0" smtClean="0">
                <a:solidFill>
                  <a:schemeClr val="tx1"/>
                </a:solidFill>
                <a:effectLst/>
                <a:latin typeface="Calibri" pitchFamily="34" charset="0"/>
                <a:ea typeface="+mn-ea"/>
                <a:cs typeface="+mn-cs"/>
              </a:rPr>
              <a:t> and across supply chains. Particularly, sustainability-responses that focus on transparent and stakeholder en- </a:t>
            </a:r>
            <a:r>
              <a:rPr lang="en-US" sz="1200" kern="1200" dirty="0" err="1" smtClean="0">
                <a:solidFill>
                  <a:schemeClr val="tx1"/>
                </a:solidFill>
                <a:effectLst/>
                <a:latin typeface="Calibri" pitchFamily="34" charset="0"/>
                <a:ea typeface="+mn-ea"/>
                <a:cs typeface="+mn-cs"/>
              </a:rPr>
              <a:t>gagement</a:t>
            </a:r>
            <a:r>
              <a:rPr lang="en-US" sz="1200" kern="1200" dirty="0" smtClean="0">
                <a:solidFill>
                  <a:schemeClr val="tx1"/>
                </a:solidFill>
                <a:effectLst/>
                <a:latin typeface="Calibri" pitchFamily="3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3</a:t>
            </a:fld>
            <a:endParaRPr lang="en-GB" dirty="0"/>
          </a:p>
        </p:txBody>
      </p:sp>
    </p:spTree>
    <p:extLst>
      <p:ext uri="{BB962C8B-B14F-4D97-AF65-F5344CB8AC3E}">
        <p14:creationId xmlns:p14="http://schemas.microsoft.com/office/powerpoint/2010/main" val="289453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Calibri" pitchFamily="34" charset="0"/>
                <a:ea typeface="+mn-ea"/>
                <a:cs typeface="+mn-cs"/>
              </a:rPr>
              <a:t>AMR</a:t>
            </a:r>
          </a:p>
          <a:p>
            <a:endParaRPr lang="en-US" sz="1200" b="1" kern="1200" dirty="0" smtClean="0">
              <a:solidFill>
                <a:schemeClr val="tx1"/>
              </a:solidFill>
              <a:latin typeface="Calibri" pitchFamily="34" charset="0"/>
              <a:ea typeface="+mn-ea"/>
              <a:cs typeface="+mn-cs"/>
            </a:endParaRPr>
          </a:p>
          <a:p>
            <a:r>
              <a:rPr lang="en-US" sz="1200" b="1" kern="1200" dirty="0" smtClean="0">
                <a:solidFill>
                  <a:schemeClr val="tx1"/>
                </a:solidFill>
                <a:latin typeface="Calibri" pitchFamily="34" charset="0"/>
                <a:ea typeface="+mn-ea"/>
                <a:cs typeface="+mn-cs"/>
              </a:rPr>
              <a:t>Managed Grant </a:t>
            </a:r>
            <a:r>
              <a:rPr lang="en-US" sz="1200" b="1" kern="1200" dirty="0" err="1" smtClean="0">
                <a:solidFill>
                  <a:schemeClr val="tx1"/>
                </a:solidFill>
                <a:latin typeface="Calibri" pitchFamily="34" charset="0"/>
                <a:ea typeface="+mn-ea"/>
                <a:cs typeface="+mn-cs"/>
              </a:rPr>
              <a:t>Programmes</a:t>
            </a:r>
            <a:r>
              <a:rPr lang="en-US" sz="1200" b="1" kern="1200" dirty="0" smtClean="0">
                <a:solidFill>
                  <a:schemeClr val="tx1"/>
                </a:solidFill>
                <a:latin typeface="Calibri" pitchFamily="34" charset="0"/>
                <a:ea typeface="+mn-ea"/>
                <a:cs typeface="+mn-cs"/>
              </a:rPr>
              <a:t> </a:t>
            </a:r>
          </a:p>
          <a:p>
            <a:r>
              <a:rPr lang="en-US" sz="1200" b="0" kern="1200" dirty="0" smtClean="0">
                <a:solidFill>
                  <a:schemeClr val="tx1"/>
                </a:solidFill>
                <a:latin typeface="Calibri" pitchFamily="34" charset="0"/>
                <a:ea typeface="+mn-ea"/>
                <a:cs typeface="+mn-cs"/>
              </a:rPr>
              <a:t>VAF manages a number of </a:t>
            </a:r>
            <a:r>
              <a:rPr lang="en-US" sz="1200" b="0" kern="1200" dirty="0" err="1" smtClean="0">
                <a:solidFill>
                  <a:schemeClr val="tx1"/>
                </a:solidFill>
                <a:latin typeface="Calibri" pitchFamily="34" charset="0"/>
                <a:ea typeface="+mn-ea"/>
                <a:cs typeface="+mn-cs"/>
              </a:rPr>
              <a:t>programmes</a:t>
            </a:r>
            <a:r>
              <a:rPr lang="en-US" sz="1200" b="0" kern="1200" dirty="0" smtClean="0">
                <a:solidFill>
                  <a:schemeClr val="tx1"/>
                </a:solidFill>
                <a:latin typeface="Calibri" pitchFamily="34" charset="0"/>
                <a:ea typeface="+mn-ea"/>
                <a:cs typeface="+mn-cs"/>
              </a:rPr>
              <a:t> on behalf of the Scottish Government. These are:</a:t>
            </a:r>
          </a:p>
          <a:p>
            <a:r>
              <a:rPr lang="en-US" sz="1200" b="1" kern="1200" dirty="0" smtClean="0">
                <a:solidFill>
                  <a:schemeClr val="tx1"/>
                </a:solidFill>
                <a:latin typeface="Calibri" pitchFamily="34" charset="0"/>
                <a:ea typeface="+mn-ea"/>
                <a:cs typeface="+mn-cs"/>
                <a:hlinkClick r:id="rId3"/>
              </a:rPr>
              <a:t>Violence Against Women and Girls Fund</a:t>
            </a:r>
            <a:endParaRPr lang="en-US" sz="1200" b="0" kern="1200" dirty="0" smtClean="0">
              <a:solidFill>
                <a:schemeClr val="tx1"/>
              </a:solidFill>
              <a:latin typeface="Calibri" pitchFamily="34" charset="0"/>
              <a:ea typeface="+mn-ea"/>
              <a:cs typeface="+mn-cs"/>
              <a:hlinkClick r:id="rId3"/>
            </a:endParaRPr>
          </a:p>
          <a:p>
            <a:r>
              <a:rPr lang="en-US" sz="1200" b="1" kern="1200" dirty="0" smtClean="0">
                <a:solidFill>
                  <a:schemeClr val="tx1"/>
                </a:solidFill>
                <a:latin typeface="Calibri" pitchFamily="34" charset="0"/>
                <a:ea typeface="+mn-ea"/>
                <a:cs typeface="+mn-cs"/>
                <a:hlinkClick r:id="rId4"/>
              </a:rPr>
              <a:t>Equality Fund</a:t>
            </a:r>
            <a:endParaRPr lang="en-US" sz="1200" b="0" kern="1200" dirty="0" smtClean="0">
              <a:solidFill>
                <a:schemeClr val="tx1"/>
              </a:solidFill>
              <a:latin typeface="Calibri" pitchFamily="34" charset="0"/>
              <a:ea typeface="+mn-ea"/>
              <a:cs typeface="+mn-cs"/>
              <a:hlinkClick r:id="rId4"/>
            </a:endParaRPr>
          </a:p>
          <a:p>
            <a:r>
              <a:rPr lang="en-US" sz="1200" b="1" kern="1200" dirty="0" smtClean="0">
                <a:solidFill>
                  <a:schemeClr val="tx1"/>
                </a:solidFill>
                <a:latin typeface="Calibri" pitchFamily="34" charset="0"/>
                <a:ea typeface="+mn-ea"/>
                <a:cs typeface="+mn-cs"/>
                <a:hlinkClick r:id="rId5"/>
              </a:rPr>
              <a:t>Community Safety Fund</a:t>
            </a:r>
            <a:endParaRPr lang="en-US" sz="1200" b="0" kern="1200" dirty="0" smtClean="0">
              <a:solidFill>
                <a:schemeClr val="tx1"/>
              </a:solidFill>
              <a:latin typeface="Calibri" pitchFamily="34" charset="0"/>
              <a:ea typeface="+mn-ea"/>
              <a:cs typeface="+mn-cs"/>
              <a:hlinkClick r:id="rId5"/>
            </a:endParaRPr>
          </a:p>
          <a:p>
            <a:r>
              <a:rPr lang="en-US" sz="1200" b="1" kern="1200" dirty="0" smtClean="0">
                <a:solidFill>
                  <a:schemeClr val="tx1"/>
                </a:solidFill>
                <a:latin typeface="Calibri" pitchFamily="34" charset="0"/>
                <a:ea typeface="+mn-ea"/>
                <a:cs typeface="+mn-cs"/>
                <a:hlinkClick r:id="rId6"/>
              </a:rPr>
              <a:t>Volunteering Support Fund</a:t>
            </a:r>
            <a:r>
              <a:rPr lang="en-US" sz="1200" b="0" kern="1200" dirty="0" smtClean="0">
                <a:solidFill>
                  <a:schemeClr val="tx1"/>
                </a:solidFill>
                <a:latin typeface="Calibri" pitchFamily="34" charset="0"/>
                <a:ea typeface="+mn-ea"/>
                <a:cs typeface="+mn-cs"/>
                <a:hlinkClick r:id="rId6"/>
              </a:rPr>
              <a:t>.</a:t>
            </a:r>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4</a:t>
            </a:fld>
            <a:endParaRPr lang="en-GB" dirty="0"/>
          </a:p>
        </p:txBody>
      </p:sp>
    </p:spTree>
    <p:extLst>
      <p:ext uri="{BB962C8B-B14F-4D97-AF65-F5344CB8AC3E}">
        <p14:creationId xmlns:p14="http://schemas.microsoft.com/office/powerpoint/2010/main" val="135478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AMR</a:t>
            </a:r>
          </a:p>
          <a:p>
            <a:endParaRPr lang="en-US" dirty="0" smtClean="0"/>
          </a:p>
          <a:p>
            <a:r>
              <a:rPr lang="en-US" dirty="0" smtClean="0"/>
              <a:t>we need a clear picture of the challenge;</a:t>
            </a:r>
          </a:p>
          <a:p>
            <a:r>
              <a:rPr lang="en-US" dirty="0" smtClean="0"/>
              <a:t>- our project will deliver a service to corporates to help them refine their Sustainability /CSR in light of real and emerging needs in Scotland and to help then deliver the Business Pledge launched by the FM at the end of May;</a:t>
            </a:r>
          </a:p>
          <a:p>
            <a:r>
              <a:rPr lang="en-US" dirty="0" smtClean="0"/>
              <a:t>- our project will help VAF have first mover advantage to channel the grant making and development support activities of corporates to communities in Scotland;</a:t>
            </a:r>
          </a:p>
          <a:p>
            <a:r>
              <a:rPr lang="en-US" dirty="0" smtClean="0"/>
              <a:t>Our project will shift the paradigm for CSR/Sustainability in Scotland and set the standard for the rest of UK.</a:t>
            </a:r>
          </a:p>
          <a:p>
            <a:endParaRPr lang="en-US" dirty="0" smtClean="0"/>
          </a:p>
          <a:p>
            <a:pPr lvl="1"/>
            <a:r>
              <a:rPr lang="en-US" dirty="0" smtClean="0"/>
              <a:t>VAF’s Strategic Plan 2014 – 18</a:t>
            </a:r>
          </a:p>
          <a:p>
            <a:pPr marL="1257300" lvl="2" indent="-342900">
              <a:buFont typeface="+mj-lt"/>
              <a:buAutoNum type="arabicPeriod"/>
            </a:pPr>
            <a:r>
              <a:rPr lang="en-US" dirty="0" smtClean="0"/>
              <a:t>To develop and manage innovative </a:t>
            </a:r>
            <a:r>
              <a:rPr lang="en-US" dirty="0" err="1" smtClean="0"/>
              <a:t>programmes</a:t>
            </a:r>
            <a:r>
              <a:rPr lang="en-US" dirty="0" smtClean="0"/>
              <a:t> that invest in communities to achieve social change</a:t>
            </a:r>
          </a:p>
          <a:p>
            <a:pPr marL="1257300" lvl="2" indent="-342900">
              <a:buFont typeface="+mj-lt"/>
              <a:buAutoNum type="arabicPeriod"/>
            </a:pPr>
            <a:r>
              <a:rPr lang="en-US" dirty="0" smtClean="0"/>
              <a:t>To diversify its funding sources to supports its mission (i.e. not just funding from central and local government, develop partnerships with businesses aligned to CSR activities)</a:t>
            </a:r>
          </a:p>
          <a:p>
            <a:pPr marL="1257300" lvl="2" indent="-342900">
              <a:buFont typeface="+mj-lt"/>
              <a:buAutoNum type="arabicPeriod"/>
            </a:pPr>
            <a:endParaRPr lang="en-US" dirty="0" smtClean="0"/>
          </a:p>
          <a:p>
            <a:pPr lvl="1"/>
            <a:r>
              <a:rPr lang="en-US" dirty="0" smtClean="0"/>
              <a:t>How can VAF forge and establish relationships with Scottish businesses to better align CSR to emerging and real challenges in Scotland (i.e. skilled volunteer time, shared resources and funds)?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5</a:t>
            </a:fld>
            <a:endParaRPr lang="en-GB" dirty="0"/>
          </a:p>
        </p:txBody>
      </p:sp>
    </p:spTree>
    <p:extLst>
      <p:ext uri="{BB962C8B-B14F-4D97-AF65-F5344CB8AC3E}">
        <p14:creationId xmlns:p14="http://schemas.microsoft.com/office/powerpoint/2010/main" val="238594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State of flux</a:t>
            </a:r>
            <a:r>
              <a:rPr lang="en-US" sz="1200" kern="1200" baseline="0" dirty="0" smtClean="0">
                <a:solidFill>
                  <a:schemeClr val="tx1"/>
                </a:solidFill>
                <a:effectLst/>
                <a:latin typeface="Calibri" pitchFamily="34" charset="0"/>
                <a:ea typeface="+mn-ea"/>
                <a:cs typeface="+mn-cs"/>
              </a:rPr>
              <a:t> </a:t>
            </a: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MW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Over the last decade there could be seen a shift from </a:t>
            </a:r>
            <a:r>
              <a:rPr lang="en-US" sz="1200" i="1" kern="1200" dirty="0" smtClean="0">
                <a:solidFill>
                  <a:schemeClr val="tx1"/>
                </a:solidFill>
                <a:effectLst/>
                <a:latin typeface="Calibri" pitchFamily="34" charset="0"/>
                <a:ea typeface="+mn-ea"/>
                <a:cs typeface="+mn-cs"/>
              </a:rPr>
              <a:t>Philanthropy </a:t>
            </a:r>
            <a:r>
              <a:rPr lang="en-US" sz="1200" kern="1200" dirty="0" smtClean="0">
                <a:solidFill>
                  <a:schemeClr val="tx1"/>
                </a:solidFill>
                <a:effectLst/>
                <a:latin typeface="Calibri" pitchFamily="34" charset="0"/>
                <a:ea typeface="+mn-ea"/>
                <a:cs typeface="+mn-cs"/>
              </a:rPr>
              <a:t>towards </a:t>
            </a:r>
            <a:r>
              <a:rPr lang="en-US" sz="1200" i="1" kern="1200" dirty="0" smtClean="0">
                <a:solidFill>
                  <a:schemeClr val="tx1"/>
                </a:solidFill>
                <a:effectLst/>
                <a:latin typeface="Calibri" pitchFamily="34" charset="0"/>
                <a:ea typeface="+mn-ea"/>
                <a:cs typeface="+mn-cs"/>
              </a:rPr>
              <a:t>Corporate Social Responsibility </a:t>
            </a:r>
            <a:r>
              <a:rPr lang="en-US" sz="1200" kern="1200" dirty="0" smtClean="0">
                <a:solidFill>
                  <a:schemeClr val="tx1"/>
                </a:solidFill>
                <a:effectLst/>
                <a:latin typeface="Calibri" pitchFamily="34" charset="0"/>
                <a:ea typeface="+mn-ea"/>
                <a:cs typeface="+mn-cs"/>
              </a:rPr>
              <a:t>(CSR) and sustainability. Beyond giving back, firms increasingly realized the need to rearticulate the place they hold in society, comply with community standards and to develop long-term healthy business models (Lacy, Haines and Hayward, 2012; Porter, 2011).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ES discuss the need to Embed sustainability into the core of its business and throughout the entire value chain</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However more recent literature suggests that bottom line thinking is not delivering true sustainability, as environmental sustainability is the all encompassing pre-requirement for all other activities and that social sustainability relies on it (</a:t>
            </a:r>
            <a:r>
              <a:rPr lang="en-US" sz="1200" kern="1200" dirty="0" err="1" smtClean="0">
                <a:solidFill>
                  <a:schemeClr val="tx1"/>
                </a:solidFill>
                <a:effectLst/>
                <a:latin typeface="Calibri" pitchFamily="34" charset="0"/>
                <a:ea typeface="+mn-ea"/>
                <a:cs typeface="+mn-cs"/>
              </a:rPr>
              <a:t>Pagell</a:t>
            </a:r>
            <a:r>
              <a:rPr lang="en-US" sz="1200" kern="1200" dirty="0" smtClean="0">
                <a:solidFill>
                  <a:schemeClr val="tx1"/>
                </a:solidFill>
                <a:effectLst/>
                <a:latin typeface="Calibri" pitchFamily="34" charset="0"/>
                <a:ea typeface="+mn-ea"/>
                <a:cs typeface="+mn-cs"/>
              </a:rPr>
              <a:t> and Wu, 2009; </a:t>
            </a:r>
            <a:r>
              <a:rPr lang="en-US" sz="1200" kern="1200" dirty="0" err="1" smtClean="0">
                <a:solidFill>
                  <a:schemeClr val="tx1"/>
                </a:solidFill>
                <a:effectLst/>
                <a:latin typeface="Calibri" pitchFamily="34" charset="0"/>
                <a:ea typeface="+mn-ea"/>
                <a:cs typeface="+mn-cs"/>
              </a:rPr>
              <a:t>Nunes</a:t>
            </a:r>
            <a:r>
              <a:rPr lang="en-US" sz="1200" kern="1200" dirty="0" smtClean="0">
                <a:solidFill>
                  <a:schemeClr val="tx1"/>
                </a:solidFill>
                <a:effectLst/>
                <a:latin typeface="Calibri" pitchFamily="34" charset="0"/>
                <a:ea typeface="+mn-ea"/>
                <a:cs typeface="+mn-cs"/>
              </a:rPr>
              <a:t> </a:t>
            </a:r>
            <a:r>
              <a:rPr lang="en-US" sz="1200" i="1" kern="1200" dirty="0" smtClean="0">
                <a:solidFill>
                  <a:schemeClr val="tx1"/>
                </a:solidFill>
                <a:effectLst/>
                <a:latin typeface="Calibri" pitchFamily="34" charset="0"/>
                <a:ea typeface="+mn-ea"/>
                <a:cs typeface="+mn-cs"/>
              </a:rPr>
              <a:t>et </a:t>
            </a:r>
            <a:r>
              <a:rPr lang="en-US" sz="1200" kern="1200" dirty="0" smtClean="0">
                <a:solidFill>
                  <a:schemeClr val="tx1"/>
                </a:solidFill>
                <a:effectLst/>
                <a:latin typeface="Calibri" pitchFamily="34" charset="0"/>
                <a:ea typeface="+mn-ea"/>
                <a:cs typeface="+mn-cs"/>
              </a:rPr>
              <a:t>al., 2014). Also economic sustainability cannot be seen as an independent bottom line as it depends on the wider sustainable development of society (Porter, 2011; Porter and Kramer, 2011). </a:t>
            </a:r>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Over the last decade there could be seen a shift from </a:t>
            </a:r>
            <a:r>
              <a:rPr lang="en-US" sz="1200" i="1" kern="1200" dirty="0" smtClean="0">
                <a:solidFill>
                  <a:schemeClr val="tx1"/>
                </a:solidFill>
                <a:effectLst/>
                <a:latin typeface="Calibri" pitchFamily="34" charset="0"/>
                <a:ea typeface="+mn-ea"/>
                <a:cs typeface="+mn-cs"/>
              </a:rPr>
              <a:t>Philanthropy </a:t>
            </a:r>
            <a:r>
              <a:rPr lang="en-US" sz="1200" kern="1200" dirty="0" smtClean="0">
                <a:solidFill>
                  <a:schemeClr val="tx1"/>
                </a:solidFill>
                <a:effectLst/>
                <a:latin typeface="Calibri" pitchFamily="34" charset="0"/>
                <a:ea typeface="+mn-ea"/>
                <a:cs typeface="+mn-cs"/>
              </a:rPr>
              <a:t>towards </a:t>
            </a:r>
            <a:r>
              <a:rPr lang="en-US" sz="1200" i="1" kern="1200" dirty="0" smtClean="0">
                <a:solidFill>
                  <a:schemeClr val="tx1"/>
                </a:solidFill>
                <a:effectLst/>
                <a:latin typeface="Calibri" pitchFamily="34" charset="0"/>
                <a:ea typeface="+mn-ea"/>
                <a:cs typeface="+mn-cs"/>
              </a:rPr>
              <a:t>Corporate Social Responsibility </a:t>
            </a:r>
            <a:r>
              <a:rPr lang="en-US" sz="1200" kern="1200" dirty="0" smtClean="0">
                <a:solidFill>
                  <a:schemeClr val="tx1"/>
                </a:solidFill>
                <a:effectLst/>
                <a:latin typeface="Calibri" pitchFamily="34" charset="0"/>
                <a:ea typeface="+mn-ea"/>
                <a:cs typeface="+mn-cs"/>
              </a:rPr>
              <a:t>(CSR) and sustainability. Beyond giving back, firms increasingly realized the need to rearticulate the place they hold in society, comply with community standards and to develop long-term healthy business models (Lacy, Haines and Hayward, 2012; Porter, 2011). </a:t>
            </a:r>
            <a:endParaRPr lang="en-US" dirty="0" smtClean="0"/>
          </a:p>
          <a:p>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However more recent literature suggests that bottom line thinking is not delivering true sustainability, as environmental sustainability is the all encompassing pre-requirement for all other activities and that social sustainability relies on it (</a:t>
            </a:r>
            <a:r>
              <a:rPr lang="en-US" sz="1200" kern="1200" dirty="0" err="1" smtClean="0">
                <a:solidFill>
                  <a:schemeClr val="tx1"/>
                </a:solidFill>
                <a:effectLst/>
                <a:latin typeface="Calibri" pitchFamily="34" charset="0"/>
                <a:ea typeface="+mn-ea"/>
                <a:cs typeface="+mn-cs"/>
              </a:rPr>
              <a:t>Pagell</a:t>
            </a:r>
            <a:r>
              <a:rPr lang="en-US" sz="1200" kern="1200" dirty="0" smtClean="0">
                <a:solidFill>
                  <a:schemeClr val="tx1"/>
                </a:solidFill>
                <a:effectLst/>
                <a:latin typeface="Calibri" pitchFamily="34" charset="0"/>
                <a:ea typeface="+mn-ea"/>
                <a:cs typeface="+mn-cs"/>
              </a:rPr>
              <a:t> and Wu, 2009; </a:t>
            </a:r>
            <a:r>
              <a:rPr lang="en-US" sz="1200" kern="1200" dirty="0" err="1" smtClean="0">
                <a:solidFill>
                  <a:schemeClr val="tx1"/>
                </a:solidFill>
                <a:effectLst/>
                <a:latin typeface="Calibri" pitchFamily="34" charset="0"/>
                <a:ea typeface="+mn-ea"/>
                <a:cs typeface="+mn-cs"/>
              </a:rPr>
              <a:t>Nunes</a:t>
            </a:r>
            <a:r>
              <a:rPr lang="en-US" sz="1200" kern="1200" dirty="0" smtClean="0">
                <a:solidFill>
                  <a:schemeClr val="tx1"/>
                </a:solidFill>
                <a:effectLst/>
                <a:latin typeface="Calibri" pitchFamily="34" charset="0"/>
                <a:ea typeface="+mn-ea"/>
                <a:cs typeface="+mn-cs"/>
              </a:rPr>
              <a:t> </a:t>
            </a:r>
            <a:r>
              <a:rPr lang="en-US" sz="1200" i="1" kern="1200" dirty="0" smtClean="0">
                <a:solidFill>
                  <a:schemeClr val="tx1"/>
                </a:solidFill>
                <a:effectLst/>
                <a:latin typeface="Calibri" pitchFamily="34" charset="0"/>
                <a:ea typeface="+mn-ea"/>
                <a:cs typeface="+mn-cs"/>
              </a:rPr>
              <a:t>et </a:t>
            </a:r>
            <a:r>
              <a:rPr lang="en-US" sz="1200" kern="1200" dirty="0" smtClean="0">
                <a:solidFill>
                  <a:schemeClr val="tx1"/>
                </a:solidFill>
                <a:effectLst/>
                <a:latin typeface="Calibri" pitchFamily="34" charset="0"/>
                <a:ea typeface="+mn-ea"/>
                <a:cs typeface="+mn-cs"/>
              </a:rPr>
              <a:t>al., 2014). Also economic sustainability cannot be seen as an independent bottom line as it depends on the wider sustainable development of society (Porter, 2011; Porter and Kramer, 2011). </a:t>
            </a:r>
            <a:endParaRPr lang="en-US" dirty="0" smtClean="0"/>
          </a:p>
          <a:p>
            <a:endParaRPr lang="en-US" dirty="0" smtClean="0"/>
          </a:p>
          <a:p>
            <a:endParaRPr lang="en-US" dirty="0" smtClean="0"/>
          </a:p>
          <a:p>
            <a:endParaRPr lang="en-US" dirty="0" smtClean="0"/>
          </a:p>
          <a:p>
            <a:pPr marL="0" indent="0">
              <a:buNone/>
            </a:pPr>
            <a:endParaRPr lang="en-US" dirty="0" smtClean="0"/>
          </a:p>
          <a:p>
            <a:r>
              <a:rPr lang="en-US" dirty="0" smtClean="0"/>
              <a:t>Paradigm/shift from citizenship, philanthropy and sustainability to joint company and community value creation (Porter and Kramer, 2011)</a:t>
            </a:r>
          </a:p>
          <a:p>
            <a:pPr marL="0" indent="0">
              <a:buNone/>
            </a:pPr>
            <a:endParaRPr lang="en-US" dirty="0" smtClean="0"/>
          </a:p>
          <a:p>
            <a:r>
              <a:rPr lang="en-US" dirty="0" smtClean="0"/>
              <a:t>Need for business to rearticulate the place they hold in society, comply with community standards and to develop long-term healthy business models (Lacy, Haines and Hayward, 2012; Porter, 2011) </a:t>
            </a:r>
          </a:p>
          <a:p>
            <a:endParaRPr lang="en-US" dirty="0" smtClean="0"/>
          </a:p>
          <a:p>
            <a:r>
              <a:rPr lang="en-US" i="1" dirty="0" smtClean="0"/>
              <a:t>Triple Bottom Line </a:t>
            </a:r>
            <a:r>
              <a:rPr lang="en-US" dirty="0" smtClean="0"/>
              <a:t>(TBL) approach to sustainability (</a:t>
            </a:r>
            <a:r>
              <a:rPr lang="en-US" dirty="0" err="1" smtClean="0"/>
              <a:t>Elkington</a:t>
            </a:r>
            <a:r>
              <a:rPr lang="en-US" dirty="0" smtClean="0"/>
              <a:t>, 1997) and its critics that question whether it delivers true sustainability (e.g. </a:t>
            </a:r>
            <a:r>
              <a:rPr lang="en-US" dirty="0" err="1" smtClean="0"/>
              <a:t>Pagell</a:t>
            </a:r>
            <a:r>
              <a:rPr lang="en-US" dirty="0" smtClean="0"/>
              <a:t> and Wu, 2009; </a:t>
            </a:r>
            <a:r>
              <a:rPr lang="en-US" dirty="0" err="1" smtClean="0"/>
              <a:t>Nunes</a:t>
            </a:r>
            <a:r>
              <a:rPr lang="en-US" dirty="0" smtClean="0"/>
              <a:t> et al., 2014; Porter, 2011; Porter and Kramer, 2011)</a:t>
            </a:r>
          </a:p>
          <a:p>
            <a:endParaRPr lang="en-US" dirty="0" smtClean="0"/>
          </a:p>
          <a:p>
            <a:endParaRPr lang="en-US" dirty="0" smtClean="0"/>
          </a:p>
          <a:p>
            <a:endParaRPr lang="en-US" dirty="0" smtClean="0"/>
          </a:p>
          <a:p>
            <a:endParaRPr lang="en-US" dirty="0" smtClean="0"/>
          </a:p>
          <a:p>
            <a:pPr marL="0" indent="0">
              <a:buNone/>
            </a:pPr>
            <a:endParaRPr lang="en-US" dirty="0" smtClean="0"/>
          </a:p>
          <a:p>
            <a:r>
              <a:rPr lang="en-US" dirty="0" smtClean="0"/>
              <a:t>Paradigm/shift from citizenship, philanthropy and sustainability to joint company and community value creation (Porter and Kramer, 2011)</a:t>
            </a:r>
          </a:p>
          <a:p>
            <a:pPr marL="0" indent="0">
              <a:buNone/>
            </a:pPr>
            <a:endParaRPr lang="en-US" dirty="0" smtClean="0"/>
          </a:p>
          <a:p>
            <a:r>
              <a:rPr lang="en-US" dirty="0" smtClean="0"/>
              <a:t>Need for business to rearticulate the place they hold in society, comply with community standards and to develop long-term healthy business models (Lacy, Haines and Hayward, 2012; Porter, 2011) </a:t>
            </a:r>
          </a:p>
          <a:p>
            <a:endParaRPr lang="en-US" dirty="0" smtClean="0"/>
          </a:p>
          <a:p>
            <a:r>
              <a:rPr lang="en-US" i="1" dirty="0" smtClean="0"/>
              <a:t>Triple Bottom Line </a:t>
            </a:r>
            <a:r>
              <a:rPr lang="en-US" dirty="0" smtClean="0"/>
              <a:t>(TBL) approach to sustainability (</a:t>
            </a:r>
            <a:r>
              <a:rPr lang="en-US" dirty="0" err="1" smtClean="0"/>
              <a:t>Elkington</a:t>
            </a:r>
            <a:r>
              <a:rPr lang="en-US" dirty="0" smtClean="0"/>
              <a:t>, 1997) and its critics that question whether it delivers true sustainability (e.g. </a:t>
            </a:r>
            <a:r>
              <a:rPr lang="en-US" dirty="0" err="1" smtClean="0"/>
              <a:t>Pagell</a:t>
            </a:r>
            <a:r>
              <a:rPr lang="en-US" dirty="0" smtClean="0"/>
              <a:t> and Wu, 2009; </a:t>
            </a:r>
            <a:r>
              <a:rPr lang="en-US" dirty="0" err="1" smtClean="0"/>
              <a:t>Nunes</a:t>
            </a:r>
            <a:r>
              <a:rPr lang="en-US" dirty="0" smtClean="0"/>
              <a:t> et al., 2014; Porter, 2011; Porter and Kramer, 2011)</a:t>
            </a:r>
          </a:p>
          <a:p>
            <a:endParaRPr lang="en-US" dirty="0" smtClean="0"/>
          </a:p>
          <a:p>
            <a:endParaRPr lang="en-US" dirty="0" smtClean="0"/>
          </a:p>
          <a:p>
            <a:endParaRPr lang="en-US" dirty="0" smtClean="0"/>
          </a:p>
          <a:p>
            <a:r>
              <a:rPr lang="en-US" dirty="0" smtClean="0"/>
              <a:t>LOOK UP</a:t>
            </a:r>
          </a:p>
          <a:p>
            <a:endParaRPr lang="en-US" dirty="0" smtClean="0"/>
          </a:p>
          <a:p>
            <a:r>
              <a:rPr lang="en-US" dirty="0" smtClean="0"/>
              <a:t>SYSTEMIC </a:t>
            </a:r>
          </a:p>
          <a:p>
            <a:r>
              <a:rPr lang="en-US" dirty="0" smtClean="0"/>
              <a:t>COLLABORATIVE</a:t>
            </a:r>
          </a:p>
          <a:p>
            <a:r>
              <a:rPr lang="en-US" dirty="0" smtClean="0"/>
              <a:t>DYNAMIC</a:t>
            </a:r>
          </a:p>
          <a:p>
            <a:endParaRPr lang="en-US" dirty="0" smtClean="0"/>
          </a:p>
          <a:p>
            <a:r>
              <a:rPr lang="en-US" dirty="0" smtClean="0"/>
              <a:t>M </a:t>
            </a:r>
            <a:r>
              <a:rPr lang="en-US" dirty="0" err="1" smtClean="0"/>
              <a:t>Grazia</a:t>
            </a:r>
            <a:r>
              <a:rPr lang="en-US" baseline="0" dirty="0" smtClean="0"/>
              <a:t> </a:t>
            </a:r>
            <a:r>
              <a:rPr lang="en-US" baseline="0" dirty="0" err="1" smtClean="0"/>
              <a:t>Speranza</a:t>
            </a:r>
            <a:r>
              <a:rPr lang="en-US" baseline="0" dirty="0" smtClean="0"/>
              <a:t> – Trends in transportation and logistics</a:t>
            </a:r>
          </a:p>
          <a:p>
            <a:r>
              <a:rPr lang="en-US" baseline="0" dirty="0" smtClean="0"/>
              <a:t>Systemic focus</a:t>
            </a:r>
          </a:p>
          <a:p>
            <a:endParaRPr lang="en-US" baseline="0" dirty="0" smtClean="0"/>
          </a:p>
          <a:p>
            <a:r>
              <a:rPr lang="en-US" baseline="0" dirty="0" smtClean="0"/>
              <a:t>Constant need to define a ‘problem’</a:t>
            </a:r>
          </a:p>
          <a:p>
            <a:endParaRPr lang="en-US" baseline="0" dirty="0" smtClean="0"/>
          </a:p>
          <a:p>
            <a:r>
              <a:rPr lang="en-US" baseline="0" dirty="0" smtClean="0"/>
              <a:t>A systemic focus has many problems </a:t>
            </a:r>
            <a:r>
              <a:rPr lang="en-US" baseline="0" dirty="0" err="1" smtClean="0"/>
              <a:t>faciltiy</a:t>
            </a:r>
            <a:r>
              <a:rPr lang="en-US" baseline="0" dirty="0" smtClean="0"/>
              <a:t> location, production scheduling, inventory management, supply chain network management …</a:t>
            </a:r>
          </a:p>
          <a:p>
            <a:r>
              <a:rPr lang="en-US" baseline="0" dirty="0" smtClean="0"/>
              <a:t>THEY ARE INTERCONNECTED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6</a:t>
            </a:fld>
            <a:endParaRPr lang="en-GB" dirty="0"/>
          </a:p>
        </p:txBody>
      </p:sp>
    </p:spTree>
    <p:extLst>
      <p:ext uri="{BB962C8B-B14F-4D97-AF65-F5344CB8AC3E}">
        <p14:creationId xmlns:p14="http://schemas.microsoft.com/office/powerpoint/2010/main" val="201210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Kramer, 2011; </a:t>
            </a:r>
            <a:r>
              <a:rPr lang="en-US" sz="1200" kern="1200" dirty="0" err="1" smtClean="0">
                <a:solidFill>
                  <a:schemeClr val="tx1"/>
                </a:solidFill>
                <a:effectLst/>
                <a:latin typeface="Calibri" pitchFamily="34" charset="0"/>
                <a:ea typeface="+mn-ea"/>
                <a:cs typeface="+mn-cs"/>
              </a:rPr>
              <a:t>Scagnelli</a:t>
            </a:r>
            <a:r>
              <a:rPr lang="en-US" sz="1200" kern="1200" dirty="0" smtClean="0">
                <a:solidFill>
                  <a:schemeClr val="tx1"/>
                </a:solidFill>
                <a:effectLst/>
                <a:latin typeface="Calibri" pitchFamily="34" charset="0"/>
                <a:ea typeface="+mn-ea"/>
                <a:cs typeface="+mn-cs"/>
              </a:rPr>
              <a:t> and </a:t>
            </a:r>
            <a:r>
              <a:rPr lang="en-US" sz="1200" kern="1200" dirty="0" err="1" smtClean="0">
                <a:solidFill>
                  <a:schemeClr val="tx1"/>
                </a:solidFill>
                <a:effectLst/>
                <a:latin typeface="Calibri" pitchFamily="34" charset="0"/>
                <a:ea typeface="+mn-ea"/>
                <a:cs typeface="+mn-cs"/>
              </a:rPr>
              <a:t>Cisi</a:t>
            </a:r>
            <a:r>
              <a:rPr lang="en-US" sz="1200" kern="1200" dirty="0" smtClean="0">
                <a:solidFill>
                  <a:schemeClr val="tx1"/>
                </a:solidFill>
                <a:effectLst/>
                <a:latin typeface="Calibri" pitchFamily="34" charset="0"/>
                <a:ea typeface="+mn-ea"/>
                <a:cs typeface="+mn-cs"/>
              </a:rPr>
              <a:t>, 2014) (see </a:t>
            </a:r>
            <a:r>
              <a:rPr lang="en-US" sz="1200" i="1" kern="1200" dirty="0" smtClean="0">
                <a:solidFill>
                  <a:schemeClr val="tx1"/>
                </a:solidFill>
                <a:effectLst/>
                <a:latin typeface="Calibri" pitchFamily="34" charset="0"/>
                <a:ea typeface="+mn-ea"/>
                <a:cs typeface="+mn-cs"/>
              </a:rPr>
              <a:t>table 2.1</a:t>
            </a:r>
            <a:r>
              <a:rPr lang="en-US" sz="1200" kern="1200" dirty="0" smtClean="0">
                <a:solidFill>
                  <a:schemeClr val="tx1"/>
                </a:solidFill>
                <a:effectLst/>
                <a:latin typeface="Calibri" pitchFamily="34" charset="0"/>
                <a:ea typeface="+mn-ea"/>
                <a:cs typeface="+mn-cs"/>
              </a:rPr>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7</a:t>
            </a:fld>
            <a:endParaRPr lang="en-GB" dirty="0"/>
          </a:p>
        </p:txBody>
      </p:sp>
    </p:spTree>
    <p:extLst>
      <p:ext uri="{BB962C8B-B14F-4D97-AF65-F5344CB8AC3E}">
        <p14:creationId xmlns:p14="http://schemas.microsoft.com/office/powerpoint/2010/main" val="6000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err="1" smtClean="0">
                <a:solidFill>
                  <a:schemeClr val="tx1"/>
                </a:solidFill>
                <a:effectLst/>
                <a:latin typeface="Calibri" pitchFamily="34" charset="0"/>
                <a:ea typeface="+mn-ea"/>
                <a:cs typeface="+mn-cs"/>
              </a:rPr>
              <a:t>nnovation</a:t>
            </a:r>
            <a:r>
              <a:rPr lang="en-US" sz="1200" kern="1200" dirty="0" smtClean="0">
                <a:solidFill>
                  <a:schemeClr val="tx1"/>
                </a:solidFill>
                <a:effectLst/>
                <a:latin typeface="Calibri" pitchFamily="34" charset="0"/>
                <a:ea typeface="+mn-ea"/>
                <a:cs typeface="+mn-cs"/>
              </a:rPr>
              <a:t>, also </a:t>
            </a:r>
            <a:r>
              <a:rPr lang="en-US" sz="1200" i="1" kern="1200" dirty="0" smtClean="0">
                <a:solidFill>
                  <a:schemeClr val="tx1"/>
                </a:solidFill>
                <a:effectLst/>
                <a:latin typeface="Calibri" pitchFamily="34" charset="0"/>
                <a:ea typeface="+mn-ea"/>
                <a:cs typeface="+mn-cs"/>
              </a:rPr>
              <a:t>learning </a:t>
            </a:r>
            <a:r>
              <a:rPr lang="en-US" sz="1200" kern="1200" dirty="0" smtClean="0">
                <a:solidFill>
                  <a:schemeClr val="tx1"/>
                </a:solidFill>
                <a:effectLst/>
                <a:latin typeface="Calibri" pitchFamily="34" charset="0"/>
                <a:ea typeface="+mn-ea"/>
                <a:cs typeface="+mn-cs"/>
              </a:rPr>
              <a:t>and </a:t>
            </a:r>
            <a:r>
              <a:rPr lang="en-US" sz="1200" i="1" kern="1200" dirty="0" smtClean="0">
                <a:solidFill>
                  <a:schemeClr val="tx1"/>
                </a:solidFill>
                <a:effectLst/>
                <a:latin typeface="Calibri" pitchFamily="34" charset="0"/>
                <a:ea typeface="+mn-ea"/>
                <a:cs typeface="+mn-cs"/>
              </a:rPr>
              <a:t>partnerships </a:t>
            </a:r>
            <a:r>
              <a:rPr lang="en-US" sz="1200" kern="1200" dirty="0" smtClean="0">
                <a:solidFill>
                  <a:schemeClr val="tx1"/>
                </a:solidFill>
                <a:effectLst/>
                <a:latin typeface="Calibri" pitchFamily="34" charset="0"/>
                <a:ea typeface="+mn-ea"/>
                <a:cs typeface="+mn-cs"/>
              </a:rPr>
              <a:t>are stated as key enablers (Lazlo, 2005; Laszlo and </a:t>
            </a:r>
            <a:r>
              <a:rPr lang="en-US" sz="1200" kern="1200" dirty="0" err="1" smtClean="0">
                <a:solidFill>
                  <a:schemeClr val="tx1"/>
                </a:solidFill>
                <a:effectLst/>
                <a:latin typeface="Calibri" pitchFamily="34" charset="0"/>
                <a:ea typeface="+mn-ea"/>
                <a:cs typeface="+mn-cs"/>
              </a:rPr>
              <a:t>Zhexembayeva</a:t>
            </a:r>
            <a:r>
              <a:rPr lang="en-US" sz="1200" kern="1200" dirty="0" smtClean="0">
                <a:solidFill>
                  <a:schemeClr val="tx1"/>
                </a:solidFill>
                <a:effectLst/>
                <a:latin typeface="Calibri" pitchFamily="34" charset="0"/>
                <a:ea typeface="+mn-ea"/>
                <a:cs typeface="+mn-cs"/>
              </a:rPr>
              <a:t>, 2011; </a:t>
            </a:r>
            <a:r>
              <a:rPr lang="en-US" sz="1200" kern="1200" dirty="0" err="1" smtClean="0">
                <a:solidFill>
                  <a:schemeClr val="tx1"/>
                </a:solidFill>
                <a:effectLst/>
                <a:latin typeface="Calibri" pitchFamily="34" charset="0"/>
                <a:ea typeface="+mn-ea"/>
                <a:cs typeface="+mn-cs"/>
              </a:rPr>
              <a:t>Zadek</a:t>
            </a:r>
            <a:r>
              <a:rPr lang="en-US" sz="1200" kern="1200" dirty="0" smtClean="0">
                <a:solidFill>
                  <a:schemeClr val="tx1"/>
                </a:solidFill>
                <a:effectLst/>
                <a:latin typeface="Calibri" pitchFamily="34" charset="0"/>
                <a:ea typeface="+mn-ea"/>
                <a:cs typeface="+mn-cs"/>
              </a:rPr>
              <a:t> and </a:t>
            </a:r>
            <a:r>
              <a:rPr lang="en-US" sz="1200" kern="1200" dirty="0" err="1" smtClean="0">
                <a:solidFill>
                  <a:schemeClr val="tx1"/>
                </a:solidFill>
                <a:effectLst/>
                <a:latin typeface="Calibri" pitchFamily="34" charset="0"/>
                <a:ea typeface="+mn-ea"/>
                <a:cs typeface="+mn-cs"/>
              </a:rPr>
              <a:t>Radovich</a:t>
            </a:r>
            <a:r>
              <a:rPr lang="en-US" sz="1200" kern="1200" dirty="0" smtClean="0">
                <a:solidFill>
                  <a:schemeClr val="tx1"/>
                </a:solidFill>
                <a:effectLst/>
                <a:latin typeface="Calibri" pitchFamily="34" charset="0"/>
                <a:ea typeface="+mn-ea"/>
                <a:cs typeface="+mn-cs"/>
              </a:rPr>
              <a:t>, 2006; Porter, 2011)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8</a:t>
            </a:fld>
            <a:endParaRPr lang="en-GB" dirty="0"/>
          </a:p>
        </p:txBody>
      </p:sp>
    </p:spTree>
    <p:extLst>
      <p:ext uri="{BB962C8B-B14F-4D97-AF65-F5344CB8AC3E}">
        <p14:creationId xmlns:p14="http://schemas.microsoft.com/office/powerpoint/2010/main" val="352776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 VAF fit into this?</a:t>
            </a:r>
          </a:p>
          <a:p>
            <a:endParaRPr lang="en-US" dirty="0" smtClean="0"/>
          </a:p>
          <a:p>
            <a:endParaRPr lang="en-US" dirty="0" smtClean="0"/>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i="1" dirty="0" smtClean="0"/>
              <a:t>How can VAF forge and establish relationships with Scottish businesses to better align CSR to emerging and real challenges in Scotland (i.e. skilled volunteer time, shared resources and funds)?</a:t>
            </a:r>
          </a:p>
          <a:p>
            <a:endParaRPr lang="en-US" dirty="0" smtClean="0"/>
          </a:p>
          <a:p>
            <a:endParaRPr lang="en-US" dirty="0" smtClean="0"/>
          </a:p>
          <a:p>
            <a:r>
              <a:rPr lang="en-US" dirty="0" smtClean="0"/>
              <a:t>Identify a clear picture of the challenges and opportunities</a:t>
            </a:r>
          </a:p>
          <a:p>
            <a:r>
              <a:rPr lang="en-US" dirty="0" smtClean="0"/>
              <a:t>Deliver a service to Scottish Businesses to support then in defining and setting priorities and developing CSR/Sustainability responses that address real and emerging need in Scotland</a:t>
            </a:r>
          </a:p>
          <a:p>
            <a:r>
              <a:rPr lang="en-US" dirty="0" smtClean="0"/>
              <a:t>First mover advantage to channel grant-making  and development support activities to corporates to communities' in Scotland</a:t>
            </a:r>
          </a:p>
          <a:p>
            <a:r>
              <a:rPr lang="en-US" dirty="0" smtClean="0"/>
              <a:t>Ambitiously shift the paradigm for CSR/Sustainability in Scotland set the standard for the rest of UK.</a:t>
            </a:r>
          </a:p>
          <a:p>
            <a:endParaRPr lang="en-US" dirty="0" smtClean="0"/>
          </a:p>
          <a:p>
            <a:endParaRPr lang="en-US" dirty="0" smtClean="0"/>
          </a:p>
          <a:p>
            <a:r>
              <a:rPr lang="en-US" dirty="0" smtClean="0"/>
              <a:t>channel grant-making  and development support activities to corporates to communities' in Scotland</a:t>
            </a:r>
          </a:p>
          <a:p>
            <a:r>
              <a:rPr lang="en-US" dirty="0" smtClean="0"/>
              <a:t>Ambitiously shift the paradigm for CSR/Sustainability in Scotland set the standard for the rest of UK.</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BFAA8-D3EA-428E-83F8-B84AB6390A09}" type="slidenum">
              <a:rPr lang="en-GB" smtClean="0"/>
              <a:pPr>
                <a:defRPr/>
              </a:pPr>
              <a:t>9</a:t>
            </a:fld>
            <a:endParaRPr lang="en-GB" dirty="0"/>
          </a:p>
        </p:txBody>
      </p:sp>
    </p:spTree>
    <p:extLst>
      <p:ext uri="{BB962C8B-B14F-4D97-AF65-F5344CB8AC3E}">
        <p14:creationId xmlns:p14="http://schemas.microsoft.com/office/powerpoint/2010/main" val="90200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B3936D6-412F-4B0D-B708-AF4104B6FF2B}" type="datetimeFigureOut">
              <a:rPr lang="en-US"/>
              <a:pPr>
                <a:defRPr/>
              </a:pPr>
              <a:t>5/9/2017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3BA0300-8624-425A-A003-046A56FC43E4}"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AAD799E-382D-448B-93C7-46111455E48A}" type="datetimeFigureOut">
              <a:rPr lang="en-US"/>
              <a:pPr>
                <a:defRPr/>
              </a:pPr>
              <a:t>5/9/2017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E5D3A28-7313-4078-9C0A-0102AA01184E}"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6CF8E9-8ECF-4A7D-8194-620A12667502}" type="datetimeFigureOut">
              <a:rPr lang="en-US"/>
              <a:pPr>
                <a:defRPr/>
              </a:pPr>
              <a:t>5/9/2017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1207CF7-07BA-4068-AE22-B8AFF9E4D132}"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7C2B04B-C857-4ABB-AB35-75F49A32BFDF}" type="datetimeFigureOut">
              <a:rPr lang="en-US"/>
              <a:pPr>
                <a:defRPr/>
              </a:pPr>
              <a:t>5/9/2017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7FB454E9-74CA-48F4-9C1B-88B5185E9A46}"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F86D2DD-4ACD-497A-9F90-42B7C1D818B9}" type="datetimeFigureOut">
              <a:rPr lang="en-US"/>
              <a:pPr>
                <a:defRPr/>
              </a:pPr>
              <a:t>5/9/2017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1FCD3B70-D632-4B4D-8BF0-7909E9CE6D99}"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DB1152E-E155-4293-9FEC-B619009AC3CD}" type="datetimeFigureOut">
              <a:rPr lang="en-US"/>
              <a:pPr>
                <a:defRPr/>
              </a:pPr>
              <a:t>5/9/2017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F73F3BE4-BF5F-458B-BB78-AB8C8B382082}"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BFB09B-1816-44E1-B115-27940C6D4EFB}" type="datetimeFigureOut">
              <a:rPr lang="en-US"/>
              <a:pPr>
                <a:defRPr/>
              </a:pPr>
              <a:t>5/9/2017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3FAA0604-6FC3-49B3-B24E-81C684F05102}"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D32FC0-FC6C-43A5-AC1C-4C76BE66290B}" type="datetimeFigureOut">
              <a:rPr lang="en-US"/>
              <a:pPr>
                <a:defRPr/>
              </a:pPr>
              <a:t>5/9/2017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E71C60C-D80B-43A1-9EF0-6B60C2B7081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46075" y="2087758"/>
            <a:ext cx="8448674" cy="42281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3CB220-08EC-45BD-AF6A-FE72E89E8107}" type="datetimeFigureOut">
              <a:rPr lang="en-US"/>
              <a:pPr>
                <a:defRPr/>
              </a:pPr>
              <a:t>5/9/2017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1D30AF1C-BF87-45F3-AC0C-BC57C70EA351}"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3664ECB-ED3A-4143-8053-31FC18AA168C}" type="datetimeFigureOut">
              <a:rPr lang="en-US"/>
              <a:pPr>
                <a:defRPr/>
              </a:pPr>
              <a:t>5/9/2017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A7587B0-D2C8-4B08-AAF2-6E94B2DF37D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F52DFDA-F085-4A9B-9992-FF6DC2229B6B}" type="datetimeFigureOut">
              <a:rPr lang="en-US"/>
              <a:pPr>
                <a:defRPr/>
              </a:pPr>
              <a:t>5/9/2017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0210CD02-6A84-437B-B437-0C94FE05B8D8}"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5" y="1279525"/>
            <a:ext cx="8448675"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6075" y="2079625"/>
            <a:ext cx="8448675" cy="4227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17" descr="ENU_Logo_be0f34.png"/>
          <p:cNvPicPr>
            <a:picLocks noChangeAspect="1"/>
          </p:cNvPicPr>
          <p:nvPr/>
        </p:nvPicPr>
        <p:blipFill>
          <a:blip r:embed="rId13" cstate="print"/>
          <a:srcRect/>
          <a:stretch>
            <a:fillRect/>
          </a:stretch>
        </p:blipFill>
        <p:spPr bwMode="auto">
          <a:xfrm>
            <a:off x="6594475" y="352425"/>
            <a:ext cx="2200275" cy="549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33FC8BB8-D9E3-4130-9144-2811C027F458}" type="datetimeFigureOut">
              <a:rPr lang="en-US"/>
              <a:pPr>
                <a:defRPr/>
              </a:pPr>
              <a:t>5/9/2017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FC7C7DBD-5BBE-4917-81D3-99ADFF5A5F3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m.weaver@napier.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1" name="Picture 7"/>
          <p:cNvPicPr>
            <a:picLocks noChangeAspect="1" noChangeArrowheads="1"/>
          </p:cNvPicPr>
          <p:nvPr/>
        </p:nvPicPr>
        <p:blipFill>
          <a:blip r:embed="rId3" cstate="print"/>
          <a:srcRect/>
          <a:stretch>
            <a:fillRect/>
          </a:stretch>
        </p:blipFill>
        <p:spPr bwMode="auto">
          <a:xfrm>
            <a:off x="2156347" y="2601460"/>
            <a:ext cx="6987653" cy="4256540"/>
          </a:xfrm>
          <a:prstGeom prst="rect">
            <a:avLst/>
          </a:prstGeom>
          <a:noFill/>
          <a:ln w="9525">
            <a:noFill/>
            <a:miter lim="800000"/>
            <a:headEnd/>
            <a:tailEnd/>
          </a:ln>
        </p:spPr>
      </p:pic>
      <p:sp>
        <p:nvSpPr>
          <p:cNvPr id="3" name="Content Placeholder 2"/>
          <p:cNvSpPr>
            <a:spLocks noGrp="1"/>
          </p:cNvSpPr>
          <p:nvPr>
            <p:ph idx="1"/>
          </p:nvPr>
        </p:nvSpPr>
        <p:spPr/>
        <p:txBody>
          <a:bodyPr/>
          <a:lstStyle/>
          <a:p>
            <a:pPr>
              <a:buNone/>
            </a:pPr>
            <a:endParaRPr lang="en-GB" dirty="0" smtClean="0">
              <a:solidFill>
                <a:srgbClr val="C00000"/>
              </a:solidFill>
            </a:endParaRPr>
          </a:p>
          <a:p>
            <a:pPr>
              <a:buNone/>
            </a:pPr>
            <a:endParaRPr lang="en-GB" dirty="0" smtClean="0">
              <a:solidFill>
                <a:srgbClr val="C00000"/>
              </a:solidFill>
            </a:endParaRPr>
          </a:p>
          <a:p>
            <a:pPr>
              <a:buNone/>
            </a:pPr>
            <a:endParaRPr lang="en-GB" dirty="0" smtClean="0">
              <a:solidFill>
                <a:srgbClr val="C00000"/>
              </a:solidFill>
            </a:endParaRPr>
          </a:p>
          <a:p>
            <a:pPr>
              <a:buNone/>
            </a:pPr>
            <a:endParaRPr lang="en-GB" dirty="0" smtClean="0">
              <a:solidFill>
                <a:srgbClr val="C00000"/>
              </a:solidFill>
            </a:endParaRPr>
          </a:p>
          <a:p>
            <a:pPr>
              <a:buNone/>
            </a:pPr>
            <a:endParaRPr lang="en-GB" dirty="0" smtClean="0">
              <a:solidFill>
                <a:srgbClr val="C00000"/>
              </a:solidFill>
            </a:endParaRPr>
          </a:p>
          <a:p>
            <a:pPr>
              <a:buNone/>
            </a:pPr>
            <a:endParaRPr lang="en-GB" dirty="0" smtClean="0">
              <a:solidFill>
                <a:srgbClr val="C00000"/>
              </a:solidFill>
            </a:endParaRPr>
          </a:p>
          <a:p>
            <a:pPr>
              <a:buNone/>
            </a:pPr>
            <a:endParaRPr lang="en-GB" sz="1600" dirty="0" smtClean="0">
              <a:solidFill>
                <a:srgbClr val="C00000"/>
              </a:solidFill>
            </a:endParaRPr>
          </a:p>
          <a:p>
            <a:pPr>
              <a:buNone/>
            </a:pPr>
            <a:r>
              <a:rPr lang="en-GB" sz="1800" dirty="0" smtClean="0">
                <a:latin typeface="Arial"/>
                <a:cs typeface="Arial"/>
              </a:rPr>
              <a:t>* Miles Weaver, </a:t>
            </a:r>
            <a:r>
              <a:rPr lang="en-US" sz="1800" kern="1200" dirty="0" smtClean="0">
                <a:cs typeface="Arial"/>
              </a:rPr>
              <a:t>Steven </a:t>
            </a:r>
            <a:r>
              <a:rPr lang="en-US" sz="1800" kern="1200" dirty="0">
                <a:cs typeface="Arial"/>
              </a:rPr>
              <a:t>Paxton, </a:t>
            </a:r>
            <a:endParaRPr lang="en-US" sz="1800" kern="1200" dirty="0" smtClean="0">
              <a:cs typeface="Arial"/>
            </a:endParaRPr>
          </a:p>
          <a:p>
            <a:pPr>
              <a:buNone/>
            </a:pPr>
            <a:r>
              <a:rPr lang="en-US" sz="1800" kern="1200" dirty="0" smtClean="0">
                <a:cs typeface="Arial"/>
              </a:rPr>
              <a:t>Anne</a:t>
            </a:r>
            <a:r>
              <a:rPr lang="en-US" sz="1800" kern="1200" dirty="0">
                <a:cs typeface="Arial"/>
              </a:rPr>
              <a:t>-Marie </a:t>
            </a:r>
            <a:r>
              <a:rPr lang="en-US" sz="1800" kern="1200" dirty="0" smtClean="0">
                <a:cs typeface="Arial"/>
              </a:rPr>
              <a:t>Reilly, Hock Tan,</a:t>
            </a:r>
          </a:p>
          <a:p>
            <a:pPr>
              <a:buNone/>
            </a:pPr>
            <a:r>
              <a:rPr lang="en-US" sz="1800" kern="1200" dirty="0" smtClean="0">
                <a:cs typeface="Arial"/>
              </a:rPr>
              <a:t>Kenny </a:t>
            </a:r>
            <a:r>
              <a:rPr lang="en-US" sz="1800" kern="1200" dirty="0" err="1" smtClean="0">
                <a:cs typeface="Arial"/>
              </a:rPr>
              <a:t>Crossan</a:t>
            </a:r>
            <a:r>
              <a:rPr lang="en-US" sz="1800" kern="1200" dirty="0" smtClean="0">
                <a:cs typeface="Arial"/>
              </a:rPr>
              <a:t> </a:t>
            </a:r>
          </a:p>
          <a:p>
            <a:pPr>
              <a:buNone/>
            </a:pPr>
            <a:endParaRPr lang="en-US" sz="1800" dirty="0">
              <a:cs typeface="Arial"/>
            </a:endParaRPr>
          </a:p>
          <a:p>
            <a:pPr>
              <a:buNone/>
            </a:pPr>
            <a:r>
              <a:rPr lang="en-GB" sz="1800" dirty="0" smtClean="0">
                <a:latin typeface="Arial"/>
                <a:cs typeface="Arial"/>
              </a:rPr>
              <a:t>* </a:t>
            </a:r>
            <a:r>
              <a:rPr lang="en-GB" sz="1800" dirty="0" smtClean="0">
                <a:latin typeface="Arial"/>
                <a:cs typeface="Arial"/>
                <a:hlinkClick r:id="rId4"/>
              </a:rPr>
              <a:t>m.weaver@napier.ac.uk</a:t>
            </a:r>
            <a:r>
              <a:rPr lang="en-GB" sz="1800" dirty="0" smtClean="0">
                <a:latin typeface="Arial"/>
                <a:cs typeface="Arial"/>
              </a:rPr>
              <a:t> </a:t>
            </a:r>
          </a:p>
        </p:txBody>
      </p:sp>
      <p:pic>
        <p:nvPicPr>
          <p:cNvPr id="82946" name="Picture 2" descr="Edinburgh Napier University crest"/>
          <p:cNvPicPr>
            <a:picLocks noChangeAspect="1" noChangeArrowheads="1"/>
          </p:cNvPicPr>
          <p:nvPr/>
        </p:nvPicPr>
        <p:blipFill>
          <a:blip r:embed="rId5" cstate="print"/>
          <a:srcRect/>
          <a:stretch>
            <a:fillRect/>
          </a:stretch>
        </p:blipFill>
        <p:spPr bwMode="auto">
          <a:xfrm>
            <a:off x="395333" y="2838366"/>
            <a:ext cx="1428750" cy="1428750"/>
          </a:xfrm>
          <a:prstGeom prst="rect">
            <a:avLst/>
          </a:prstGeom>
          <a:noFill/>
        </p:spPr>
      </p:pic>
      <p:sp>
        <p:nvSpPr>
          <p:cNvPr id="11" name="Rectangle 10"/>
          <p:cNvSpPr/>
          <p:nvPr/>
        </p:nvSpPr>
        <p:spPr>
          <a:xfrm>
            <a:off x="1937982" y="2497540"/>
            <a:ext cx="2879678" cy="1651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7940721" y="5886735"/>
            <a:ext cx="1203279" cy="971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95333" y="1112342"/>
            <a:ext cx="7929351" cy="1384995"/>
          </a:xfrm>
          <a:prstGeom prst="rect">
            <a:avLst/>
          </a:prstGeom>
          <a:noFill/>
        </p:spPr>
        <p:txBody>
          <a:bodyPr wrap="square" rtlCol="0">
            <a:spAutoFit/>
          </a:bodyPr>
          <a:lstStyle/>
          <a:p>
            <a:r>
              <a:rPr lang="en-US" sz="2800" b="1" dirty="0">
                <a:solidFill>
                  <a:srgbClr val="C00000"/>
                </a:solidFill>
              </a:rPr>
              <a:t>A Systems Thinking Approach to Connecting and Aligning CSR Responses to Social Need in Scotland </a:t>
            </a:r>
            <a:endParaRPr lang="en-US" sz="2800" dirty="0">
              <a:solidFill>
                <a:srgbClr val="C00000"/>
              </a:solidFill>
            </a:endParaRPr>
          </a:p>
        </p:txBody>
      </p:sp>
      <p:sp>
        <p:nvSpPr>
          <p:cNvPr id="2" name="TextBox 1"/>
          <p:cNvSpPr txBox="1"/>
          <p:nvPr/>
        </p:nvSpPr>
        <p:spPr>
          <a:xfrm>
            <a:off x="6818591" y="5992947"/>
            <a:ext cx="2138401" cy="646331"/>
          </a:xfrm>
          <a:prstGeom prst="rect">
            <a:avLst/>
          </a:prstGeom>
          <a:noFill/>
        </p:spPr>
        <p:txBody>
          <a:bodyPr wrap="none" rtlCol="0">
            <a:spAutoFit/>
          </a:bodyPr>
          <a:lstStyle/>
          <a:p>
            <a:pPr algn="r"/>
            <a:r>
              <a:rPr lang="en-US" dirty="0" smtClean="0"/>
              <a:t>@</a:t>
            </a:r>
            <a:r>
              <a:rPr lang="en-US" dirty="0" err="1" smtClean="0"/>
              <a:t>DrMilesWeaver</a:t>
            </a:r>
            <a:r>
              <a:rPr lang="en-US" dirty="0" smtClean="0"/>
              <a:t> /</a:t>
            </a:r>
          </a:p>
          <a:p>
            <a:pPr algn="r"/>
            <a:r>
              <a:rPr lang="en-US" dirty="0" smtClean="0"/>
              <a:t>@</a:t>
            </a:r>
            <a:r>
              <a:rPr lang="en-US" dirty="0" err="1" smtClean="0"/>
              <a:t>VolActionFund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Forging greater connectivity between the key players to address “Grand Challenges”</a:t>
            </a:r>
            <a:endParaRPr lang="en-US" sz="2800" dirty="0"/>
          </a:p>
        </p:txBody>
      </p:sp>
      <p:pic>
        <p:nvPicPr>
          <p:cNvPr id="15" name="Picture 14"/>
          <p:cNvPicPr>
            <a:picLocks noChangeAspect="1"/>
          </p:cNvPicPr>
          <p:nvPr/>
        </p:nvPicPr>
        <p:blipFill>
          <a:blip r:embed="rId2"/>
          <a:stretch>
            <a:fillRect/>
          </a:stretch>
        </p:blipFill>
        <p:spPr>
          <a:xfrm>
            <a:off x="162221" y="3928353"/>
            <a:ext cx="8705229" cy="2514844"/>
          </a:xfrm>
          <a:prstGeom prst="rect">
            <a:avLst/>
          </a:prstGeom>
        </p:spPr>
      </p:pic>
      <p:sp>
        <p:nvSpPr>
          <p:cNvPr id="16" name="TextBox 15"/>
          <p:cNvSpPr txBox="1"/>
          <p:nvPr/>
        </p:nvSpPr>
        <p:spPr>
          <a:xfrm>
            <a:off x="1609521" y="4812351"/>
            <a:ext cx="1565223" cy="1240488"/>
          </a:xfrm>
          <a:prstGeom prst="rect">
            <a:avLst/>
          </a:prstGeom>
          <a:noFill/>
        </p:spPr>
        <p:txBody>
          <a:bodyPr wrap="square" rtlCol="0">
            <a:spAutoFit/>
          </a:bodyPr>
          <a:lstStyle/>
          <a:p>
            <a:pPr algn="ctr"/>
            <a:r>
              <a:rPr lang="en-US" dirty="0" smtClean="0">
                <a:solidFill>
                  <a:srgbClr val="FFFFFF"/>
                </a:solidFill>
              </a:rPr>
              <a:t>Scottish Businesses CSR responses</a:t>
            </a:r>
            <a:endParaRPr lang="en-US" dirty="0">
              <a:solidFill>
                <a:srgbClr val="FFFFFF"/>
              </a:solidFill>
            </a:endParaRPr>
          </a:p>
        </p:txBody>
      </p:sp>
      <p:sp>
        <p:nvSpPr>
          <p:cNvPr id="17" name="TextBox 16"/>
          <p:cNvSpPr txBox="1"/>
          <p:nvPr/>
        </p:nvSpPr>
        <p:spPr>
          <a:xfrm>
            <a:off x="6145578" y="4967800"/>
            <a:ext cx="1340911" cy="954222"/>
          </a:xfrm>
          <a:prstGeom prst="rect">
            <a:avLst/>
          </a:prstGeom>
          <a:noFill/>
        </p:spPr>
        <p:txBody>
          <a:bodyPr wrap="square" rtlCol="0">
            <a:spAutoFit/>
          </a:bodyPr>
          <a:lstStyle/>
          <a:p>
            <a:pPr algn="ctr"/>
            <a:r>
              <a:rPr lang="en-US" dirty="0" smtClean="0">
                <a:solidFill>
                  <a:srgbClr val="FFFFFF"/>
                </a:solidFill>
              </a:rPr>
              <a:t>Scotland’s</a:t>
            </a:r>
          </a:p>
          <a:p>
            <a:pPr algn="ctr"/>
            <a:r>
              <a:rPr lang="en-US" dirty="0" smtClean="0">
                <a:solidFill>
                  <a:srgbClr val="FFFFFF"/>
                </a:solidFill>
              </a:rPr>
              <a:t>Third sector </a:t>
            </a:r>
            <a:endParaRPr lang="en-US" dirty="0">
              <a:solidFill>
                <a:srgbClr val="FFFFFF"/>
              </a:solidFill>
            </a:endParaRPr>
          </a:p>
        </p:txBody>
      </p:sp>
      <p:sp>
        <p:nvSpPr>
          <p:cNvPr id="18" name="TextBox 17"/>
          <p:cNvSpPr txBox="1"/>
          <p:nvPr/>
        </p:nvSpPr>
        <p:spPr>
          <a:xfrm>
            <a:off x="4237914" y="5080273"/>
            <a:ext cx="694013" cy="707886"/>
          </a:xfrm>
          <a:prstGeom prst="rect">
            <a:avLst/>
          </a:prstGeom>
          <a:noFill/>
        </p:spPr>
        <p:txBody>
          <a:bodyPr wrap="square" rtlCol="0">
            <a:spAutoFit/>
          </a:bodyPr>
          <a:lstStyle/>
          <a:p>
            <a:pPr algn="ctr"/>
            <a:r>
              <a:rPr lang="en-US" sz="4000" dirty="0" smtClean="0">
                <a:solidFill>
                  <a:srgbClr val="FFFFFF"/>
                </a:solidFill>
              </a:rPr>
              <a:t>?</a:t>
            </a:r>
            <a:endParaRPr lang="en-US" sz="4000" dirty="0">
              <a:solidFill>
                <a:srgbClr val="FFFFFF"/>
              </a:solidFill>
            </a:endParaRPr>
          </a:p>
        </p:txBody>
      </p:sp>
      <p:sp>
        <p:nvSpPr>
          <p:cNvPr id="19" name="TextBox 18"/>
          <p:cNvSpPr txBox="1"/>
          <p:nvPr/>
        </p:nvSpPr>
        <p:spPr>
          <a:xfrm>
            <a:off x="2764756" y="2215235"/>
            <a:ext cx="3610634" cy="1754327"/>
          </a:xfrm>
          <a:prstGeom prst="rect">
            <a:avLst/>
          </a:prstGeom>
          <a:noFill/>
        </p:spPr>
        <p:txBody>
          <a:bodyPr wrap="none" rtlCol="0">
            <a:spAutoFit/>
          </a:bodyPr>
          <a:lstStyle/>
          <a:p>
            <a:pPr algn="ctr"/>
            <a:r>
              <a:rPr lang="en-US" dirty="0" smtClean="0"/>
              <a:t>Scottish Government</a:t>
            </a:r>
          </a:p>
          <a:p>
            <a:pPr algn="ctr"/>
            <a:r>
              <a:rPr lang="en-US" dirty="0" smtClean="0"/>
              <a:t>Local Government</a:t>
            </a:r>
          </a:p>
          <a:p>
            <a:pPr algn="ctr"/>
            <a:r>
              <a:rPr lang="en-US" dirty="0" smtClean="0"/>
              <a:t>Business in the Community</a:t>
            </a:r>
          </a:p>
          <a:p>
            <a:pPr algn="ctr"/>
            <a:r>
              <a:rPr lang="en-US" dirty="0" smtClean="0"/>
              <a:t>Grant-makers and funding bodies</a:t>
            </a:r>
          </a:p>
          <a:p>
            <a:pPr algn="ctr"/>
            <a:r>
              <a:rPr lang="en-US" dirty="0" smtClean="0"/>
              <a:t>Universities</a:t>
            </a:r>
          </a:p>
          <a:p>
            <a:pPr algn="ctr"/>
            <a:r>
              <a:rPr lang="en-US" dirty="0" smtClean="0"/>
              <a:t>Individuals/Citizens</a:t>
            </a:r>
            <a:endParaRPr lang="en-US" dirty="0"/>
          </a:p>
        </p:txBody>
      </p:sp>
      <p:cxnSp>
        <p:nvCxnSpPr>
          <p:cNvPr id="34" name="Curved Connector 33"/>
          <p:cNvCxnSpPr/>
          <p:nvPr/>
        </p:nvCxnSpPr>
        <p:spPr>
          <a:xfrm rot="10800000" flipV="1">
            <a:off x="1771950" y="6586633"/>
            <a:ext cx="5182954" cy="14769"/>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575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520" y="4194180"/>
            <a:ext cx="8705229" cy="2514844"/>
          </a:xfrm>
          <a:prstGeom prst="rect">
            <a:avLst/>
          </a:prstGeom>
        </p:spPr>
      </p:pic>
      <p:sp>
        <p:nvSpPr>
          <p:cNvPr id="2" name="Title 1"/>
          <p:cNvSpPr>
            <a:spLocks noGrp="1"/>
          </p:cNvSpPr>
          <p:nvPr>
            <p:ph type="title"/>
          </p:nvPr>
        </p:nvSpPr>
        <p:spPr>
          <a:xfrm>
            <a:off x="331309" y="334358"/>
            <a:ext cx="8448675" cy="695325"/>
          </a:xfrm>
        </p:spPr>
        <p:txBody>
          <a:bodyPr/>
          <a:lstStyle/>
          <a:p>
            <a:r>
              <a:rPr lang="en-US" dirty="0" smtClean="0"/>
              <a:t>Alignment of CSR responses</a:t>
            </a:r>
            <a:br>
              <a:rPr lang="en-US" dirty="0" smtClean="0"/>
            </a:br>
            <a:r>
              <a:rPr lang="en-US" dirty="0" smtClean="0"/>
              <a:t>to real and emerging need</a:t>
            </a:r>
            <a:endParaRPr lang="en-US" dirty="0"/>
          </a:p>
        </p:txBody>
      </p:sp>
      <p:sp>
        <p:nvSpPr>
          <p:cNvPr id="5" name="TextBox 4"/>
          <p:cNvSpPr txBox="1"/>
          <p:nvPr/>
        </p:nvSpPr>
        <p:spPr>
          <a:xfrm>
            <a:off x="1609521" y="5092947"/>
            <a:ext cx="1565223" cy="1240488"/>
          </a:xfrm>
          <a:prstGeom prst="rect">
            <a:avLst/>
          </a:prstGeom>
          <a:noFill/>
        </p:spPr>
        <p:txBody>
          <a:bodyPr wrap="square" rtlCol="0">
            <a:spAutoFit/>
          </a:bodyPr>
          <a:lstStyle/>
          <a:p>
            <a:pPr algn="ctr"/>
            <a:r>
              <a:rPr lang="en-US" dirty="0" smtClean="0">
                <a:solidFill>
                  <a:srgbClr val="FFFFFF"/>
                </a:solidFill>
              </a:rPr>
              <a:t>Scottish Businesses CSR responses</a:t>
            </a:r>
            <a:endParaRPr lang="en-US" dirty="0">
              <a:solidFill>
                <a:srgbClr val="FFFFFF"/>
              </a:solidFill>
            </a:endParaRPr>
          </a:p>
        </p:txBody>
      </p:sp>
      <p:sp>
        <p:nvSpPr>
          <p:cNvPr id="6" name="TextBox 5"/>
          <p:cNvSpPr txBox="1"/>
          <p:nvPr/>
        </p:nvSpPr>
        <p:spPr>
          <a:xfrm>
            <a:off x="6145578" y="5248396"/>
            <a:ext cx="1340911" cy="954222"/>
          </a:xfrm>
          <a:prstGeom prst="rect">
            <a:avLst/>
          </a:prstGeom>
          <a:noFill/>
        </p:spPr>
        <p:txBody>
          <a:bodyPr wrap="square" rtlCol="0">
            <a:spAutoFit/>
          </a:bodyPr>
          <a:lstStyle/>
          <a:p>
            <a:pPr algn="ctr"/>
            <a:r>
              <a:rPr lang="en-US" dirty="0" smtClean="0">
                <a:solidFill>
                  <a:srgbClr val="FFFFFF"/>
                </a:solidFill>
              </a:rPr>
              <a:t>Scotland’s</a:t>
            </a:r>
          </a:p>
          <a:p>
            <a:pPr algn="ctr"/>
            <a:r>
              <a:rPr lang="en-US" dirty="0" smtClean="0">
                <a:solidFill>
                  <a:srgbClr val="FFFFFF"/>
                </a:solidFill>
              </a:rPr>
              <a:t>Third sector </a:t>
            </a:r>
            <a:endParaRPr lang="en-US" dirty="0">
              <a:solidFill>
                <a:srgbClr val="FFFFFF"/>
              </a:solidFill>
            </a:endParaRPr>
          </a:p>
        </p:txBody>
      </p:sp>
      <p:sp>
        <p:nvSpPr>
          <p:cNvPr id="22" name="Cloud Callout 21"/>
          <p:cNvSpPr/>
          <p:nvPr/>
        </p:nvSpPr>
        <p:spPr>
          <a:xfrm>
            <a:off x="1048404" y="1299605"/>
            <a:ext cx="7102565" cy="2827884"/>
          </a:xfrm>
          <a:prstGeom prst="cloudCallout">
            <a:avLst>
              <a:gd name="adj1" fmla="val 7857"/>
              <a:gd name="adj2" fmla="val 672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2584093" y="1698347"/>
            <a:ext cx="1496844" cy="1907201"/>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3074" y="3004263"/>
            <a:ext cx="1458100" cy="588100"/>
          </a:xfrm>
          <a:prstGeom prst="rect">
            <a:avLst/>
          </a:prstGeom>
        </p:spPr>
      </p:pic>
      <p:pic>
        <p:nvPicPr>
          <p:cNvPr id="20" name="Picture 19"/>
          <p:cNvPicPr>
            <a:picLocks noChangeAspect="1"/>
          </p:cNvPicPr>
          <p:nvPr/>
        </p:nvPicPr>
        <p:blipFill>
          <a:blip r:embed="rId6"/>
          <a:stretch>
            <a:fillRect/>
          </a:stretch>
        </p:blipFill>
        <p:spPr>
          <a:xfrm>
            <a:off x="4149315" y="1737143"/>
            <a:ext cx="2587734" cy="1202044"/>
          </a:xfrm>
          <a:prstGeom prst="rect">
            <a:avLst/>
          </a:prstGeom>
        </p:spPr>
      </p:pic>
      <p:sp>
        <p:nvSpPr>
          <p:cNvPr id="21" name="TextBox 20"/>
          <p:cNvSpPr txBox="1"/>
          <p:nvPr/>
        </p:nvSpPr>
        <p:spPr>
          <a:xfrm>
            <a:off x="3778250" y="4916369"/>
            <a:ext cx="1635125" cy="1200329"/>
          </a:xfrm>
          <a:prstGeom prst="rect">
            <a:avLst/>
          </a:prstGeom>
          <a:noFill/>
        </p:spPr>
        <p:txBody>
          <a:bodyPr wrap="square" rtlCol="0">
            <a:spAutoFit/>
          </a:bodyPr>
          <a:lstStyle/>
          <a:p>
            <a:pPr algn="ctr"/>
            <a:r>
              <a:rPr lang="en-US" sz="4000" dirty="0" smtClean="0">
                <a:solidFill>
                  <a:srgbClr val="FFFFFF"/>
                </a:solidFill>
              </a:rPr>
              <a:t>?</a:t>
            </a:r>
          </a:p>
          <a:p>
            <a:pPr algn="ctr"/>
            <a:endParaRPr lang="en-US" sz="3200" dirty="0" smtClean="0">
              <a:solidFill>
                <a:srgbClr val="FFFFFF"/>
              </a:solidFill>
            </a:endParaRPr>
          </a:p>
        </p:txBody>
      </p:sp>
      <p:sp>
        <p:nvSpPr>
          <p:cNvPr id="3" name="Rectangle 2"/>
          <p:cNvSpPr/>
          <p:nvPr/>
        </p:nvSpPr>
        <p:spPr>
          <a:xfrm>
            <a:off x="2286000" y="5868085"/>
            <a:ext cx="4572000" cy="646331"/>
          </a:xfrm>
          <a:prstGeom prst="rect">
            <a:avLst/>
          </a:prstGeom>
        </p:spPr>
        <p:txBody>
          <a:bodyPr>
            <a:spAutoFit/>
          </a:bodyPr>
          <a:lstStyle/>
          <a:p>
            <a:pPr algn="ctr"/>
            <a:r>
              <a:rPr lang="en-US" dirty="0">
                <a:solidFill>
                  <a:srgbClr val="FFFFFF"/>
                </a:solidFill>
              </a:rPr>
              <a:t>plus</a:t>
            </a:r>
          </a:p>
          <a:p>
            <a:pPr algn="ctr"/>
            <a:r>
              <a:rPr lang="en-US" dirty="0">
                <a:solidFill>
                  <a:srgbClr val="FFFFFF"/>
                </a:solidFill>
              </a:rPr>
              <a:t>Partnerships</a:t>
            </a:r>
          </a:p>
        </p:txBody>
      </p:sp>
    </p:spTree>
    <p:extLst>
      <p:ext uri="{BB962C8B-B14F-4D97-AF65-F5344CB8AC3E}">
        <p14:creationId xmlns:p14="http://schemas.microsoft.com/office/powerpoint/2010/main" val="387780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900" decel="100000" fill="hold"/>
                                        <p:tgtEl>
                                          <p:spTgt spid="1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strVal val="#ppt_w*0.70"/>
                                          </p:val>
                                        </p:tav>
                                        <p:tav tm="100000">
                                          <p:val>
                                            <p:strVal val="#ppt_w"/>
                                          </p:val>
                                        </p:tav>
                                      </p:tavLst>
                                    </p:anim>
                                    <p:anim calcmode="lin" valueType="num">
                                      <p:cBhvr>
                                        <p:cTn id="35" dur="1000" fill="hold"/>
                                        <p:tgtEl>
                                          <p:spTgt spid="3"/>
                                        </p:tgtEl>
                                        <p:attrNameLst>
                                          <p:attrName>ppt_h</p:attrName>
                                        </p:attrNameLst>
                                      </p:cBhvr>
                                      <p:tavLst>
                                        <p:tav tm="0">
                                          <p:val>
                                            <p:strVal val="#ppt_h"/>
                                          </p:val>
                                        </p:tav>
                                        <p:tav tm="100000">
                                          <p:val>
                                            <p:strVal val="#ppt_h"/>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1143000"/>
          </a:xfrm>
        </p:spPr>
        <p:txBody>
          <a:bodyPr>
            <a:normAutofit fontScale="90000"/>
          </a:bodyPr>
          <a:lstStyle/>
          <a:p>
            <a:r>
              <a:rPr lang="en-US" sz="3600" dirty="0" smtClean="0"/>
              <a:t>National Aspirations and the </a:t>
            </a:r>
            <a:br>
              <a:rPr lang="en-US" sz="3600" dirty="0" smtClean="0"/>
            </a:br>
            <a:r>
              <a:rPr lang="en-US" sz="3600" dirty="0" smtClean="0"/>
              <a:t>Policy Framework</a:t>
            </a:r>
            <a:endParaRPr lang="en-US" sz="3600" dirty="0"/>
          </a:p>
        </p:txBody>
      </p:sp>
      <p:sp>
        <p:nvSpPr>
          <p:cNvPr id="5" name="Rectangle 4"/>
          <p:cNvSpPr/>
          <p:nvPr/>
        </p:nvSpPr>
        <p:spPr>
          <a:xfrm>
            <a:off x="4927724" y="1772815"/>
            <a:ext cx="3759076" cy="3170099"/>
          </a:xfrm>
          <a:prstGeom prst="rect">
            <a:avLst/>
          </a:prstGeom>
        </p:spPr>
        <p:txBody>
          <a:bodyPr wrap="square">
            <a:spAutoFit/>
          </a:bodyPr>
          <a:lstStyle/>
          <a:p>
            <a:r>
              <a:rPr lang="en-GB" sz="2000" dirty="0" smtClean="0">
                <a:latin typeface="Arial" panose="020B0604020202020204" pitchFamily="34" charset="0"/>
                <a:cs typeface="Arial" panose="020B0604020202020204" pitchFamily="34" charset="0"/>
              </a:rPr>
              <a:t>The Scottish Business Pledge:</a:t>
            </a:r>
          </a:p>
          <a:p>
            <a:r>
              <a:rPr lang="en-GB" sz="2000" dirty="0" smtClean="0">
                <a:latin typeface="Arial" panose="020B0604020202020204" pitchFamily="34" charset="0"/>
                <a:cs typeface="Arial" panose="020B0604020202020204" pitchFamily="34" charset="0"/>
              </a:rPr>
              <a:t>Living </a:t>
            </a:r>
            <a:r>
              <a:rPr lang="en-GB" sz="2000" dirty="0">
                <a:latin typeface="Arial" panose="020B0604020202020204" pitchFamily="34" charset="0"/>
                <a:cs typeface="Arial" panose="020B0604020202020204" pitchFamily="34" charset="0"/>
              </a:rPr>
              <a:t>Wage</a:t>
            </a:r>
          </a:p>
          <a:p>
            <a:r>
              <a:rPr lang="en-GB" sz="2000" dirty="0">
                <a:latin typeface="Arial" panose="020B0604020202020204" pitchFamily="34" charset="0"/>
                <a:cs typeface="Arial" panose="020B0604020202020204" pitchFamily="34" charset="0"/>
              </a:rPr>
              <a:t>Zero Hours Contracts</a:t>
            </a:r>
          </a:p>
          <a:p>
            <a:r>
              <a:rPr lang="en-GB" sz="2000" dirty="0">
                <a:latin typeface="Arial" panose="020B0604020202020204" pitchFamily="34" charset="0"/>
                <a:cs typeface="Arial" panose="020B0604020202020204" pitchFamily="34" charset="0"/>
              </a:rPr>
              <a:t>Workforce Engagement</a:t>
            </a:r>
          </a:p>
          <a:p>
            <a:r>
              <a:rPr lang="en-GB" sz="2000" dirty="0">
                <a:latin typeface="Arial" panose="020B0604020202020204" pitchFamily="34" charset="0"/>
                <a:cs typeface="Arial" panose="020B0604020202020204" pitchFamily="34" charset="0"/>
              </a:rPr>
              <a:t>Invest in Youth</a:t>
            </a:r>
          </a:p>
          <a:p>
            <a:r>
              <a:rPr lang="en-GB" sz="2000" dirty="0">
                <a:latin typeface="Arial" panose="020B0604020202020204" pitchFamily="34" charset="0"/>
                <a:cs typeface="Arial" panose="020B0604020202020204" pitchFamily="34" charset="0"/>
              </a:rPr>
              <a:t>Balanced Workforce</a:t>
            </a:r>
          </a:p>
          <a:p>
            <a:r>
              <a:rPr lang="en-GB" sz="2000" dirty="0">
                <a:latin typeface="Arial" panose="020B0604020202020204" pitchFamily="34" charset="0"/>
                <a:cs typeface="Arial" panose="020B0604020202020204" pitchFamily="34" charset="0"/>
              </a:rPr>
              <a:t>Innovation</a:t>
            </a:r>
          </a:p>
          <a:p>
            <a:r>
              <a:rPr lang="en-GB" sz="2000" dirty="0">
                <a:latin typeface="Arial" panose="020B0604020202020204" pitchFamily="34" charset="0"/>
                <a:cs typeface="Arial" panose="020B0604020202020204" pitchFamily="34" charset="0"/>
              </a:rPr>
              <a:t>Internationalisation</a:t>
            </a:r>
          </a:p>
          <a:p>
            <a:r>
              <a:rPr lang="en-GB" sz="2000" dirty="0">
                <a:latin typeface="Arial" panose="020B0604020202020204" pitchFamily="34" charset="0"/>
                <a:cs typeface="Arial" panose="020B0604020202020204" pitchFamily="34" charset="0"/>
              </a:rPr>
              <a:t>Community</a:t>
            </a:r>
          </a:p>
          <a:p>
            <a:r>
              <a:rPr lang="en-GB" sz="2000" dirty="0">
                <a:latin typeface="Arial" panose="020B0604020202020204" pitchFamily="34" charset="0"/>
                <a:cs typeface="Arial" panose="020B0604020202020204" pitchFamily="34" charset="0"/>
              </a:rPr>
              <a:t>Prompt Payment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724" y="5068292"/>
            <a:ext cx="2857500" cy="1152525"/>
          </a:xfrm>
          <a:prstGeom prst="rect">
            <a:avLst/>
          </a:prstGeom>
        </p:spPr>
      </p:pic>
      <p:sp>
        <p:nvSpPr>
          <p:cNvPr id="7" name="Wave 6"/>
          <p:cNvSpPr/>
          <p:nvPr/>
        </p:nvSpPr>
        <p:spPr>
          <a:xfrm>
            <a:off x="574117" y="4621223"/>
            <a:ext cx="3282950" cy="1828800"/>
          </a:xfrm>
          <a:prstGeom prst="wave">
            <a:avLst>
              <a:gd name="adj1" fmla="val 12500"/>
              <a:gd name="adj2" fmla="val -417"/>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dirty="0">
                <a:latin typeface="Arial" panose="020B0604020202020204" pitchFamily="34" charset="0"/>
                <a:cs typeface="Arial" panose="020B0604020202020204" pitchFamily="34" charset="0"/>
              </a:rPr>
              <a:t>Creating a Fairer Scotland: What Matters to </a:t>
            </a:r>
            <a:r>
              <a:rPr lang="en-GB" dirty="0" smtClean="0">
                <a:latin typeface="Arial" panose="020B0604020202020204" pitchFamily="34" charset="0"/>
                <a:cs typeface="Arial" panose="020B0604020202020204" pitchFamily="34" charset="0"/>
              </a:rPr>
              <a:t>you</a:t>
            </a:r>
            <a:endParaRPr lang="en-GB" dirty="0">
              <a:latin typeface="Arial" panose="020B0604020202020204" pitchFamily="34" charset="0"/>
              <a:cs typeface="Arial" panose="020B0604020202020204" pitchFamily="34" charset="0"/>
            </a:endParaRPr>
          </a:p>
        </p:txBody>
      </p:sp>
      <p:sp>
        <p:nvSpPr>
          <p:cNvPr id="8" name="Wave 7"/>
          <p:cNvSpPr/>
          <p:nvPr/>
        </p:nvSpPr>
        <p:spPr>
          <a:xfrm>
            <a:off x="574117" y="3247383"/>
            <a:ext cx="3276600" cy="1504657"/>
          </a:xfrm>
          <a:prstGeom prst="wav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dirty="0">
                <a:latin typeface="Arial" panose="020B0604020202020204" pitchFamily="34" charset="0"/>
                <a:cs typeface="Arial" panose="020B0604020202020204" pitchFamily="34" charset="0"/>
              </a:rPr>
              <a:t>50/50 by 2030: Working for Diversity in the Board Room;</a:t>
            </a:r>
          </a:p>
        </p:txBody>
      </p:sp>
      <p:sp>
        <p:nvSpPr>
          <p:cNvPr id="9" name="Wave 8"/>
          <p:cNvSpPr/>
          <p:nvPr/>
        </p:nvSpPr>
        <p:spPr>
          <a:xfrm>
            <a:off x="567767" y="1549400"/>
            <a:ext cx="3282950" cy="1808465"/>
          </a:xfrm>
          <a:prstGeom prst="wav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GB" dirty="0">
                <a:solidFill>
                  <a:schemeClr val="accent2">
                    <a:lumMod val="50000"/>
                  </a:schemeClr>
                </a:solidFill>
                <a:latin typeface="Arial" panose="020B0604020202020204" pitchFamily="34" charset="0"/>
                <a:cs typeface="Arial" panose="020B0604020202020204" pitchFamily="34" charset="0"/>
              </a:rPr>
              <a:t>Scotland’s fifteen National Outcomes: The purpose of Government;</a:t>
            </a:r>
          </a:p>
        </p:txBody>
      </p:sp>
    </p:spTree>
    <p:extLst>
      <p:ext uri="{BB962C8B-B14F-4D97-AF65-F5344CB8AC3E}">
        <p14:creationId xmlns:p14="http://schemas.microsoft.com/office/powerpoint/2010/main" val="6576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346075" y="4010996"/>
            <a:ext cx="8448674" cy="2116357"/>
          </a:xfrm>
        </p:spPr>
        <p:txBody>
          <a:bodyPr/>
          <a:lstStyle/>
          <a:p>
            <a:r>
              <a:rPr lang="en-US" dirty="0" smtClean="0">
                <a:solidFill>
                  <a:schemeClr val="bg1">
                    <a:lumMod val="65000"/>
                  </a:schemeClr>
                </a:solidFill>
              </a:rPr>
              <a:t>Rationale for Knowledge Transfer Partnership (KTP) project with the Voluntary Action Fund (Scotland)</a:t>
            </a:r>
          </a:p>
          <a:p>
            <a:r>
              <a:rPr lang="en-US" b="1" dirty="0" smtClean="0">
                <a:solidFill>
                  <a:srgbClr val="C41E3A"/>
                </a:solidFill>
              </a:rPr>
              <a:t>Adopting a soft systems methodology approach to the KTP</a:t>
            </a:r>
            <a:endParaRPr lang="en-US" b="1" dirty="0">
              <a:solidFill>
                <a:srgbClr val="C41E3A"/>
              </a:solidFill>
            </a:endParaRPr>
          </a:p>
          <a:p>
            <a:r>
              <a:rPr lang="en-US" dirty="0" smtClean="0">
                <a:solidFill>
                  <a:srgbClr val="A6A6A6"/>
                </a:solidFill>
              </a:rPr>
              <a:t>Emerging themes of the problem from the pilot study with VAF employees and trustees</a:t>
            </a:r>
            <a:endParaRPr lang="en-US" dirty="0">
              <a:solidFill>
                <a:srgbClr val="A6A6A6"/>
              </a:solidFill>
            </a:endParaRPr>
          </a:p>
          <a:p>
            <a:r>
              <a:rPr lang="en-US" dirty="0" smtClean="0">
                <a:solidFill>
                  <a:srgbClr val="A6A6A6"/>
                </a:solidFill>
              </a:rPr>
              <a:t>Towards building a conceptual system model(s)</a:t>
            </a:r>
            <a:endParaRPr lang="en-US" dirty="0">
              <a:solidFill>
                <a:srgbClr val="A6A6A6"/>
              </a:solidFill>
            </a:endParaRPr>
          </a:p>
          <a:p>
            <a:r>
              <a:rPr lang="en-US" dirty="0" smtClean="0">
                <a:solidFill>
                  <a:srgbClr val="A6A6A6"/>
                </a:solidFill>
              </a:rPr>
              <a:t>Future directions and research agenda</a:t>
            </a:r>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9399638"/>
              </p:ext>
            </p:extLst>
          </p:nvPr>
        </p:nvGraphicFramePr>
        <p:xfrm>
          <a:off x="382996" y="2206625"/>
          <a:ext cx="8264624" cy="1476375"/>
        </p:xfrm>
        <a:graphic>
          <a:graphicData uri="http://schemas.openxmlformats.org/drawingml/2006/table">
            <a:tbl>
              <a:tblPr firstRow="1" bandRow="1">
                <a:tableStyleId>{5C22544A-7EE6-4342-B048-85BDC9FD1C3A}</a:tableStyleId>
              </a:tblPr>
              <a:tblGrid>
                <a:gridCol w="8264624"/>
              </a:tblGrid>
              <a:tr h="1476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bg1"/>
                          </a:solidFill>
                        </a:rPr>
                        <a:t>Presentation Aim: </a:t>
                      </a:r>
                      <a:endParaRPr lang="en-US" sz="20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To identify the themes in connecting and aligning CSR/Sustainability responses to the</a:t>
                      </a:r>
                      <a:r>
                        <a:rPr lang="en-US" sz="2000" baseline="0" dirty="0" smtClean="0"/>
                        <a:t> </a:t>
                      </a:r>
                      <a:r>
                        <a:rPr lang="en-US" sz="2000" dirty="0" smtClean="0"/>
                        <a:t>real and emerging challenges in Scotland and methodological concerns in the KTP project</a:t>
                      </a:r>
                    </a:p>
                  </a:txBody>
                  <a:tcPr>
                    <a:solidFill>
                      <a:srgbClr val="BE0F34"/>
                    </a:solidFill>
                  </a:tcPr>
                </a:tc>
              </a:tr>
            </a:tbl>
          </a:graphicData>
        </a:graphic>
      </p:graphicFrame>
    </p:spTree>
    <p:extLst>
      <p:ext uri="{BB962C8B-B14F-4D97-AF65-F5344CB8AC3E}">
        <p14:creationId xmlns:p14="http://schemas.microsoft.com/office/powerpoint/2010/main" val="3522402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mess around with SSM?</a:t>
            </a:r>
            <a:endParaRPr lang="en-US" dirty="0"/>
          </a:p>
        </p:txBody>
      </p:sp>
      <p:pic>
        <p:nvPicPr>
          <p:cNvPr id="4" name="Picture 2" descr="https://encrypted-tbn3.gstatic.com/images?q=tbn:ANd9GcStF5w-j9LrGuqt1fpUROs-DAt8XDCDOH8svL-cqxwSnbG5_X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2127247"/>
            <a:ext cx="5825574" cy="40497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33374" y="6074460"/>
            <a:ext cx="8461375" cy="646331"/>
          </a:xfrm>
          <a:prstGeom prst="rect">
            <a:avLst/>
          </a:prstGeom>
        </p:spPr>
        <p:txBody>
          <a:bodyPr wrap="square">
            <a:spAutoFit/>
          </a:bodyPr>
          <a:lstStyle/>
          <a:p>
            <a:pPr algn="ctr"/>
            <a:r>
              <a:rPr lang="en-GB" i="1" dirty="0"/>
              <a:t>‘The blind men and the Elephant’</a:t>
            </a:r>
          </a:p>
          <a:p>
            <a:pPr algn="ctr"/>
            <a:r>
              <a:rPr lang="en-GB" dirty="0"/>
              <a:t>John Godfrey Saxe (1816-1887)</a:t>
            </a:r>
            <a:endParaRPr lang="en-US" dirty="0"/>
          </a:p>
        </p:txBody>
      </p:sp>
    </p:spTree>
    <p:extLst>
      <p:ext uri="{BB962C8B-B14F-4D97-AF65-F5344CB8AC3E}">
        <p14:creationId xmlns:p14="http://schemas.microsoft.com/office/powerpoint/2010/main" val="4243044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29" y="487954"/>
            <a:ext cx="6175968" cy="695325"/>
          </a:xfrm>
        </p:spPr>
        <p:txBody>
          <a:bodyPr/>
          <a:lstStyle/>
          <a:p>
            <a:r>
              <a:rPr lang="en-GB" sz="2800" dirty="0" smtClean="0"/>
              <a:t>The companies perspective:</a:t>
            </a:r>
            <a:br>
              <a:rPr lang="en-GB" sz="2800" dirty="0" smtClean="0"/>
            </a:br>
            <a:r>
              <a:rPr lang="en-GB" sz="2800" i="1" dirty="0" smtClean="0"/>
              <a:t>In a Glass Darkly…..</a:t>
            </a:r>
            <a:endParaRPr lang="en-GB" sz="28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05" y="1742671"/>
            <a:ext cx="3474787" cy="4423848"/>
          </a:xfrm>
          <a:prstGeom prst="rect">
            <a:avLst/>
          </a:prstGeom>
        </p:spPr>
      </p:pic>
      <p:sp>
        <p:nvSpPr>
          <p:cNvPr id="7" name="TextBox 6"/>
          <p:cNvSpPr txBox="1"/>
          <p:nvPr/>
        </p:nvSpPr>
        <p:spPr>
          <a:xfrm>
            <a:off x="5101389" y="2298032"/>
            <a:ext cx="3801979" cy="3046988"/>
          </a:xfrm>
          <a:prstGeom prst="rect">
            <a:avLst/>
          </a:prstGeom>
          <a:noFill/>
        </p:spPr>
        <p:txBody>
          <a:bodyPr wrap="square" rtlCol="0">
            <a:spAutoFit/>
          </a:bodyPr>
          <a:lstStyle/>
          <a:p>
            <a:r>
              <a:rPr lang="en-GB" sz="3200" dirty="0" smtClean="0"/>
              <a:t>“SSM helps us [VAF] see in the glass less darkly!”  </a:t>
            </a:r>
          </a:p>
          <a:p>
            <a:endParaRPr lang="en-GB" sz="3200" dirty="0"/>
          </a:p>
          <a:p>
            <a:r>
              <a:rPr lang="en-GB" sz="3200" b="1" i="1" dirty="0" smtClean="0">
                <a:solidFill>
                  <a:srgbClr val="C41E3A"/>
                </a:solidFill>
              </a:rPr>
              <a:t>“now I know in part”…..</a:t>
            </a:r>
            <a:endParaRPr lang="en-GB" sz="3200" b="1" i="1" dirty="0">
              <a:solidFill>
                <a:srgbClr val="C41E3A"/>
              </a:solidFill>
            </a:endParaRPr>
          </a:p>
        </p:txBody>
      </p:sp>
    </p:spTree>
    <p:extLst>
      <p:ext uri="{BB962C8B-B14F-4D97-AF65-F5344CB8AC3E}">
        <p14:creationId xmlns:p14="http://schemas.microsoft.com/office/powerpoint/2010/main" val="1749615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9"/>
          <p:cNvSpPr>
            <a:spLocks noChangeArrowheads="1"/>
          </p:cNvSpPr>
          <p:nvPr/>
        </p:nvSpPr>
        <p:spPr bwMode="auto">
          <a:xfrm>
            <a:off x="459800" y="1094653"/>
            <a:ext cx="2319917" cy="1160331"/>
          </a:xfrm>
          <a:prstGeom prst="roundRect">
            <a:avLst>
              <a:gd name="adj" fmla="val 0"/>
            </a:avLst>
          </a:prstGeom>
          <a:noFill/>
          <a:ln w="25400">
            <a:solidFill>
              <a:schemeClr val="tx1"/>
            </a:solidFill>
            <a:round/>
            <a:headEnd/>
            <a:tailEnd/>
          </a:ln>
          <a:effectLst/>
          <a:extLst/>
        </p:spPr>
        <p:txBody>
          <a:bodyPr wrap="square" anchor="ctr">
            <a:normAutofit/>
          </a:bodyPr>
          <a:lstStyle/>
          <a:p>
            <a:pPr algn="ctr">
              <a:defRPr/>
            </a:pPr>
            <a:r>
              <a:rPr lang="en-GB" dirty="0" smtClean="0"/>
              <a:t>1. Summary </a:t>
            </a:r>
            <a:r>
              <a:rPr lang="en-GB" dirty="0"/>
              <a:t>of problem situation: </a:t>
            </a:r>
            <a:endParaRPr lang="en-GB" dirty="0" smtClean="0"/>
          </a:p>
          <a:p>
            <a:pPr algn="ctr">
              <a:defRPr/>
            </a:pPr>
            <a:r>
              <a:rPr lang="en-GB" dirty="0" smtClean="0"/>
              <a:t>unstructured</a:t>
            </a:r>
            <a:endParaRPr lang="en-GB" dirty="0"/>
          </a:p>
        </p:txBody>
      </p:sp>
      <p:sp>
        <p:nvSpPr>
          <p:cNvPr id="7" name="Line 5"/>
          <p:cNvSpPr>
            <a:spLocks noChangeShapeType="1"/>
          </p:cNvSpPr>
          <p:nvPr/>
        </p:nvSpPr>
        <p:spPr bwMode="auto">
          <a:xfrm>
            <a:off x="306532" y="4527713"/>
            <a:ext cx="8320192"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 name="Rectangle 6"/>
          <p:cNvSpPr>
            <a:spLocks noChangeArrowheads="1"/>
          </p:cNvSpPr>
          <p:nvPr/>
        </p:nvSpPr>
        <p:spPr bwMode="auto">
          <a:xfrm>
            <a:off x="6768261" y="4111728"/>
            <a:ext cx="1075764" cy="324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lstStyle/>
          <a:p>
            <a:pPr algn="ctr">
              <a:defRPr/>
            </a:pPr>
            <a:r>
              <a:rPr lang="en-GB" i="1">
                <a:latin typeface="Arial" charset="0"/>
                <a:cs typeface="+mn-cs"/>
              </a:rPr>
              <a:t>real world</a:t>
            </a:r>
          </a:p>
        </p:txBody>
      </p:sp>
      <p:sp>
        <p:nvSpPr>
          <p:cNvPr id="9" name="Rectangle 7"/>
          <p:cNvSpPr>
            <a:spLocks noChangeArrowheads="1"/>
          </p:cNvSpPr>
          <p:nvPr/>
        </p:nvSpPr>
        <p:spPr bwMode="auto">
          <a:xfrm>
            <a:off x="6539528" y="4583516"/>
            <a:ext cx="1686912" cy="551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lstStyle/>
          <a:p>
            <a:pPr algn="ctr">
              <a:defRPr/>
            </a:pPr>
            <a:r>
              <a:rPr lang="en-GB" i="1">
                <a:latin typeface="Arial" charset="0"/>
                <a:cs typeface="+mn-cs"/>
              </a:rPr>
              <a:t>systems thinking</a:t>
            </a:r>
          </a:p>
          <a:p>
            <a:pPr algn="ctr">
              <a:defRPr/>
            </a:pPr>
            <a:r>
              <a:rPr lang="en-GB" i="1">
                <a:latin typeface="Arial" charset="0"/>
                <a:cs typeface="+mn-cs"/>
              </a:rPr>
              <a:t>about real world</a:t>
            </a:r>
          </a:p>
        </p:txBody>
      </p:sp>
      <p:sp>
        <p:nvSpPr>
          <p:cNvPr id="15" name="AutoShape 13"/>
          <p:cNvSpPr>
            <a:spLocks noChangeArrowheads="1"/>
          </p:cNvSpPr>
          <p:nvPr/>
        </p:nvSpPr>
        <p:spPr bwMode="auto">
          <a:xfrm>
            <a:off x="5879737" y="1705550"/>
            <a:ext cx="2922150" cy="1074868"/>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6. Debate possible changes which are both systematically desirable &amp; culturally feasible</a:t>
            </a:r>
            <a:endParaRPr lang="en-US" dirty="0">
              <a:cs typeface="+mn-cs"/>
            </a:endParaRPr>
          </a:p>
        </p:txBody>
      </p:sp>
      <p:sp>
        <p:nvSpPr>
          <p:cNvPr id="16" name="AutoShape 14"/>
          <p:cNvSpPr>
            <a:spLocks noChangeArrowheads="1"/>
          </p:cNvSpPr>
          <p:nvPr/>
        </p:nvSpPr>
        <p:spPr bwMode="auto">
          <a:xfrm>
            <a:off x="3897163" y="4977695"/>
            <a:ext cx="2408666" cy="1305611"/>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4. Build a conceptual system model for each root definition</a:t>
            </a:r>
            <a:endParaRPr lang="en-US" dirty="0">
              <a:cs typeface="+mn-cs"/>
            </a:endParaRPr>
          </a:p>
        </p:txBody>
      </p:sp>
      <p:sp>
        <p:nvSpPr>
          <p:cNvPr id="17" name="AutoShape 15"/>
          <p:cNvSpPr>
            <a:spLocks noChangeArrowheads="1"/>
          </p:cNvSpPr>
          <p:nvPr/>
        </p:nvSpPr>
        <p:spPr bwMode="auto">
          <a:xfrm>
            <a:off x="3415468" y="350289"/>
            <a:ext cx="2321085" cy="1239932"/>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7. Take action to improve the problem</a:t>
            </a:r>
            <a:endParaRPr lang="en-US" dirty="0">
              <a:cs typeface="+mn-cs"/>
            </a:endParaRPr>
          </a:p>
        </p:txBody>
      </p:sp>
      <p:sp>
        <p:nvSpPr>
          <p:cNvPr id="18" name="AutoShape 16"/>
          <p:cNvSpPr>
            <a:spLocks noChangeArrowheads="1"/>
          </p:cNvSpPr>
          <p:nvPr/>
        </p:nvSpPr>
        <p:spPr bwMode="auto">
          <a:xfrm>
            <a:off x="481695" y="5021481"/>
            <a:ext cx="2298022" cy="1371291"/>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3. Formulate a root definition for each theme or view using CATWOE</a:t>
            </a:r>
            <a:endParaRPr lang="en-US" dirty="0">
              <a:cs typeface="+mn-cs"/>
            </a:endParaRPr>
          </a:p>
        </p:txBody>
      </p:sp>
      <p:sp>
        <p:nvSpPr>
          <p:cNvPr id="19" name="AutoShape 17"/>
          <p:cNvSpPr>
            <a:spLocks noChangeArrowheads="1"/>
          </p:cNvSpPr>
          <p:nvPr/>
        </p:nvSpPr>
        <p:spPr bwMode="auto">
          <a:xfrm>
            <a:off x="437906" y="2955564"/>
            <a:ext cx="2341812" cy="1080072"/>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2. Identification of alternative potential views or themes of the problem</a:t>
            </a:r>
            <a:endParaRPr lang="en-US" dirty="0">
              <a:cs typeface="+mn-cs"/>
            </a:endParaRPr>
          </a:p>
        </p:txBody>
      </p:sp>
      <p:sp>
        <p:nvSpPr>
          <p:cNvPr id="20" name="AutoShape 18"/>
          <p:cNvSpPr>
            <a:spLocks noChangeArrowheads="1"/>
          </p:cNvSpPr>
          <p:nvPr/>
        </p:nvSpPr>
        <p:spPr bwMode="auto">
          <a:xfrm>
            <a:off x="4138011" y="2999348"/>
            <a:ext cx="2452457" cy="1313583"/>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5. Compare conceptual model (in 4) with real-world actions (as in 1 &amp; 2)</a:t>
            </a:r>
            <a:endParaRPr lang="en-US" dirty="0">
              <a:cs typeface="+mn-cs"/>
            </a:endParaRPr>
          </a:p>
        </p:txBody>
      </p:sp>
      <p:sp>
        <p:nvSpPr>
          <p:cNvPr id="58" name="TextBox 57"/>
          <p:cNvSpPr txBox="1"/>
          <p:nvPr/>
        </p:nvSpPr>
        <p:spPr>
          <a:xfrm>
            <a:off x="6565351" y="6327093"/>
            <a:ext cx="2006754" cy="369332"/>
          </a:xfrm>
          <a:prstGeom prst="rect">
            <a:avLst/>
          </a:prstGeom>
          <a:noFill/>
        </p:spPr>
        <p:txBody>
          <a:bodyPr wrap="none" rtlCol="0">
            <a:spAutoFit/>
          </a:bodyPr>
          <a:lstStyle/>
          <a:p>
            <a:r>
              <a:rPr lang="en-US" dirty="0" err="1" smtClean="0"/>
              <a:t>Checkland</a:t>
            </a:r>
            <a:r>
              <a:rPr lang="en-US" dirty="0" smtClean="0"/>
              <a:t> (1981)</a:t>
            </a:r>
            <a:endParaRPr lang="en-US" dirty="0"/>
          </a:p>
        </p:txBody>
      </p:sp>
      <p:cxnSp>
        <p:nvCxnSpPr>
          <p:cNvPr id="64" name="Straight Arrow Connector 63"/>
          <p:cNvCxnSpPr>
            <a:stCxn id="15" idx="0"/>
            <a:endCxn id="17" idx="3"/>
          </p:cNvCxnSpPr>
          <p:nvPr/>
        </p:nvCxnSpPr>
        <p:spPr>
          <a:xfrm flipH="1" flipV="1">
            <a:off x="5736553" y="970255"/>
            <a:ext cx="1604259" cy="735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6" idx="0"/>
            <a:endCxn id="20" idx="2"/>
          </p:cNvCxnSpPr>
          <p:nvPr/>
        </p:nvCxnSpPr>
        <p:spPr>
          <a:xfrm flipV="1">
            <a:off x="5101496" y="4312931"/>
            <a:ext cx="262744" cy="6647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8" idx="3"/>
            <a:endCxn id="16" idx="1"/>
          </p:cNvCxnSpPr>
          <p:nvPr/>
        </p:nvCxnSpPr>
        <p:spPr>
          <a:xfrm flipV="1">
            <a:off x="2779717" y="5630501"/>
            <a:ext cx="1117446" cy="76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9" idx="2"/>
            <a:endCxn id="18" idx="0"/>
          </p:cNvCxnSpPr>
          <p:nvPr/>
        </p:nvCxnSpPr>
        <p:spPr>
          <a:xfrm>
            <a:off x="1608812" y="4035636"/>
            <a:ext cx="21894" cy="985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21" idx="2"/>
            <a:endCxn id="19" idx="0"/>
          </p:cNvCxnSpPr>
          <p:nvPr/>
        </p:nvCxnSpPr>
        <p:spPr>
          <a:xfrm flipH="1">
            <a:off x="1608812" y="2254984"/>
            <a:ext cx="10947" cy="700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20" idx="3"/>
            <a:endCxn id="15" idx="2"/>
          </p:cNvCxnSpPr>
          <p:nvPr/>
        </p:nvCxnSpPr>
        <p:spPr>
          <a:xfrm flipV="1">
            <a:off x="6590468" y="2780418"/>
            <a:ext cx="750344" cy="87572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Curved Connector 86"/>
          <p:cNvCxnSpPr>
            <a:endCxn id="21" idx="0"/>
          </p:cNvCxnSpPr>
          <p:nvPr/>
        </p:nvCxnSpPr>
        <p:spPr>
          <a:xfrm rot="10800000" flipV="1">
            <a:off x="1619759" y="853827"/>
            <a:ext cx="1730214" cy="240825"/>
          </a:xfrm>
          <a:prstGeom prst="curvedConnector2">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rot="10800000" flipV="1">
            <a:off x="2496057" y="2517701"/>
            <a:ext cx="2912068" cy="2473915"/>
          </a:xfrm>
          <a:prstGeom prst="curvedConnector3">
            <a:avLst>
              <a:gd name="adj1" fmla="val 83083"/>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19" idx="3"/>
          </p:cNvCxnSpPr>
          <p:nvPr/>
        </p:nvCxnSpPr>
        <p:spPr>
          <a:xfrm rot="10800000" flipV="1">
            <a:off x="2779718" y="2495808"/>
            <a:ext cx="3044420" cy="999792"/>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a:stCxn id="20" idx="1"/>
            <a:endCxn id="19" idx="3"/>
          </p:cNvCxnSpPr>
          <p:nvPr/>
        </p:nvCxnSpPr>
        <p:spPr>
          <a:xfrm rot="10800000">
            <a:off x="2779719" y="3495600"/>
            <a:ext cx="1358293" cy="160540"/>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7" name="Curved Right Arrow 116"/>
          <p:cNvSpPr/>
          <p:nvPr/>
        </p:nvSpPr>
        <p:spPr>
          <a:xfrm>
            <a:off x="3109125" y="4006429"/>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0" name="TextBox 119"/>
          <p:cNvSpPr txBox="1"/>
          <p:nvPr/>
        </p:nvSpPr>
        <p:spPr>
          <a:xfrm>
            <a:off x="3459449" y="4488077"/>
            <a:ext cx="926648" cy="369332"/>
          </a:xfrm>
          <a:prstGeom prst="rect">
            <a:avLst/>
          </a:prstGeom>
          <a:noFill/>
        </p:spPr>
        <p:txBody>
          <a:bodyPr wrap="square" rtlCol="0">
            <a:spAutoFit/>
          </a:bodyPr>
          <a:lstStyle/>
          <a:p>
            <a:r>
              <a:rPr lang="en-US" dirty="0" smtClean="0"/>
              <a:t>Iterate</a:t>
            </a:r>
            <a:endParaRPr lang="en-US" dirty="0"/>
          </a:p>
        </p:txBody>
      </p:sp>
    </p:spTree>
    <p:extLst>
      <p:ext uri="{BB962C8B-B14F-4D97-AF65-F5344CB8AC3E}">
        <p14:creationId xmlns:p14="http://schemas.microsoft.com/office/powerpoint/2010/main" val="3547274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9"/>
          <p:cNvSpPr>
            <a:spLocks noChangeArrowheads="1"/>
          </p:cNvSpPr>
          <p:nvPr/>
        </p:nvSpPr>
        <p:spPr bwMode="auto">
          <a:xfrm>
            <a:off x="459800" y="1094653"/>
            <a:ext cx="2319917" cy="1160331"/>
          </a:xfrm>
          <a:prstGeom prst="roundRect">
            <a:avLst>
              <a:gd name="adj" fmla="val 0"/>
            </a:avLst>
          </a:prstGeom>
          <a:solidFill>
            <a:srgbClr val="C41E3A"/>
          </a:solidFill>
          <a:ln w="25400">
            <a:solidFill>
              <a:schemeClr val="tx1"/>
            </a:solidFill>
            <a:round/>
            <a:headEnd/>
            <a:tailEnd/>
          </a:ln>
          <a:effectLst/>
          <a:extLst/>
        </p:spPr>
        <p:txBody>
          <a:bodyPr wrap="square" anchor="ctr">
            <a:normAutofit/>
          </a:bodyPr>
          <a:lstStyle/>
          <a:p>
            <a:pPr algn="ctr">
              <a:defRPr/>
            </a:pPr>
            <a:r>
              <a:rPr lang="en-GB" dirty="0" smtClean="0"/>
              <a:t>1. Summary </a:t>
            </a:r>
            <a:r>
              <a:rPr lang="en-GB" dirty="0"/>
              <a:t>of problem situation: </a:t>
            </a:r>
            <a:endParaRPr lang="en-GB" dirty="0" smtClean="0"/>
          </a:p>
          <a:p>
            <a:pPr algn="ctr">
              <a:defRPr/>
            </a:pPr>
            <a:r>
              <a:rPr lang="en-GB" dirty="0" smtClean="0"/>
              <a:t>unstructured</a:t>
            </a:r>
            <a:endParaRPr lang="en-GB" dirty="0"/>
          </a:p>
        </p:txBody>
      </p:sp>
      <p:sp>
        <p:nvSpPr>
          <p:cNvPr id="7" name="Line 5"/>
          <p:cNvSpPr>
            <a:spLocks noChangeShapeType="1"/>
          </p:cNvSpPr>
          <p:nvPr/>
        </p:nvSpPr>
        <p:spPr bwMode="auto">
          <a:xfrm>
            <a:off x="306532" y="4527713"/>
            <a:ext cx="8320192"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 name="Rectangle 6"/>
          <p:cNvSpPr>
            <a:spLocks noChangeArrowheads="1"/>
          </p:cNvSpPr>
          <p:nvPr/>
        </p:nvSpPr>
        <p:spPr bwMode="auto">
          <a:xfrm>
            <a:off x="6768261" y="4111728"/>
            <a:ext cx="1075764" cy="324671"/>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real world</a:t>
            </a:r>
          </a:p>
        </p:txBody>
      </p:sp>
      <p:sp>
        <p:nvSpPr>
          <p:cNvPr id="9" name="Rectangle 7"/>
          <p:cNvSpPr>
            <a:spLocks noChangeArrowheads="1"/>
          </p:cNvSpPr>
          <p:nvPr/>
        </p:nvSpPr>
        <p:spPr bwMode="auto">
          <a:xfrm>
            <a:off x="6539528" y="4583516"/>
            <a:ext cx="1686912" cy="551264"/>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systems thinking</a:t>
            </a:r>
          </a:p>
          <a:p>
            <a:pPr algn="ctr">
              <a:defRPr/>
            </a:pPr>
            <a:r>
              <a:rPr lang="en-GB" i="1">
                <a:ln>
                  <a:solidFill>
                    <a:schemeClr val="bg1">
                      <a:lumMod val="75000"/>
                    </a:schemeClr>
                  </a:solidFill>
                </a:ln>
                <a:solidFill>
                  <a:schemeClr val="bg1">
                    <a:lumMod val="50000"/>
                  </a:schemeClr>
                </a:solidFill>
                <a:latin typeface="Arial" charset="0"/>
                <a:cs typeface="+mn-cs"/>
              </a:rPr>
              <a:t>about real world</a:t>
            </a:r>
          </a:p>
        </p:txBody>
      </p:sp>
      <p:sp>
        <p:nvSpPr>
          <p:cNvPr id="15" name="AutoShape 13"/>
          <p:cNvSpPr>
            <a:spLocks noChangeArrowheads="1"/>
          </p:cNvSpPr>
          <p:nvPr/>
        </p:nvSpPr>
        <p:spPr bwMode="auto">
          <a:xfrm>
            <a:off x="5879737" y="1705550"/>
            <a:ext cx="2922150" cy="1074868"/>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6. Debate possible changes which are both systematically desirable &amp; culturally feasible</a:t>
            </a:r>
            <a:endParaRPr lang="en-US" dirty="0">
              <a:ln>
                <a:solidFill>
                  <a:schemeClr val="bg1">
                    <a:lumMod val="75000"/>
                  </a:schemeClr>
                </a:solidFill>
              </a:ln>
              <a:solidFill>
                <a:schemeClr val="bg1">
                  <a:lumMod val="50000"/>
                </a:schemeClr>
              </a:solidFill>
              <a:cs typeface="+mn-cs"/>
            </a:endParaRPr>
          </a:p>
        </p:txBody>
      </p:sp>
      <p:sp>
        <p:nvSpPr>
          <p:cNvPr id="16" name="AutoShape 14"/>
          <p:cNvSpPr>
            <a:spLocks noChangeArrowheads="1"/>
          </p:cNvSpPr>
          <p:nvPr/>
        </p:nvSpPr>
        <p:spPr bwMode="auto">
          <a:xfrm>
            <a:off x="3897163" y="4977695"/>
            <a:ext cx="2408666" cy="1305611"/>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4. Build a conceptual system model for each root definition</a:t>
            </a:r>
            <a:endParaRPr lang="en-US" dirty="0">
              <a:ln>
                <a:solidFill>
                  <a:schemeClr val="bg1">
                    <a:lumMod val="75000"/>
                  </a:schemeClr>
                </a:solidFill>
              </a:ln>
              <a:solidFill>
                <a:schemeClr val="bg1">
                  <a:lumMod val="50000"/>
                </a:schemeClr>
              </a:solidFill>
              <a:cs typeface="+mn-cs"/>
            </a:endParaRPr>
          </a:p>
        </p:txBody>
      </p:sp>
      <p:sp>
        <p:nvSpPr>
          <p:cNvPr id="17" name="AutoShape 15"/>
          <p:cNvSpPr>
            <a:spLocks noChangeArrowheads="1"/>
          </p:cNvSpPr>
          <p:nvPr/>
        </p:nvSpPr>
        <p:spPr bwMode="auto">
          <a:xfrm>
            <a:off x="3415468" y="350289"/>
            <a:ext cx="2321085" cy="1239932"/>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7. Take action to improve the problem</a:t>
            </a:r>
            <a:endParaRPr lang="en-US" dirty="0">
              <a:ln>
                <a:solidFill>
                  <a:schemeClr val="bg1">
                    <a:lumMod val="75000"/>
                  </a:schemeClr>
                </a:solidFill>
              </a:ln>
              <a:solidFill>
                <a:schemeClr val="bg1">
                  <a:lumMod val="50000"/>
                </a:schemeClr>
              </a:solidFill>
              <a:cs typeface="+mn-cs"/>
            </a:endParaRPr>
          </a:p>
        </p:txBody>
      </p:sp>
      <p:sp>
        <p:nvSpPr>
          <p:cNvPr id="18" name="AutoShape 16"/>
          <p:cNvSpPr>
            <a:spLocks noChangeArrowheads="1"/>
          </p:cNvSpPr>
          <p:nvPr/>
        </p:nvSpPr>
        <p:spPr bwMode="auto">
          <a:xfrm>
            <a:off x="481695" y="5021481"/>
            <a:ext cx="2298022" cy="1371291"/>
          </a:xfrm>
          <a:prstGeom prst="roundRect">
            <a:avLst>
              <a:gd name="adj" fmla="val 12495"/>
            </a:avLst>
          </a:prstGeom>
          <a:noFill/>
          <a:ln w="25400">
            <a:solidFill>
              <a:srgbClr val="BFBFB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ln>
                  <a:solidFill>
                    <a:schemeClr val="bg1">
                      <a:lumMod val="75000"/>
                    </a:schemeClr>
                  </a:solidFill>
                </a:ln>
                <a:solidFill>
                  <a:schemeClr val="bg1">
                    <a:lumMod val="75000"/>
                  </a:schemeClr>
                </a:solidFill>
                <a:cs typeface="+mn-cs"/>
              </a:rPr>
              <a:t>3. Formulate a root definition for each theme or view using CATWOE</a:t>
            </a:r>
            <a:endParaRPr lang="en-US" dirty="0">
              <a:ln>
                <a:solidFill>
                  <a:schemeClr val="bg1">
                    <a:lumMod val="75000"/>
                  </a:schemeClr>
                </a:solidFill>
              </a:ln>
              <a:solidFill>
                <a:schemeClr val="bg1">
                  <a:lumMod val="75000"/>
                </a:schemeClr>
              </a:solidFill>
              <a:cs typeface="+mn-cs"/>
            </a:endParaRPr>
          </a:p>
        </p:txBody>
      </p:sp>
      <p:sp>
        <p:nvSpPr>
          <p:cNvPr id="19" name="AutoShape 17"/>
          <p:cNvSpPr>
            <a:spLocks noChangeArrowheads="1"/>
          </p:cNvSpPr>
          <p:nvPr/>
        </p:nvSpPr>
        <p:spPr bwMode="auto">
          <a:xfrm>
            <a:off x="437906" y="2955564"/>
            <a:ext cx="2341812" cy="1080072"/>
          </a:xfrm>
          <a:prstGeom prst="roundRect">
            <a:avLst>
              <a:gd name="adj" fmla="val 12495"/>
            </a:avLst>
          </a:prstGeom>
          <a:noFill/>
          <a:ln w="25400">
            <a:solidFill>
              <a:srgbClr val="BFBFB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ln>
                  <a:solidFill>
                    <a:schemeClr val="bg1">
                      <a:lumMod val="75000"/>
                    </a:schemeClr>
                  </a:solidFill>
                </a:ln>
                <a:solidFill>
                  <a:schemeClr val="bg1">
                    <a:lumMod val="75000"/>
                  </a:schemeClr>
                </a:solidFill>
                <a:cs typeface="+mn-cs"/>
              </a:rPr>
              <a:t>2. Identification of alternative potential views or themes of the problem</a:t>
            </a:r>
            <a:endParaRPr lang="en-US" dirty="0">
              <a:ln>
                <a:solidFill>
                  <a:schemeClr val="bg1">
                    <a:lumMod val="75000"/>
                  </a:schemeClr>
                </a:solidFill>
              </a:ln>
              <a:solidFill>
                <a:schemeClr val="bg1">
                  <a:lumMod val="75000"/>
                </a:schemeClr>
              </a:solidFill>
              <a:cs typeface="+mn-cs"/>
            </a:endParaRPr>
          </a:p>
        </p:txBody>
      </p:sp>
      <p:sp>
        <p:nvSpPr>
          <p:cNvPr id="20" name="AutoShape 18"/>
          <p:cNvSpPr>
            <a:spLocks noChangeArrowheads="1"/>
          </p:cNvSpPr>
          <p:nvPr/>
        </p:nvSpPr>
        <p:spPr bwMode="auto">
          <a:xfrm>
            <a:off x="4138011" y="2999348"/>
            <a:ext cx="2452457" cy="1313583"/>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5. Compare conceptual model (in 4) with real-world actions (as in 1 &amp; 2)</a:t>
            </a:r>
            <a:endParaRPr lang="en-US" dirty="0">
              <a:ln>
                <a:solidFill>
                  <a:schemeClr val="bg1">
                    <a:lumMod val="75000"/>
                  </a:schemeClr>
                </a:solidFill>
              </a:ln>
              <a:solidFill>
                <a:schemeClr val="bg1">
                  <a:lumMod val="50000"/>
                </a:schemeClr>
              </a:solidFill>
              <a:cs typeface="+mn-cs"/>
            </a:endParaRPr>
          </a:p>
        </p:txBody>
      </p:sp>
      <p:sp>
        <p:nvSpPr>
          <p:cNvPr id="58" name="TextBox 57"/>
          <p:cNvSpPr txBox="1"/>
          <p:nvPr/>
        </p:nvSpPr>
        <p:spPr>
          <a:xfrm>
            <a:off x="5517601" y="6327093"/>
            <a:ext cx="3469494" cy="369332"/>
          </a:xfrm>
          <a:prstGeom prst="rect">
            <a:avLst/>
          </a:prstGeom>
          <a:noFill/>
        </p:spPr>
        <p:txBody>
          <a:bodyPr wrap="none" rtlCol="0">
            <a:spAutoFit/>
          </a:bodyPr>
          <a:lstStyle/>
          <a:p>
            <a:r>
              <a:rPr lang="en-US" dirty="0" smtClean="0"/>
              <a:t>Adapted from </a:t>
            </a:r>
            <a:r>
              <a:rPr lang="en-US" dirty="0" err="1" smtClean="0"/>
              <a:t>Checkland</a:t>
            </a:r>
            <a:r>
              <a:rPr lang="en-US" dirty="0" smtClean="0"/>
              <a:t> (1981)</a:t>
            </a:r>
            <a:endParaRPr lang="en-US" dirty="0"/>
          </a:p>
        </p:txBody>
      </p:sp>
      <p:cxnSp>
        <p:nvCxnSpPr>
          <p:cNvPr id="64" name="Straight Arrow Connector 63"/>
          <p:cNvCxnSpPr>
            <a:stCxn id="15" idx="0"/>
            <a:endCxn id="17" idx="3"/>
          </p:cNvCxnSpPr>
          <p:nvPr/>
        </p:nvCxnSpPr>
        <p:spPr>
          <a:xfrm flipH="1" flipV="1">
            <a:off x="5736553" y="970255"/>
            <a:ext cx="1604259" cy="735295"/>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6" idx="0"/>
            <a:endCxn id="20" idx="2"/>
          </p:cNvCxnSpPr>
          <p:nvPr/>
        </p:nvCxnSpPr>
        <p:spPr>
          <a:xfrm flipV="1">
            <a:off x="5101496" y="4312931"/>
            <a:ext cx="262744" cy="664764"/>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8" idx="3"/>
            <a:endCxn id="16" idx="1"/>
          </p:cNvCxnSpPr>
          <p:nvPr/>
        </p:nvCxnSpPr>
        <p:spPr>
          <a:xfrm flipV="1">
            <a:off x="2779717" y="5630501"/>
            <a:ext cx="1117446" cy="76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9" idx="2"/>
            <a:endCxn id="18" idx="0"/>
          </p:cNvCxnSpPr>
          <p:nvPr/>
        </p:nvCxnSpPr>
        <p:spPr>
          <a:xfrm>
            <a:off x="1608812" y="4035636"/>
            <a:ext cx="21894" cy="985845"/>
          </a:xfrm>
          <a:prstGeom prst="straightConnector1">
            <a:avLst/>
          </a:prstGeom>
          <a:ln>
            <a:solidFill>
              <a:srgbClr val="BFBFBF"/>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21" idx="2"/>
            <a:endCxn id="19" idx="0"/>
          </p:cNvCxnSpPr>
          <p:nvPr/>
        </p:nvCxnSpPr>
        <p:spPr>
          <a:xfrm flipH="1">
            <a:off x="1608812" y="2254984"/>
            <a:ext cx="10947" cy="700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20" idx="3"/>
            <a:endCxn id="15" idx="2"/>
          </p:cNvCxnSpPr>
          <p:nvPr/>
        </p:nvCxnSpPr>
        <p:spPr>
          <a:xfrm flipV="1">
            <a:off x="6590468" y="2780418"/>
            <a:ext cx="750344" cy="875722"/>
          </a:xfrm>
          <a:prstGeom prst="bentConnector2">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7" name="Curved Connector 86"/>
          <p:cNvCxnSpPr>
            <a:endCxn id="21" idx="0"/>
          </p:cNvCxnSpPr>
          <p:nvPr/>
        </p:nvCxnSpPr>
        <p:spPr>
          <a:xfrm rot="10800000" flipV="1">
            <a:off x="1619759" y="853827"/>
            <a:ext cx="1730214" cy="240825"/>
          </a:xfrm>
          <a:prstGeom prst="curvedConnector2">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rot="10800000" flipV="1">
            <a:off x="2496057" y="2517701"/>
            <a:ext cx="2912068" cy="2473915"/>
          </a:xfrm>
          <a:prstGeom prst="curvedConnector3">
            <a:avLst>
              <a:gd name="adj1" fmla="val 83083"/>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19" idx="3"/>
          </p:cNvCxnSpPr>
          <p:nvPr/>
        </p:nvCxnSpPr>
        <p:spPr>
          <a:xfrm rot="10800000" flipV="1">
            <a:off x="2779718" y="2495808"/>
            <a:ext cx="3044420" cy="999792"/>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a:stCxn id="20" idx="1"/>
            <a:endCxn id="19" idx="3"/>
          </p:cNvCxnSpPr>
          <p:nvPr/>
        </p:nvCxnSpPr>
        <p:spPr>
          <a:xfrm rot="10800000">
            <a:off x="2779719" y="3495600"/>
            <a:ext cx="1358293" cy="160540"/>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7" name="Curved Right Arrow 116"/>
          <p:cNvSpPr/>
          <p:nvPr/>
        </p:nvSpPr>
        <p:spPr>
          <a:xfrm>
            <a:off x="3109125" y="4006429"/>
            <a:ext cx="731520" cy="1216152"/>
          </a:xfrm>
          <a:prstGeom prst="curvedRightArrow">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120" name="TextBox 119"/>
          <p:cNvSpPr txBox="1"/>
          <p:nvPr/>
        </p:nvSpPr>
        <p:spPr>
          <a:xfrm>
            <a:off x="3459449" y="4488077"/>
            <a:ext cx="926648" cy="369332"/>
          </a:xfrm>
          <a:prstGeom prst="rect">
            <a:avLst/>
          </a:prstGeom>
          <a:noFill/>
          <a:ln>
            <a:solidFill>
              <a:schemeClr val="bg1">
                <a:lumMod val="75000"/>
              </a:schemeClr>
            </a:solidFill>
          </a:ln>
        </p:spPr>
        <p:txBody>
          <a:bodyPr wrap="square" rtlCol="0">
            <a:spAutoFit/>
          </a:bodyPr>
          <a:lstStyle/>
          <a:p>
            <a:r>
              <a:rPr lang="en-US" dirty="0" smtClean="0">
                <a:ln>
                  <a:solidFill>
                    <a:schemeClr val="bg1">
                      <a:lumMod val="75000"/>
                    </a:schemeClr>
                  </a:solidFill>
                </a:ln>
                <a:solidFill>
                  <a:schemeClr val="bg1">
                    <a:lumMod val="50000"/>
                  </a:schemeClr>
                </a:solidFill>
              </a:rPr>
              <a:t>Iterate</a:t>
            </a:r>
            <a:endParaRPr lang="en-US" dirty="0">
              <a:ln>
                <a:solidFill>
                  <a:schemeClr val="bg1">
                    <a:lumMod val="75000"/>
                  </a:schemeClr>
                </a:solidFill>
              </a:ln>
              <a:solidFill>
                <a:schemeClr val="bg1">
                  <a:lumMod val="50000"/>
                </a:schemeClr>
              </a:solidFill>
            </a:endParaRPr>
          </a:p>
        </p:txBody>
      </p:sp>
    </p:spTree>
    <p:extLst>
      <p:ext uri="{BB962C8B-B14F-4D97-AF65-F5344CB8AC3E}">
        <p14:creationId xmlns:p14="http://schemas.microsoft.com/office/powerpoint/2010/main" val="943762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9"/>
          <p:cNvSpPr>
            <a:spLocks noChangeArrowheads="1"/>
          </p:cNvSpPr>
          <p:nvPr/>
        </p:nvSpPr>
        <p:spPr bwMode="auto">
          <a:xfrm>
            <a:off x="459800" y="1094653"/>
            <a:ext cx="2319917" cy="1160331"/>
          </a:xfrm>
          <a:prstGeom prst="roundRect">
            <a:avLst>
              <a:gd name="adj" fmla="val 0"/>
            </a:avLst>
          </a:prstGeom>
          <a:solidFill>
            <a:srgbClr val="FFFFFF"/>
          </a:solidFill>
          <a:ln w="25400">
            <a:solidFill>
              <a:srgbClr val="BFBFBF"/>
            </a:solidFill>
            <a:round/>
            <a:headEnd/>
            <a:tailEnd/>
          </a:ln>
          <a:effectLst/>
          <a:extLst/>
        </p:spPr>
        <p:txBody>
          <a:bodyPr wrap="square" anchor="ctr">
            <a:normAutofit/>
          </a:bodyPr>
          <a:lstStyle/>
          <a:p>
            <a:pPr algn="ctr">
              <a:defRPr/>
            </a:pPr>
            <a:r>
              <a:rPr lang="en-GB" dirty="0" smtClean="0">
                <a:solidFill>
                  <a:srgbClr val="BFBFBF"/>
                </a:solidFill>
              </a:rPr>
              <a:t>1. Summary </a:t>
            </a:r>
            <a:r>
              <a:rPr lang="en-GB" dirty="0">
                <a:solidFill>
                  <a:srgbClr val="BFBFBF"/>
                </a:solidFill>
              </a:rPr>
              <a:t>of problem situation: </a:t>
            </a:r>
            <a:endParaRPr lang="en-GB" dirty="0" smtClean="0">
              <a:solidFill>
                <a:srgbClr val="BFBFBF"/>
              </a:solidFill>
            </a:endParaRPr>
          </a:p>
          <a:p>
            <a:pPr algn="ctr">
              <a:defRPr/>
            </a:pPr>
            <a:r>
              <a:rPr lang="en-GB" dirty="0" smtClean="0">
                <a:solidFill>
                  <a:srgbClr val="BFBFBF"/>
                </a:solidFill>
              </a:rPr>
              <a:t>unstructured</a:t>
            </a:r>
            <a:endParaRPr lang="en-GB" dirty="0">
              <a:solidFill>
                <a:srgbClr val="BFBFBF"/>
              </a:solidFill>
            </a:endParaRPr>
          </a:p>
        </p:txBody>
      </p:sp>
      <p:sp>
        <p:nvSpPr>
          <p:cNvPr id="7" name="Line 5"/>
          <p:cNvSpPr>
            <a:spLocks noChangeShapeType="1"/>
          </p:cNvSpPr>
          <p:nvPr/>
        </p:nvSpPr>
        <p:spPr bwMode="auto">
          <a:xfrm>
            <a:off x="306532" y="4527713"/>
            <a:ext cx="8320192"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 name="Rectangle 6"/>
          <p:cNvSpPr>
            <a:spLocks noChangeArrowheads="1"/>
          </p:cNvSpPr>
          <p:nvPr/>
        </p:nvSpPr>
        <p:spPr bwMode="auto">
          <a:xfrm>
            <a:off x="6768261" y="4111728"/>
            <a:ext cx="1075764" cy="324671"/>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real world</a:t>
            </a:r>
          </a:p>
        </p:txBody>
      </p:sp>
      <p:sp>
        <p:nvSpPr>
          <p:cNvPr id="9" name="Rectangle 7"/>
          <p:cNvSpPr>
            <a:spLocks noChangeArrowheads="1"/>
          </p:cNvSpPr>
          <p:nvPr/>
        </p:nvSpPr>
        <p:spPr bwMode="auto">
          <a:xfrm>
            <a:off x="6539528" y="4583516"/>
            <a:ext cx="1686912" cy="551264"/>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systems thinking</a:t>
            </a:r>
          </a:p>
          <a:p>
            <a:pPr algn="ctr">
              <a:defRPr/>
            </a:pPr>
            <a:r>
              <a:rPr lang="en-GB" i="1">
                <a:ln>
                  <a:solidFill>
                    <a:schemeClr val="bg1">
                      <a:lumMod val="75000"/>
                    </a:schemeClr>
                  </a:solidFill>
                </a:ln>
                <a:solidFill>
                  <a:schemeClr val="bg1">
                    <a:lumMod val="50000"/>
                  </a:schemeClr>
                </a:solidFill>
                <a:latin typeface="Arial" charset="0"/>
                <a:cs typeface="+mn-cs"/>
              </a:rPr>
              <a:t>about real world</a:t>
            </a:r>
          </a:p>
        </p:txBody>
      </p:sp>
      <p:sp>
        <p:nvSpPr>
          <p:cNvPr id="15" name="AutoShape 13"/>
          <p:cNvSpPr>
            <a:spLocks noChangeArrowheads="1"/>
          </p:cNvSpPr>
          <p:nvPr/>
        </p:nvSpPr>
        <p:spPr bwMode="auto">
          <a:xfrm>
            <a:off x="5879737" y="1705550"/>
            <a:ext cx="2922150" cy="1074868"/>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6. Debate possible changes which are both systematically desirable &amp; culturally feasible</a:t>
            </a:r>
            <a:endParaRPr lang="en-US" dirty="0">
              <a:ln>
                <a:solidFill>
                  <a:schemeClr val="bg1">
                    <a:lumMod val="75000"/>
                  </a:schemeClr>
                </a:solidFill>
              </a:ln>
              <a:solidFill>
                <a:schemeClr val="bg1">
                  <a:lumMod val="50000"/>
                </a:schemeClr>
              </a:solidFill>
              <a:cs typeface="+mn-cs"/>
            </a:endParaRPr>
          </a:p>
        </p:txBody>
      </p:sp>
      <p:sp>
        <p:nvSpPr>
          <p:cNvPr id="16" name="AutoShape 14"/>
          <p:cNvSpPr>
            <a:spLocks noChangeArrowheads="1"/>
          </p:cNvSpPr>
          <p:nvPr/>
        </p:nvSpPr>
        <p:spPr bwMode="auto">
          <a:xfrm>
            <a:off x="3897163" y="4977695"/>
            <a:ext cx="2408666" cy="1305611"/>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4. Build a conceptual system model for each root definition</a:t>
            </a:r>
            <a:endParaRPr lang="en-US" dirty="0">
              <a:ln>
                <a:solidFill>
                  <a:schemeClr val="bg1">
                    <a:lumMod val="75000"/>
                  </a:schemeClr>
                </a:solidFill>
              </a:ln>
              <a:solidFill>
                <a:schemeClr val="bg1">
                  <a:lumMod val="50000"/>
                </a:schemeClr>
              </a:solidFill>
              <a:cs typeface="+mn-cs"/>
            </a:endParaRPr>
          </a:p>
        </p:txBody>
      </p:sp>
      <p:sp>
        <p:nvSpPr>
          <p:cNvPr id="17" name="AutoShape 15"/>
          <p:cNvSpPr>
            <a:spLocks noChangeArrowheads="1"/>
          </p:cNvSpPr>
          <p:nvPr/>
        </p:nvSpPr>
        <p:spPr bwMode="auto">
          <a:xfrm>
            <a:off x="3415468" y="350289"/>
            <a:ext cx="2321085" cy="1239932"/>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7. Take action to improve the problem</a:t>
            </a:r>
            <a:endParaRPr lang="en-US" dirty="0">
              <a:ln>
                <a:solidFill>
                  <a:schemeClr val="bg1">
                    <a:lumMod val="75000"/>
                  </a:schemeClr>
                </a:solidFill>
              </a:ln>
              <a:solidFill>
                <a:schemeClr val="bg1">
                  <a:lumMod val="50000"/>
                </a:schemeClr>
              </a:solidFill>
              <a:cs typeface="+mn-cs"/>
            </a:endParaRPr>
          </a:p>
        </p:txBody>
      </p:sp>
      <p:sp>
        <p:nvSpPr>
          <p:cNvPr id="18" name="AutoShape 16"/>
          <p:cNvSpPr>
            <a:spLocks noChangeArrowheads="1"/>
          </p:cNvSpPr>
          <p:nvPr/>
        </p:nvSpPr>
        <p:spPr bwMode="auto">
          <a:xfrm>
            <a:off x="481695" y="5021481"/>
            <a:ext cx="2298022" cy="1371291"/>
          </a:xfrm>
          <a:prstGeom prst="roundRect">
            <a:avLst>
              <a:gd name="adj" fmla="val 12495"/>
            </a:avLst>
          </a:prstGeom>
          <a:noFill/>
          <a:ln w="25400">
            <a:solidFill>
              <a:srgbClr val="BFBFB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ln>
                  <a:solidFill>
                    <a:schemeClr val="bg1">
                      <a:lumMod val="75000"/>
                    </a:schemeClr>
                  </a:solidFill>
                </a:ln>
                <a:solidFill>
                  <a:schemeClr val="bg1">
                    <a:lumMod val="75000"/>
                  </a:schemeClr>
                </a:solidFill>
                <a:cs typeface="+mn-cs"/>
              </a:rPr>
              <a:t>3. Formulate a root definition for each theme or view using CATWOE</a:t>
            </a:r>
            <a:endParaRPr lang="en-US" dirty="0">
              <a:ln>
                <a:solidFill>
                  <a:schemeClr val="bg1">
                    <a:lumMod val="75000"/>
                  </a:schemeClr>
                </a:solidFill>
              </a:ln>
              <a:solidFill>
                <a:schemeClr val="bg1">
                  <a:lumMod val="75000"/>
                </a:schemeClr>
              </a:solidFill>
              <a:cs typeface="+mn-cs"/>
            </a:endParaRPr>
          </a:p>
        </p:txBody>
      </p:sp>
      <p:sp>
        <p:nvSpPr>
          <p:cNvPr id="19" name="AutoShape 17"/>
          <p:cNvSpPr>
            <a:spLocks noChangeArrowheads="1"/>
          </p:cNvSpPr>
          <p:nvPr/>
        </p:nvSpPr>
        <p:spPr bwMode="auto">
          <a:xfrm>
            <a:off x="437906" y="2955564"/>
            <a:ext cx="2341812" cy="1080072"/>
          </a:xfrm>
          <a:prstGeom prst="roundRect">
            <a:avLst>
              <a:gd name="adj" fmla="val 12495"/>
            </a:avLst>
          </a:prstGeom>
          <a:solidFill>
            <a:srgbClr val="C41E3A"/>
          </a:solidFill>
          <a:ln w="25400">
            <a:solidFill>
              <a:srgbClr val="000000"/>
            </a:solidFill>
            <a:round/>
            <a:headEnd/>
            <a:tailEnd/>
          </a:ln>
          <a:effectLst/>
          <a:extLst/>
        </p:spPr>
        <p:txBody>
          <a:bodyPr wrap="square" anchor="ctr"/>
          <a:lstStyle/>
          <a:p>
            <a:pPr>
              <a:defRPr/>
            </a:pPr>
            <a:r>
              <a:rPr lang="en-US" dirty="0" smtClean="0">
                <a:ln>
                  <a:solidFill>
                    <a:schemeClr val="tx1"/>
                  </a:solidFill>
                </a:ln>
                <a:latin typeface="+mn-lt"/>
                <a:cs typeface="+mn-cs"/>
              </a:rPr>
              <a:t>2. Identification of alternative potential views or themes of the problem</a:t>
            </a:r>
            <a:endParaRPr lang="en-US" dirty="0">
              <a:ln>
                <a:solidFill>
                  <a:schemeClr val="tx1"/>
                </a:solidFill>
              </a:ln>
              <a:latin typeface="+mn-lt"/>
              <a:cs typeface="+mn-cs"/>
            </a:endParaRPr>
          </a:p>
        </p:txBody>
      </p:sp>
      <p:sp>
        <p:nvSpPr>
          <p:cNvPr id="20" name="AutoShape 18"/>
          <p:cNvSpPr>
            <a:spLocks noChangeArrowheads="1"/>
          </p:cNvSpPr>
          <p:nvPr/>
        </p:nvSpPr>
        <p:spPr bwMode="auto">
          <a:xfrm>
            <a:off x="4138011" y="2999348"/>
            <a:ext cx="2452457" cy="1313583"/>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5. Compare conceptual model (in 4) with real-world actions (as in 1 &amp; 2)</a:t>
            </a:r>
            <a:endParaRPr lang="en-US" dirty="0">
              <a:ln>
                <a:solidFill>
                  <a:schemeClr val="bg1">
                    <a:lumMod val="75000"/>
                  </a:schemeClr>
                </a:solidFill>
              </a:ln>
              <a:solidFill>
                <a:schemeClr val="bg1">
                  <a:lumMod val="50000"/>
                </a:schemeClr>
              </a:solidFill>
              <a:cs typeface="+mn-cs"/>
            </a:endParaRPr>
          </a:p>
        </p:txBody>
      </p:sp>
      <p:sp>
        <p:nvSpPr>
          <p:cNvPr id="58" name="TextBox 57"/>
          <p:cNvSpPr txBox="1"/>
          <p:nvPr/>
        </p:nvSpPr>
        <p:spPr>
          <a:xfrm>
            <a:off x="5454101" y="6488668"/>
            <a:ext cx="3469494" cy="369332"/>
          </a:xfrm>
          <a:prstGeom prst="rect">
            <a:avLst/>
          </a:prstGeom>
          <a:noFill/>
        </p:spPr>
        <p:txBody>
          <a:bodyPr wrap="none" rtlCol="0">
            <a:spAutoFit/>
          </a:bodyPr>
          <a:lstStyle/>
          <a:p>
            <a:r>
              <a:rPr lang="en-US" dirty="0" smtClean="0"/>
              <a:t>Adapted from </a:t>
            </a:r>
            <a:r>
              <a:rPr lang="en-US" dirty="0" err="1" smtClean="0"/>
              <a:t>Checkland</a:t>
            </a:r>
            <a:r>
              <a:rPr lang="en-US" dirty="0" smtClean="0"/>
              <a:t> (1981)</a:t>
            </a:r>
            <a:endParaRPr lang="en-US" dirty="0"/>
          </a:p>
        </p:txBody>
      </p:sp>
      <p:cxnSp>
        <p:nvCxnSpPr>
          <p:cNvPr id="64" name="Straight Arrow Connector 63"/>
          <p:cNvCxnSpPr>
            <a:stCxn id="15" idx="0"/>
            <a:endCxn id="17" idx="3"/>
          </p:cNvCxnSpPr>
          <p:nvPr/>
        </p:nvCxnSpPr>
        <p:spPr>
          <a:xfrm flipH="1" flipV="1">
            <a:off x="5736553" y="970255"/>
            <a:ext cx="1604259" cy="735295"/>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6" idx="0"/>
            <a:endCxn id="20" idx="2"/>
          </p:cNvCxnSpPr>
          <p:nvPr/>
        </p:nvCxnSpPr>
        <p:spPr>
          <a:xfrm flipV="1">
            <a:off x="5101496" y="4312931"/>
            <a:ext cx="262744" cy="664764"/>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8" idx="3"/>
            <a:endCxn id="16" idx="1"/>
          </p:cNvCxnSpPr>
          <p:nvPr/>
        </p:nvCxnSpPr>
        <p:spPr>
          <a:xfrm flipV="1">
            <a:off x="2779717" y="5630501"/>
            <a:ext cx="1117446" cy="76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9" idx="2"/>
            <a:endCxn id="18" idx="0"/>
          </p:cNvCxnSpPr>
          <p:nvPr/>
        </p:nvCxnSpPr>
        <p:spPr>
          <a:xfrm>
            <a:off x="1608812" y="4035636"/>
            <a:ext cx="21894" cy="985845"/>
          </a:xfrm>
          <a:prstGeom prst="straightConnector1">
            <a:avLst/>
          </a:prstGeom>
          <a:ln>
            <a:solidFill>
              <a:srgbClr val="BFBFBF"/>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21" idx="2"/>
            <a:endCxn id="19" idx="0"/>
          </p:cNvCxnSpPr>
          <p:nvPr/>
        </p:nvCxnSpPr>
        <p:spPr>
          <a:xfrm flipH="1">
            <a:off x="1608812" y="2254984"/>
            <a:ext cx="10947" cy="700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20" idx="3"/>
            <a:endCxn id="15" idx="2"/>
          </p:cNvCxnSpPr>
          <p:nvPr/>
        </p:nvCxnSpPr>
        <p:spPr>
          <a:xfrm flipV="1">
            <a:off x="6590468" y="2780418"/>
            <a:ext cx="750344" cy="875722"/>
          </a:xfrm>
          <a:prstGeom prst="bentConnector2">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7" name="Curved Connector 86"/>
          <p:cNvCxnSpPr>
            <a:endCxn id="21" idx="0"/>
          </p:cNvCxnSpPr>
          <p:nvPr/>
        </p:nvCxnSpPr>
        <p:spPr>
          <a:xfrm rot="10800000" flipV="1">
            <a:off x="1619759" y="853827"/>
            <a:ext cx="1730214" cy="240825"/>
          </a:xfrm>
          <a:prstGeom prst="curvedConnector2">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rot="10800000" flipV="1">
            <a:off x="2496057" y="2517701"/>
            <a:ext cx="2912068" cy="2473915"/>
          </a:xfrm>
          <a:prstGeom prst="curvedConnector3">
            <a:avLst>
              <a:gd name="adj1" fmla="val 83083"/>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19" idx="3"/>
          </p:cNvCxnSpPr>
          <p:nvPr/>
        </p:nvCxnSpPr>
        <p:spPr>
          <a:xfrm rot="10800000" flipV="1">
            <a:off x="2779718" y="2495808"/>
            <a:ext cx="3044420" cy="999792"/>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a:stCxn id="20" idx="1"/>
            <a:endCxn id="19" idx="3"/>
          </p:cNvCxnSpPr>
          <p:nvPr/>
        </p:nvCxnSpPr>
        <p:spPr>
          <a:xfrm rot="10800000">
            <a:off x="2779719" y="3495600"/>
            <a:ext cx="1358293" cy="160540"/>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7" name="Curved Right Arrow 116"/>
          <p:cNvSpPr/>
          <p:nvPr/>
        </p:nvSpPr>
        <p:spPr>
          <a:xfrm>
            <a:off x="3109125" y="4006429"/>
            <a:ext cx="731520" cy="1216152"/>
          </a:xfrm>
          <a:prstGeom prst="curvedRightArrow">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120" name="TextBox 119"/>
          <p:cNvSpPr txBox="1"/>
          <p:nvPr/>
        </p:nvSpPr>
        <p:spPr>
          <a:xfrm>
            <a:off x="3459449" y="4488077"/>
            <a:ext cx="926648" cy="369332"/>
          </a:xfrm>
          <a:prstGeom prst="rect">
            <a:avLst/>
          </a:prstGeom>
          <a:noFill/>
          <a:ln>
            <a:solidFill>
              <a:schemeClr val="bg1">
                <a:lumMod val="75000"/>
              </a:schemeClr>
            </a:solidFill>
          </a:ln>
        </p:spPr>
        <p:txBody>
          <a:bodyPr wrap="square" rtlCol="0">
            <a:spAutoFit/>
          </a:bodyPr>
          <a:lstStyle/>
          <a:p>
            <a:r>
              <a:rPr lang="en-US" dirty="0" smtClean="0">
                <a:ln>
                  <a:solidFill>
                    <a:schemeClr val="bg1">
                      <a:lumMod val="75000"/>
                    </a:schemeClr>
                  </a:solidFill>
                </a:ln>
                <a:solidFill>
                  <a:schemeClr val="bg1">
                    <a:lumMod val="50000"/>
                  </a:schemeClr>
                </a:solidFill>
              </a:rPr>
              <a:t>Iterate</a:t>
            </a:r>
            <a:endParaRPr lang="en-US" dirty="0">
              <a:ln>
                <a:solidFill>
                  <a:schemeClr val="bg1">
                    <a:lumMod val="75000"/>
                  </a:schemeClr>
                </a:solidFill>
              </a:ln>
              <a:solidFill>
                <a:schemeClr val="bg1">
                  <a:lumMod val="50000"/>
                </a:schemeClr>
              </a:solidFill>
            </a:endParaRPr>
          </a:p>
        </p:txBody>
      </p:sp>
      <p:sp>
        <p:nvSpPr>
          <p:cNvPr id="129" name="TextBox 128"/>
          <p:cNvSpPr txBox="1"/>
          <p:nvPr/>
        </p:nvSpPr>
        <p:spPr>
          <a:xfrm>
            <a:off x="3016250" y="1322919"/>
            <a:ext cx="5889625" cy="4770537"/>
          </a:xfrm>
          <a:prstGeom prst="rect">
            <a:avLst/>
          </a:prstGeom>
          <a:solidFill>
            <a:srgbClr val="C41E3A"/>
          </a:solidFill>
        </p:spPr>
        <p:txBody>
          <a:bodyPr wrap="square" rtlCol="0">
            <a:spAutoFit/>
          </a:bodyPr>
          <a:lstStyle/>
          <a:p>
            <a:r>
              <a:rPr lang="en-US" sz="1600" dirty="0" smtClean="0">
                <a:solidFill>
                  <a:schemeClr val="bg1"/>
                </a:solidFill>
              </a:rPr>
              <a:t>Grounded Theory Methodology (GTM), case study approach and SSM. Development of RPD to model case studies in ongoing research project (following </a:t>
            </a:r>
            <a:r>
              <a:rPr lang="en-US" sz="1600" dirty="0" err="1" smtClean="0">
                <a:solidFill>
                  <a:schemeClr val="bg1"/>
                </a:solidFill>
              </a:rPr>
              <a:t>Sutrisna</a:t>
            </a:r>
            <a:r>
              <a:rPr lang="en-US" sz="1600" dirty="0" smtClean="0">
                <a:solidFill>
                  <a:schemeClr val="bg1"/>
                </a:solidFill>
              </a:rPr>
              <a:t> and Barrett, 2007)</a:t>
            </a:r>
          </a:p>
          <a:p>
            <a:endParaRPr lang="en-US" sz="1600" dirty="0">
              <a:solidFill>
                <a:schemeClr val="bg1"/>
              </a:solidFill>
            </a:endParaRPr>
          </a:p>
          <a:p>
            <a:r>
              <a:rPr lang="en-US" sz="1600" dirty="0" smtClean="0">
                <a:solidFill>
                  <a:schemeClr val="bg1"/>
                </a:solidFill>
              </a:rPr>
              <a:t>At least eight case-studies:</a:t>
            </a:r>
            <a:endParaRPr lang="en-US" sz="1600" dirty="0">
              <a:solidFill>
                <a:schemeClr val="bg1"/>
              </a:solidFill>
            </a:endParaRPr>
          </a:p>
          <a:p>
            <a:pPr marL="457200" indent="-457200">
              <a:buFont typeface="Arial"/>
              <a:buChar char="•"/>
            </a:pPr>
            <a:r>
              <a:rPr lang="en-US" sz="1600" dirty="0" smtClean="0">
                <a:solidFill>
                  <a:schemeClr val="bg1"/>
                </a:solidFill>
              </a:rPr>
              <a:t>VAF employees and trustees</a:t>
            </a:r>
          </a:p>
          <a:p>
            <a:pPr marL="457200" indent="-457200">
              <a:buFont typeface="Arial"/>
              <a:buChar char="•"/>
            </a:pPr>
            <a:r>
              <a:rPr lang="en-US" sz="1600" dirty="0" smtClean="0">
                <a:solidFill>
                  <a:schemeClr val="bg1"/>
                </a:solidFill>
              </a:rPr>
              <a:t>VAF </a:t>
            </a:r>
            <a:r>
              <a:rPr lang="en-US" sz="1600" dirty="0">
                <a:solidFill>
                  <a:schemeClr val="bg1"/>
                </a:solidFill>
              </a:rPr>
              <a:t>funded </a:t>
            </a:r>
            <a:r>
              <a:rPr lang="en-US" sz="1600" dirty="0" err="1">
                <a:solidFill>
                  <a:schemeClr val="bg1"/>
                </a:solidFill>
              </a:rPr>
              <a:t>organisations</a:t>
            </a:r>
            <a:endParaRPr lang="en-US" sz="1600" dirty="0">
              <a:solidFill>
                <a:schemeClr val="bg1"/>
              </a:solidFill>
            </a:endParaRPr>
          </a:p>
          <a:p>
            <a:pPr marL="457200" indent="-457200">
              <a:buFont typeface="Arial"/>
              <a:buChar char="•"/>
            </a:pPr>
            <a:r>
              <a:rPr lang="en-US" sz="1600" dirty="0">
                <a:solidFill>
                  <a:schemeClr val="bg1"/>
                </a:solidFill>
              </a:rPr>
              <a:t>Other grant-makers</a:t>
            </a:r>
          </a:p>
          <a:p>
            <a:pPr marL="457200" indent="-457200">
              <a:buFont typeface="Arial"/>
              <a:buChar char="•"/>
            </a:pPr>
            <a:r>
              <a:rPr lang="en-US" sz="1600" dirty="0">
                <a:solidFill>
                  <a:schemeClr val="bg1"/>
                </a:solidFill>
              </a:rPr>
              <a:t>Sector leadership groups</a:t>
            </a:r>
          </a:p>
          <a:p>
            <a:pPr marL="457200" indent="-457200">
              <a:buFont typeface="Arial"/>
              <a:buChar char="•"/>
            </a:pPr>
            <a:r>
              <a:rPr lang="en-US" sz="1600" dirty="0">
                <a:solidFill>
                  <a:schemeClr val="bg1"/>
                </a:solidFill>
              </a:rPr>
              <a:t>Scottish Government (multiple department)</a:t>
            </a:r>
          </a:p>
          <a:p>
            <a:pPr marL="457200" indent="-457200">
              <a:buFont typeface="Arial"/>
              <a:buChar char="•"/>
            </a:pPr>
            <a:r>
              <a:rPr lang="en-US" sz="1600" dirty="0">
                <a:solidFill>
                  <a:schemeClr val="bg1"/>
                </a:solidFill>
              </a:rPr>
              <a:t>Scottish local authority </a:t>
            </a:r>
          </a:p>
          <a:p>
            <a:pPr marL="457200" indent="-457200">
              <a:buFont typeface="Arial"/>
              <a:buChar char="•"/>
            </a:pPr>
            <a:r>
              <a:rPr lang="en-US" sz="1600" dirty="0">
                <a:solidFill>
                  <a:schemeClr val="bg1"/>
                </a:solidFill>
              </a:rPr>
              <a:t>Business development agencies and Umbrella groups</a:t>
            </a:r>
          </a:p>
          <a:p>
            <a:pPr marL="457200" indent="-457200">
              <a:buFont typeface="Arial"/>
              <a:buChar char="•"/>
            </a:pPr>
            <a:r>
              <a:rPr lang="en-US" sz="1600" dirty="0" smtClean="0">
                <a:solidFill>
                  <a:schemeClr val="bg1"/>
                </a:solidFill>
              </a:rPr>
              <a:t>*Scottish </a:t>
            </a:r>
            <a:r>
              <a:rPr lang="en-US" sz="1600" dirty="0">
                <a:solidFill>
                  <a:schemeClr val="bg1"/>
                </a:solidFill>
              </a:rPr>
              <a:t>Businesses (</a:t>
            </a:r>
            <a:r>
              <a:rPr lang="en-US" sz="1600" dirty="0" err="1">
                <a:solidFill>
                  <a:schemeClr val="bg1"/>
                </a:solidFill>
              </a:rPr>
              <a:t>inc.</a:t>
            </a:r>
            <a:r>
              <a:rPr lang="en-US" sz="1600" dirty="0">
                <a:solidFill>
                  <a:schemeClr val="bg1"/>
                </a:solidFill>
              </a:rPr>
              <a:t> SMEs</a:t>
            </a:r>
            <a:r>
              <a:rPr lang="en-US" sz="1600" dirty="0" smtClean="0">
                <a:solidFill>
                  <a:schemeClr val="bg1"/>
                </a:solidFill>
              </a:rPr>
              <a:t>)</a:t>
            </a:r>
          </a:p>
          <a:p>
            <a:endParaRPr lang="en-US" sz="1600" dirty="0">
              <a:solidFill>
                <a:schemeClr val="bg1"/>
              </a:solidFill>
            </a:endParaRPr>
          </a:p>
          <a:p>
            <a:r>
              <a:rPr lang="en-US" sz="1600" dirty="0" smtClean="0">
                <a:solidFill>
                  <a:schemeClr val="bg1"/>
                </a:solidFill>
              </a:rPr>
              <a:t>* Supplemented of CSR/Sustainability reporting in Scotland</a:t>
            </a:r>
          </a:p>
          <a:p>
            <a:pPr marL="285750" indent="-285750">
              <a:buFontTx/>
              <a:buChar char="•"/>
            </a:pPr>
            <a:endParaRPr lang="en-US" sz="1600" dirty="0" smtClean="0">
              <a:solidFill>
                <a:schemeClr val="bg1"/>
              </a:solidFill>
            </a:endParaRPr>
          </a:p>
          <a:p>
            <a:r>
              <a:rPr lang="en-US" sz="1600" dirty="0">
                <a:solidFill>
                  <a:schemeClr val="bg1"/>
                </a:solidFill>
              </a:rPr>
              <a:t>Methodological </a:t>
            </a:r>
            <a:r>
              <a:rPr lang="en-US" sz="1600" dirty="0" smtClean="0">
                <a:solidFill>
                  <a:schemeClr val="bg1"/>
                </a:solidFill>
              </a:rPr>
              <a:t>consideration:</a:t>
            </a:r>
            <a:endParaRPr lang="en-US" sz="1600" dirty="0">
              <a:solidFill>
                <a:schemeClr val="bg1"/>
              </a:solidFill>
            </a:endParaRPr>
          </a:p>
          <a:p>
            <a:pPr lvl="1"/>
            <a:r>
              <a:rPr lang="en-US" sz="1600" dirty="0">
                <a:solidFill>
                  <a:schemeClr val="bg1"/>
                </a:solidFill>
              </a:rPr>
              <a:t>How do we reach ‘</a:t>
            </a:r>
            <a:r>
              <a:rPr lang="en-US" sz="1600" b="1" dirty="0">
                <a:solidFill>
                  <a:schemeClr val="bg1"/>
                </a:solidFill>
              </a:rPr>
              <a:t>population</a:t>
            </a:r>
            <a:r>
              <a:rPr lang="en-US" sz="1600" dirty="0">
                <a:solidFill>
                  <a:schemeClr val="bg1"/>
                </a:solidFill>
              </a:rPr>
              <a:t> saturation’ / Use GTM approach with other data sources</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1488071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Grounded theory methodology and rich picture diagrams </a:t>
            </a:r>
          </a:p>
        </p:txBody>
      </p:sp>
      <p:sp>
        <p:nvSpPr>
          <p:cNvPr id="3" name="Content Placeholder 2"/>
          <p:cNvSpPr>
            <a:spLocks noGrp="1"/>
          </p:cNvSpPr>
          <p:nvPr>
            <p:ph idx="1"/>
          </p:nvPr>
        </p:nvSpPr>
        <p:spPr/>
        <p:txBody>
          <a:bodyPr>
            <a:noAutofit/>
          </a:bodyPr>
          <a:lstStyle/>
          <a:p>
            <a:pPr marL="0" indent="0">
              <a:buNone/>
            </a:pPr>
            <a:endParaRPr lang="en-US" sz="1800" dirty="0" smtClean="0"/>
          </a:p>
          <a:p>
            <a:r>
              <a:rPr lang="en-US" sz="1800" dirty="0" smtClean="0"/>
              <a:t>Take into account more of the </a:t>
            </a:r>
            <a:r>
              <a:rPr lang="en-US" sz="1800" b="1" dirty="0" smtClean="0"/>
              <a:t>richness</a:t>
            </a:r>
            <a:r>
              <a:rPr lang="en-US" sz="1800" dirty="0" smtClean="0"/>
              <a:t> and </a:t>
            </a:r>
            <a:r>
              <a:rPr lang="en-US" sz="1800" b="1" dirty="0" smtClean="0"/>
              <a:t>complexity</a:t>
            </a:r>
            <a:r>
              <a:rPr lang="en-US" sz="1800" dirty="0" smtClean="0"/>
              <a:t> of the real world to produce broad “roughly right” theoretical framework (Barrett and Barrett, 2003)</a:t>
            </a:r>
            <a:endParaRPr lang="en-US" sz="1800" dirty="0"/>
          </a:p>
          <a:p>
            <a:endParaRPr lang="en-US" sz="1100" dirty="0" smtClean="0"/>
          </a:p>
          <a:p>
            <a:r>
              <a:rPr lang="en-US" sz="1800" dirty="0" smtClean="0"/>
              <a:t>The </a:t>
            </a:r>
            <a:r>
              <a:rPr lang="en-US" sz="1800" dirty="0"/>
              <a:t>rich picture diagram (RPD) technique within the SSM is defined as a pictorial summary of the actual situation in the </a:t>
            </a:r>
            <a:r>
              <a:rPr lang="en-US" sz="1800" b="1" dirty="0"/>
              <a:t>“systems world” </a:t>
            </a:r>
            <a:r>
              <a:rPr lang="en-US" sz="1800" dirty="0"/>
              <a:t>based on inquiries or observations of the </a:t>
            </a:r>
            <a:r>
              <a:rPr lang="en-US" sz="1800" b="1" dirty="0"/>
              <a:t>“real world” </a:t>
            </a:r>
            <a:r>
              <a:rPr lang="en-US" sz="1800" dirty="0"/>
              <a:t>(Patching, 1990</a:t>
            </a:r>
            <a:r>
              <a:rPr lang="en-US" sz="1800" dirty="0" smtClean="0"/>
              <a:t>)</a:t>
            </a:r>
          </a:p>
          <a:p>
            <a:endParaRPr lang="en-US" sz="1100" dirty="0"/>
          </a:p>
          <a:p>
            <a:r>
              <a:rPr lang="en-US" sz="1800" dirty="0"/>
              <a:t>RPD has been found </a:t>
            </a:r>
            <a:r>
              <a:rPr lang="en-US" sz="1800" b="1" dirty="0">
                <a:solidFill>
                  <a:srgbClr val="000000"/>
                </a:solidFill>
              </a:rPr>
              <a:t>superior</a:t>
            </a:r>
            <a:r>
              <a:rPr lang="en-US" sz="1800" dirty="0"/>
              <a:t> to the narrative text in presenting the case study storyline (Barrett </a:t>
            </a:r>
            <a:r>
              <a:rPr lang="en-US" sz="1800" i="1" dirty="0"/>
              <a:t>et al., </a:t>
            </a:r>
            <a:r>
              <a:rPr lang="en-US" sz="1800" dirty="0"/>
              <a:t>2006) </a:t>
            </a:r>
            <a:endParaRPr lang="en-US" sz="1800" dirty="0" smtClean="0"/>
          </a:p>
          <a:p>
            <a:endParaRPr lang="en-US" sz="1100" dirty="0"/>
          </a:p>
          <a:p>
            <a:r>
              <a:rPr lang="en-US" sz="1800" kern="1200" dirty="0"/>
              <a:t>RPD is </a:t>
            </a:r>
            <a:r>
              <a:rPr lang="en-US" sz="1800" b="1" kern="1200" dirty="0">
                <a:solidFill>
                  <a:srgbClr val="000000"/>
                </a:solidFill>
              </a:rPr>
              <a:t>subject to continuous change </a:t>
            </a:r>
            <a:r>
              <a:rPr lang="en-US" sz="1800" kern="1200" dirty="0"/>
              <a:t>to the </a:t>
            </a:r>
            <a:r>
              <a:rPr lang="en-US" sz="1800" b="1" kern="1200" dirty="0">
                <a:solidFill>
                  <a:srgbClr val="C41E3A"/>
                </a:solidFill>
              </a:rPr>
              <a:t>point of saturation </a:t>
            </a:r>
            <a:r>
              <a:rPr lang="en-US" sz="1800" kern="1200" dirty="0"/>
              <a:t>(further data collection fails to add or change anything within the diagram). Thus, from the SSM point of view, the RPD will continue to be “drawn” throughout as new information becomes available (</a:t>
            </a:r>
            <a:r>
              <a:rPr lang="en-US" sz="1800" kern="1200" dirty="0" err="1"/>
              <a:t>Checkland</a:t>
            </a:r>
            <a:r>
              <a:rPr lang="en-US" sz="1800" kern="1200" dirty="0"/>
              <a:t> and Scholes, 2005). </a:t>
            </a:r>
            <a:endParaRPr lang="en-US" sz="1800" dirty="0"/>
          </a:p>
        </p:txBody>
      </p:sp>
    </p:spTree>
    <p:extLst>
      <p:ext uri="{BB962C8B-B14F-4D97-AF65-F5344CB8AC3E}">
        <p14:creationId xmlns:p14="http://schemas.microsoft.com/office/powerpoint/2010/main" val="7712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346075" y="4010996"/>
            <a:ext cx="8448674" cy="2116357"/>
          </a:xfrm>
        </p:spPr>
        <p:txBody>
          <a:bodyPr/>
          <a:lstStyle/>
          <a:p>
            <a:r>
              <a:rPr lang="en-US" dirty="0" smtClean="0"/>
              <a:t>Rationale for Knowledge Transfer Partnership (KTP) project with the Voluntary Action Fund (Scotland)</a:t>
            </a:r>
          </a:p>
          <a:p>
            <a:r>
              <a:rPr lang="en-US" dirty="0" smtClean="0"/>
              <a:t>Adopting a soft systems methodology approach to the KTP</a:t>
            </a:r>
            <a:endParaRPr lang="en-US" dirty="0"/>
          </a:p>
          <a:p>
            <a:r>
              <a:rPr lang="en-US" dirty="0" smtClean="0"/>
              <a:t>Emerging themes of the problem from the pilot study with VAF employees and trustees</a:t>
            </a:r>
            <a:endParaRPr lang="en-US" dirty="0"/>
          </a:p>
          <a:p>
            <a:r>
              <a:rPr lang="en-US" dirty="0" smtClean="0"/>
              <a:t>Towards building a conceptual system model(s)</a:t>
            </a:r>
            <a:endParaRPr lang="en-US" dirty="0"/>
          </a:p>
          <a:p>
            <a:r>
              <a:rPr lang="en-US" dirty="0" smtClean="0"/>
              <a:t>Future directions and research agenda</a:t>
            </a:r>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89663041"/>
              </p:ext>
            </p:extLst>
          </p:nvPr>
        </p:nvGraphicFramePr>
        <p:xfrm>
          <a:off x="382996" y="2206625"/>
          <a:ext cx="8264624" cy="1476375"/>
        </p:xfrm>
        <a:graphic>
          <a:graphicData uri="http://schemas.openxmlformats.org/drawingml/2006/table">
            <a:tbl>
              <a:tblPr firstRow="1" bandRow="1">
                <a:tableStyleId>{5C22544A-7EE6-4342-B048-85BDC9FD1C3A}</a:tableStyleId>
              </a:tblPr>
              <a:tblGrid>
                <a:gridCol w="8264624"/>
              </a:tblGrid>
              <a:tr h="1476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bg1"/>
                          </a:solidFill>
                        </a:rPr>
                        <a:t>Presentation Aim: </a:t>
                      </a:r>
                      <a:endParaRPr lang="en-US" sz="20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To identify the themes in connecting and aligning CSR/Sustainability responses to the</a:t>
                      </a:r>
                      <a:r>
                        <a:rPr lang="en-US" sz="2000" baseline="0" dirty="0" smtClean="0"/>
                        <a:t> </a:t>
                      </a:r>
                      <a:r>
                        <a:rPr lang="en-US" sz="2000" dirty="0" smtClean="0"/>
                        <a:t>real and emerging challenges in Scotland and methodological concerns in the KTP project</a:t>
                      </a:r>
                    </a:p>
                  </a:txBody>
                  <a:tcPr>
                    <a:solidFill>
                      <a:srgbClr val="BE0F34"/>
                    </a:solidFill>
                  </a:tcPr>
                </a:tc>
              </a:tr>
            </a:tbl>
          </a:graphicData>
        </a:graphic>
      </p:graphicFrame>
    </p:spTree>
    <p:extLst>
      <p:ext uri="{BB962C8B-B14F-4D97-AF65-F5344CB8AC3E}">
        <p14:creationId xmlns:p14="http://schemas.microsoft.com/office/powerpoint/2010/main" val="531295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23791" cy="1143000"/>
          </a:xfrm>
        </p:spPr>
        <p:txBody>
          <a:bodyPr/>
          <a:lstStyle/>
          <a:p>
            <a:r>
              <a:rPr lang="en-US" dirty="0" smtClean="0">
                <a:solidFill>
                  <a:srgbClr val="C41E3A"/>
                </a:solidFill>
              </a:rPr>
              <a:t>“Rich Pictures” refined by focus groups</a:t>
            </a:r>
            <a:endParaRPr lang="en-US" dirty="0">
              <a:solidFill>
                <a:srgbClr val="C41E3A"/>
              </a:solidFill>
            </a:endParaRPr>
          </a:p>
        </p:txBody>
      </p:sp>
      <p:sp>
        <p:nvSpPr>
          <p:cNvPr id="6" name="Text Placeholder 5"/>
          <p:cNvSpPr>
            <a:spLocks noGrp="1"/>
          </p:cNvSpPr>
          <p:nvPr>
            <p:ph type="body" idx="1"/>
          </p:nvPr>
        </p:nvSpPr>
        <p:spPr/>
        <p:txBody>
          <a:bodyPr/>
          <a:lstStyle/>
          <a:p>
            <a:r>
              <a:rPr lang="en-US" dirty="0"/>
              <a:t>Focal question for RPD </a:t>
            </a:r>
          </a:p>
        </p:txBody>
      </p:sp>
      <p:sp>
        <p:nvSpPr>
          <p:cNvPr id="7" name="Text Placeholder 6"/>
          <p:cNvSpPr>
            <a:spLocks noGrp="1"/>
          </p:cNvSpPr>
          <p:nvPr>
            <p:ph type="body" sz="quarter" idx="3"/>
          </p:nvPr>
        </p:nvSpPr>
        <p:spPr/>
        <p:txBody>
          <a:bodyPr/>
          <a:lstStyle/>
          <a:p>
            <a:r>
              <a:rPr lang="en-US" dirty="0" smtClean="0"/>
              <a:t>Focus groups themes</a:t>
            </a:r>
            <a:endParaRPr lang="en-US" dirty="0"/>
          </a:p>
        </p:txBody>
      </p:sp>
      <p:sp>
        <p:nvSpPr>
          <p:cNvPr id="8" name="Content Placeholder 7"/>
          <p:cNvSpPr>
            <a:spLocks noGrp="1"/>
          </p:cNvSpPr>
          <p:nvPr>
            <p:ph sz="quarter" idx="4"/>
          </p:nvPr>
        </p:nvSpPr>
        <p:spPr/>
        <p:txBody>
          <a:bodyPr/>
          <a:lstStyle/>
          <a:p>
            <a:endParaRPr lang="en-US" sz="1400" dirty="0"/>
          </a:p>
          <a:p>
            <a:r>
              <a:rPr lang="en-GB" sz="2000" i="1" dirty="0" smtClean="0"/>
              <a:t>Encapsulating </a:t>
            </a:r>
            <a:r>
              <a:rPr lang="en-GB" sz="2000" i="1" dirty="0"/>
              <a:t>the </a:t>
            </a:r>
            <a:r>
              <a:rPr lang="en-GB" sz="2000" b="1" i="1" dirty="0" smtClean="0"/>
              <a:t>problem </a:t>
            </a:r>
            <a:r>
              <a:rPr lang="en-GB" sz="2000" b="1" i="1" dirty="0"/>
              <a:t>situation </a:t>
            </a:r>
            <a:r>
              <a:rPr lang="en-GB" sz="2000" i="1" dirty="0"/>
              <a:t>in a Scottish context</a:t>
            </a:r>
            <a:r>
              <a:rPr lang="en-GB" sz="2000" dirty="0"/>
              <a:t> </a:t>
            </a:r>
            <a:endParaRPr lang="en-GB" sz="2000" dirty="0" smtClean="0"/>
          </a:p>
          <a:p>
            <a:r>
              <a:rPr lang="en-GB" sz="2000" b="1" i="1" dirty="0"/>
              <a:t>Perceptions</a:t>
            </a:r>
            <a:r>
              <a:rPr lang="en-GB" sz="2000" i="1" dirty="0"/>
              <a:t> and </a:t>
            </a:r>
            <a:r>
              <a:rPr lang="en-GB" sz="2000" b="1" i="1" dirty="0"/>
              <a:t>Understanding</a:t>
            </a:r>
            <a:r>
              <a:rPr lang="en-GB" sz="2000" i="1" dirty="0"/>
              <a:t> of CSR/Sustainability in a Scottish context</a:t>
            </a:r>
            <a:r>
              <a:rPr lang="en-GB" sz="2000" dirty="0"/>
              <a:t> </a:t>
            </a:r>
            <a:endParaRPr lang="en-GB" sz="2000" dirty="0" smtClean="0"/>
          </a:p>
          <a:p>
            <a:r>
              <a:rPr lang="en-GB" sz="2000" b="1" i="1" dirty="0">
                <a:solidFill>
                  <a:srgbClr val="C41E3A"/>
                </a:solidFill>
              </a:rPr>
              <a:t>Alignment</a:t>
            </a:r>
            <a:r>
              <a:rPr lang="en-GB" sz="2000" i="1" dirty="0"/>
              <a:t> and </a:t>
            </a:r>
            <a:r>
              <a:rPr lang="en-GB" sz="2000" b="1" i="1" dirty="0">
                <a:solidFill>
                  <a:srgbClr val="C41E3A"/>
                </a:solidFill>
              </a:rPr>
              <a:t>connectivity</a:t>
            </a:r>
            <a:r>
              <a:rPr lang="en-GB" sz="2000" i="1" dirty="0">
                <a:solidFill>
                  <a:srgbClr val="C41E3A"/>
                </a:solidFill>
              </a:rPr>
              <a:t> </a:t>
            </a:r>
            <a:r>
              <a:rPr lang="en-GB" sz="2000" i="1" dirty="0"/>
              <a:t>of business priorities and objectives to address the real and emerging challenges in Scotland</a:t>
            </a:r>
            <a:r>
              <a:rPr lang="en-GB" sz="2000" dirty="0"/>
              <a:t> </a:t>
            </a:r>
            <a:endParaRPr lang="en-GB" sz="2000" dirty="0" smtClean="0"/>
          </a:p>
          <a:p>
            <a:r>
              <a:rPr lang="en-GB" sz="2000" b="1" i="1" dirty="0"/>
              <a:t>Stewardship</a:t>
            </a:r>
            <a:r>
              <a:rPr lang="en-GB" sz="2000" i="1" dirty="0"/>
              <a:t>, </a:t>
            </a:r>
            <a:r>
              <a:rPr lang="en-GB" sz="2000" b="1" i="1" dirty="0"/>
              <a:t>social capital </a:t>
            </a:r>
            <a:r>
              <a:rPr lang="en-GB" sz="2000" i="1" dirty="0"/>
              <a:t>and agents for change</a:t>
            </a:r>
            <a:r>
              <a:rPr lang="en-GB" sz="2000" dirty="0"/>
              <a:t> </a:t>
            </a:r>
            <a:endParaRPr lang="en-GB" sz="2000" dirty="0" smtClean="0"/>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663426298"/>
              </p:ext>
            </p:extLst>
          </p:nvPr>
        </p:nvGraphicFramePr>
        <p:xfrm>
          <a:off x="569274" y="2561488"/>
          <a:ext cx="3415659" cy="3749040"/>
        </p:xfrm>
        <a:graphic>
          <a:graphicData uri="http://schemas.openxmlformats.org/drawingml/2006/table">
            <a:tbl>
              <a:tblPr firstRow="1" bandRow="1">
                <a:tableStyleId>{5C22544A-7EE6-4342-B048-85BDC9FD1C3A}</a:tableStyleId>
              </a:tblPr>
              <a:tblGrid>
                <a:gridCol w="3415659"/>
              </a:tblGrid>
              <a:tr h="1554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mn-lt"/>
                          <a:ea typeface="+mn-ea"/>
                          <a:cs typeface="+mn-cs"/>
                        </a:rPr>
                        <a:t>“There are many social, economic, environmental, stakeholder, voluntariness issues and challenges facing Scotland today”. </a:t>
                      </a:r>
                      <a:r>
                        <a:rPr lang="en-GB" sz="2000" b="1" i="1" kern="1200" dirty="0" smtClean="0">
                          <a:solidFill>
                            <a:schemeClr val="lt1"/>
                          </a:solidFill>
                          <a:effectLst/>
                          <a:latin typeface="+mn-lt"/>
                          <a:ea typeface="+mn-ea"/>
                          <a:cs typeface="+mn-cs"/>
                        </a:rPr>
                        <a:t>How joined up are the Government, the Private &amp; Civil Society [third sector] in addressing these challenges and issues?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smtClean="0">
                        <a:solidFill>
                          <a:schemeClr val="lt1"/>
                        </a:solidFill>
                        <a:effectLst/>
                        <a:latin typeface="+mn-lt"/>
                        <a:ea typeface="+mn-ea"/>
                        <a:cs typeface="+mn-cs"/>
                      </a:endParaRPr>
                    </a:p>
                  </a:txBody>
                  <a:tcPr>
                    <a:solidFill>
                      <a:srgbClr val="C41E3A"/>
                    </a:solidFill>
                  </a:tcPr>
                </a:tc>
              </a:tr>
            </a:tbl>
          </a:graphicData>
        </a:graphic>
      </p:graphicFrame>
    </p:spTree>
    <p:extLst>
      <p:ext uri="{BB962C8B-B14F-4D97-AF65-F5344CB8AC3E}">
        <p14:creationId xmlns:p14="http://schemas.microsoft.com/office/powerpoint/2010/main" val="2821364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346075" y="4010996"/>
            <a:ext cx="8448674" cy="2116357"/>
          </a:xfrm>
        </p:spPr>
        <p:txBody>
          <a:bodyPr/>
          <a:lstStyle/>
          <a:p>
            <a:r>
              <a:rPr lang="en-US" dirty="0" smtClean="0">
                <a:solidFill>
                  <a:srgbClr val="A6A6A6"/>
                </a:solidFill>
              </a:rPr>
              <a:t>Rationale for Knowledge Transfer Partnership (KTP) project with the Voluntary Action Fund (Scotland)</a:t>
            </a:r>
          </a:p>
          <a:p>
            <a:r>
              <a:rPr lang="en-US" dirty="0" smtClean="0">
                <a:solidFill>
                  <a:srgbClr val="A6A6A6"/>
                </a:solidFill>
              </a:rPr>
              <a:t>Adopting a soft systems methodology approach to the KTP</a:t>
            </a:r>
            <a:endParaRPr lang="en-US" dirty="0">
              <a:solidFill>
                <a:srgbClr val="A6A6A6"/>
              </a:solidFill>
            </a:endParaRPr>
          </a:p>
          <a:p>
            <a:r>
              <a:rPr lang="en-US" dirty="0" smtClean="0">
                <a:solidFill>
                  <a:srgbClr val="A6A6A6"/>
                </a:solidFill>
              </a:rPr>
              <a:t>Emerging themes of the problem from the pilot study with VAF employees and trustees</a:t>
            </a:r>
            <a:endParaRPr lang="en-US" dirty="0">
              <a:solidFill>
                <a:srgbClr val="A6A6A6"/>
              </a:solidFill>
            </a:endParaRPr>
          </a:p>
          <a:p>
            <a:r>
              <a:rPr lang="en-US" b="1" dirty="0" smtClean="0">
                <a:solidFill>
                  <a:srgbClr val="C41E3A"/>
                </a:solidFill>
              </a:rPr>
              <a:t>Towards building a conceptual system model(s)</a:t>
            </a:r>
            <a:endParaRPr lang="en-US" b="1" dirty="0">
              <a:solidFill>
                <a:srgbClr val="C41E3A"/>
              </a:solidFill>
            </a:endParaRPr>
          </a:p>
          <a:p>
            <a:r>
              <a:rPr lang="en-US" b="1" dirty="0" smtClean="0">
                <a:solidFill>
                  <a:srgbClr val="C41E3A"/>
                </a:solidFill>
              </a:rPr>
              <a:t>Future directions and research agenda</a:t>
            </a:r>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7649692"/>
              </p:ext>
            </p:extLst>
          </p:nvPr>
        </p:nvGraphicFramePr>
        <p:xfrm>
          <a:off x="382996" y="2206625"/>
          <a:ext cx="8264624" cy="1476375"/>
        </p:xfrm>
        <a:graphic>
          <a:graphicData uri="http://schemas.openxmlformats.org/drawingml/2006/table">
            <a:tbl>
              <a:tblPr firstRow="1" bandRow="1">
                <a:tableStyleId>{5C22544A-7EE6-4342-B048-85BDC9FD1C3A}</a:tableStyleId>
              </a:tblPr>
              <a:tblGrid>
                <a:gridCol w="8264624"/>
              </a:tblGrid>
              <a:tr h="1476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bg1"/>
                          </a:solidFill>
                        </a:rPr>
                        <a:t>Presentation Aim: </a:t>
                      </a:r>
                      <a:endParaRPr lang="en-US" sz="20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To identify the themes in connecting and aligning CSR/Sustainability responses to the</a:t>
                      </a:r>
                      <a:r>
                        <a:rPr lang="en-US" sz="2000" baseline="0" dirty="0" smtClean="0"/>
                        <a:t> </a:t>
                      </a:r>
                      <a:r>
                        <a:rPr lang="en-US" sz="2000" dirty="0" smtClean="0"/>
                        <a:t>real and emerging challenges in Scotland and methodological concerns in the KTP project</a:t>
                      </a:r>
                    </a:p>
                  </a:txBody>
                  <a:tcPr>
                    <a:solidFill>
                      <a:srgbClr val="BE0F34"/>
                    </a:solidFill>
                  </a:tcPr>
                </a:tc>
              </a:tr>
            </a:tbl>
          </a:graphicData>
        </a:graphic>
      </p:graphicFrame>
    </p:spTree>
    <p:extLst>
      <p:ext uri="{BB962C8B-B14F-4D97-AF65-F5344CB8AC3E}">
        <p14:creationId xmlns:p14="http://schemas.microsoft.com/office/powerpoint/2010/main" val="985929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9"/>
          <p:cNvSpPr>
            <a:spLocks noChangeArrowheads="1"/>
          </p:cNvSpPr>
          <p:nvPr/>
        </p:nvSpPr>
        <p:spPr bwMode="auto">
          <a:xfrm>
            <a:off x="459800" y="1094653"/>
            <a:ext cx="2319917" cy="1160331"/>
          </a:xfrm>
          <a:prstGeom prst="roundRect">
            <a:avLst>
              <a:gd name="adj" fmla="val 0"/>
            </a:avLst>
          </a:prstGeom>
          <a:noFill/>
          <a:ln w="25400">
            <a:solidFill>
              <a:schemeClr val="tx1"/>
            </a:solidFill>
            <a:round/>
            <a:headEnd/>
            <a:tailEnd/>
          </a:ln>
          <a:effectLst/>
          <a:extLst/>
        </p:spPr>
        <p:txBody>
          <a:bodyPr wrap="square" anchor="ctr">
            <a:normAutofit/>
          </a:bodyPr>
          <a:lstStyle/>
          <a:p>
            <a:pPr algn="ctr">
              <a:defRPr/>
            </a:pPr>
            <a:r>
              <a:rPr lang="en-GB" dirty="0" smtClean="0">
                <a:ln>
                  <a:solidFill>
                    <a:schemeClr val="bg1">
                      <a:lumMod val="75000"/>
                    </a:schemeClr>
                  </a:solidFill>
                </a:ln>
                <a:solidFill>
                  <a:schemeClr val="bg1">
                    <a:lumMod val="75000"/>
                  </a:schemeClr>
                </a:solidFill>
              </a:rPr>
              <a:t>1. Summary </a:t>
            </a:r>
            <a:r>
              <a:rPr lang="en-GB" dirty="0">
                <a:ln>
                  <a:solidFill>
                    <a:schemeClr val="bg1">
                      <a:lumMod val="75000"/>
                    </a:schemeClr>
                  </a:solidFill>
                </a:ln>
                <a:solidFill>
                  <a:schemeClr val="bg1">
                    <a:lumMod val="75000"/>
                  </a:schemeClr>
                </a:solidFill>
              </a:rPr>
              <a:t>of problem situation: </a:t>
            </a:r>
            <a:endParaRPr lang="en-GB" dirty="0" smtClean="0">
              <a:ln>
                <a:solidFill>
                  <a:schemeClr val="bg1">
                    <a:lumMod val="75000"/>
                  </a:schemeClr>
                </a:solidFill>
              </a:ln>
              <a:solidFill>
                <a:schemeClr val="bg1">
                  <a:lumMod val="75000"/>
                </a:schemeClr>
              </a:solidFill>
            </a:endParaRPr>
          </a:p>
          <a:p>
            <a:pPr algn="ctr">
              <a:defRPr/>
            </a:pPr>
            <a:r>
              <a:rPr lang="en-GB" dirty="0" smtClean="0">
                <a:ln>
                  <a:solidFill>
                    <a:schemeClr val="bg1">
                      <a:lumMod val="75000"/>
                    </a:schemeClr>
                  </a:solidFill>
                </a:ln>
                <a:solidFill>
                  <a:schemeClr val="bg1">
                    <a:lumMod val="75000"/>
                  </a:schemeClr>
                </a:solidFill>
              </a:rPr>
              <a:t>unstructured</a:t>
            </a:r>
            <a:endParaRPr lang="en-GB" dirty="0">
              <a:ln>
                <a:solidFill>
                  <a:schemeClr val="bg1">
                    <a:lumMod val="75000"/>
                  </a:schemeClr>
                </a:solidFill>
              </a:ln>
              <a:solidFill>
                <a:schemeClr val="bg1">
                  <a:lumMod val="75000"/>
                </a:schemeClr>
              </a:solidFill>
            </a:endParaRPr>
          </a:p>
        </p:txBody>
      </p:sp>
      <p:sp>
        <p:nvSpPr>
          <p:cNvPr id="7" name="Line 5"/>
          <p:cNvSpPr>
            <a:spLocks noChangeShapeType="1"/>
          </p:cNvSpPr>
          <p:nvPr/>
        </p:nvSpPr>
        <p:spPr bwMode="auto">
          <a:xfrm>
            <a:off x="306532" y="4527713"/>
            <a:ext cx="8320192"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 name="Rectangle 6"/>
          <p:cNvSpPr>
            <a:spLocks noChangeArrowheads="1"/>
          </p:cNvSpPr>
          <p:nvPr/>
        </p:nvSpPr>
        <p:spPr bwMode="auto">
          <a:xfrm>
            <a:off x="6768261" y="4111728"/>
            <a:ext cx="1075764" cy="324671"/>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real world</a:t>
            </a:r>
          </a:p>
        </p:txBody>
      </p:sp>
      <p:sp>
        <p:nvSpPr>
          <p:cNvPr id="9" name="Rectangle 7"/>
          <p:cNvSpPr>
            <a:spLocks noChangeArrowheads="1"/>
          </p:cNvSpPr>
          <p:nvPr/>
        </p:nvSpPr>
        <p:spPr bwMode="auto">
          <a:xfrm>
            <a:off x="6539528" y="4583516"/>
            <a:ext cx="1686912" cy="551264"/>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systems thinking</a:t>
            </a:r>
          </a:p>
          <a:p>
            <a:pPr algn="ctr">
              <a:defRPr/>
            </a:pPr>
            <a:r>
              <a:rPr lang="en-GB" i="1">
                <a:ln>
                  <a:solidFill>
                    <a:schemeClr val="bg1">
                      <a:lumMod val="75000"/>
                    </a:schemeClr>
                  </a:solidFill>
                </a:ln>
                <a:solidFill>
                  <a:schemeClr val="bg1">
                    <a:lumMod val="50000"/>
                  </a:schemeClr>
                </a:solidFill>
                <a:latin typeface="Arial" charset="0"/>
                <a:cs typeface="+mn-cs"/>
              </a:rPr>
              <a:t>about real world</a:t>
            </a:r>
          </a:p>
        </p:txBody>
      </p:sp>
      <p:sp>
        <p:nvSpPr>
          <p:cNvPr id="15" name="AutoShape 13"/>
          <p:cNvSpPr>
            <a:spLocks noChangeArrowheads="1"/>
          </p:cNvSpPr>
          <p:nvPr/>
        </p:nvSpPr>
        <p:spPr bwMode="auto">
          <a:xfrm>
            <a:off x="5879737" y="1705550"/>
            <a:ext cx="2922150" cy="1074868"/>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6. Debate possible changes which are both systematically desirable &amp; culturally feasible</a:t>
            </a:r>
            <a:endParaRPr lang="en-US" dirty="0">
              <a:ln>
                <a:solidFill>
                  <a:schemeClr val="bg1">
                    <a:lumMod val="75000"/>
                  </a:schemeClr>
                </a:solidFill>
              </a:ln>
              <a:solidFill>
                <a:schemeClr val="bg1">
                  <a:lumMod val="50000"/>
                </a:schemeClr>
              </a:solidFill>
              <a:cs typeface="+mn-cs"/>
            </a:endParaRPr>
          </a:p>
        </p:txBody>
      </p:sp>
      <p:sp>
        <p:nvSpPr>
          <p:cNvPr id="16" name="AutoShape 14"/>
          <p:cNvSpPr>
            <a:spLocks noChangeArrowheads="1"/>
          </p:cNvSpPr>
          <p:nvPr/>
        </p:nvSpPr>
        <p:spPr bwMode="auto">
          <a:xfrm>
            <a:off x="3897163" y="4977695"/>
            <a:ext cx="2408666" cy="1305611"/>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4. Build a conceptual system model for each root definition</a:t>
            </a:r>
            <a:endParaRPr lang="en-US" dirty="0">
              <a:ln>
                <a:solidFill>
                  <a:schemeClr val="bg1">
                    <a:lumMod val="75000"/>
                  </a:schemeClr>
                </a:solidFill>
              </a:ln>
              <a:solidFill>
                <a:schemeClr val="bg1">
                  <a:lumMod val="50000"/>
                </a:schemeClr>
              </a:solidFill>
              <a:cs typeface="+mn-cs"/>
            </a:endParaRPr>
          </a:p>
        </p:txBody>
      </p:sp>
      <p:sp>
        <p:nvSpPr>
          <p:cNvPr id="17" name="AutoShape 15"/>
          <p:cNvSpPr>
            <a:spLocks noChangeArrowheads="1"/>
          </p:cNvSpPr>
          <p:nvPr/>
        </p:nvSpPr>
        <p:spPr bwMode="auto">
          <a:xfrm>
            <a:off x="3415468" y="350289"/>
            <a:ext cx="2321085" cy="1239932"/>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7. Take action to improve the problem</a:t>
            </a:r>
            <a:endParaRPr lang="en-US" dirty="0">
              <a:ln>
                <a:solidFill>
                  <a:schemeClr val="bg1">
                    <a:lumMod val="75000"/>
                  </a:schemeClr>
                </a:solidFill>
              </a:ln>
              <a:solidFill>
                <a:schemeClr val="bg1">
                  <a:lumMod val="50000"/>
                </a:schemeClr>
              </a:solidFill>
              <a:cs typeface="+mn-cs"/>
            </a:endParaRPr>
          </a:p>
        </p:txBody>
      </p:sp>
      <p:sp>
        <p:nvSpPr>
          <p:cNvPr id="18" name="AutoShape 16"/>
          <p:cNvSpPr>
            <a:spLocks noChangeArrowheads="1"/>
          </p:cNvSpPr>
          <p:nvPr/>
        </p:nvSpPr>
        <p:spPr bwMode="auto">
          <a:xfrm>
            <a:off x="481695" y="5021481"/>
            <a:ext cx="2298022" cy="1371291"/>
          </a:xfrm>
          <a:prstGeom prst="roundRect">
            <a:avLst>
              <a:gd name="adj" fmla="val 12495"/>
            </a:avLst>
          </a:prstGeom>
          <a:solidFill>
            <a:srgbClr val="C41E3A"/>
          </a:solidFill>
          <a:ln w="25400">
            <a:solidFill>
              <a:srgbClr val="BFBFBF"/>
            </a:solidFill>
            <a:round/>
            <a:headEnd/>
            <a:tailEnd/>
          </a:ln>
          <a:effectLst/>
          <a:extLst/>
        </p:spPr>
        <p:txBody>
          <a:bodyPr wrap="square" anchor="ctr"/>
          <a:lstStyle/>
          <a:p>
            <a:pPr>
              <a:defRPr/>
            </a:pPr>
            <a:r>
              <a:rPr lang="en-US" dirty="0" smtClean="0">
                <a:cs typeface="+mn-cs"/>
              </a:rPr>
              <a:t>3. Formulate a root definition for each theme or view using CATWOE</a:t>
            </a:r>
            <a:endParaRPr lang="en-US" dirty="0">
              <a:cs typeface="+mn-cs"/>
            </a:endParaRPr>
          </a:p>
        </p:txBody>
      </p:sp>
      <p:sp>
        <p:nvSpPr>
          <p:cNvPr id="19" name="AutoShape 17"/>
          <p:cNvSpPr>
            <a:spLocks noChangeArrowheads="1"/>
          </p:cNvSpPr>
          <p:nvPr/>
        </p:nvSpPr>
        <p:spPr bwMode="auto">
          <a:xfrm>
            <a:off x="437906" y="2955564"/>
            <a:ext cx="2341812" cy="1080072"/>
          </a:xfrm>
          <a:prstGeom prst="roundRect">
            <a:avLst>
              <a:gd name="adj" fmla="val 12495"/>
            </a:avLst>
          </a:prstGeom>
          <a:noFill/>
          <a:ln w="25400">
            <a:solidFill>
              <a:srgbClr val="BFBFB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ln>
                  <a:solidFill>
                    <a:schemeClr val="bg1">
                      <a:lumMod val="75000"/>
                    </a:schemeClr>
                  </a:solidFill>
                </a:ln>
                <a:solidFill>
                  <a:schemeClr val="bg1">
                    <a:lumMod val="75000"/>
                  </a:schemeClr>
                </a:solidFill>
                <a:cs typeface="+mn-cs"/>
              </a:rPr>
              <a:t>2. Identification of alternative potential views or themes of the problem</a:t>
            </a:r>
            <a:endParaRPr lang="en-US" dirty="0">
              <a:ln>
                <a:solidFill>
                  <a:schemeClr val="bg1">
                    <a:lumMod val="75000"/>
                  </a:schemeClr>
                </a:solidFill>
              </a:ln>
              <a:solidFill>
                <a:schemeClr val="bg1">
                  <a:lumMod val="75000"/>
                </a:schemeClr>
              </a:solidFill>
              <a:cs typeface="+mn-cs"/>
            </a:endParaRPr>
          </a:p>
        </p:txBody>
      </p:sp>
      <p:sp>
        <p:nvSpPr>
          <p:cNvPr id="20" name="AutoShape 18"/>
          <p:cNvSpPr>
            <a:spLocks noChangeArrowheads="1"/>
          </p:cNvSpPr>
          <p:nvPr/>
        </p:nvSpPr>
        <p:spPr bwMode="auto">
          <a:xfrm>
            <a:off x="4138011" y="2999348"/>
            <a:ext cx="2452457" cy="1313583"/>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5. Compare conceptual model (in 4) with real-world actions (as in 1 &amp; 2)</a:t>
            </a:r>
            <a:endParaRPr lang="en-US" dirty="0">
              <a:ln>
                <a:solidFill>
                  <a:schemeClr val="bg1">
                    <a:lumMod val="75000"/>
                  </a:schemeClr>
                </a:solidFill>
              </a:ln>
              <a:solidFill>
                <a:schemeClr val="bg1">
                  <a:lumMod val="50000"/>
                </a:schemeClr>
              </a:solidFill>
              <a:cs typeface="+mn-cs"/>
            </a:endParaRPr>
          </a:p>
        </p:txBody>
      </p:sp>
      <p:sp>
        <p:nvSpPr>
          <p:cNvPr id="27" name="Line 25"/>
          <p:cNvSpPr>
            <a:spLocks noChangeShapeType="1"/>
          </p:cNvSpPr>
          <p:nvPr/>
        </p:nvSpPr>
        <p:spPr bwMode="auto">
          <a:xfrm flipH="1" flipV="1">
            <a:off x="9940439" y="1576300"/>
            <a:ext cx="998623" cy="575477"/>
          </a:xfrm>
          <a:prstGeom prst="line">
            <a:avLst/>
          </a:prstGeom>
          <a:noFill/>
          <a:ln w="25400">
            <a:solidFill>
              <a:srgbClr val="4F81BD"/>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8" name="TextBox 57"/>
          <p:cNvSpPr txBox="1"/>
          <p:nvPr/>
        </p:nvSpPr>
        <p:spPr>
          <a:xfrm>
            <a:off x="5517601" y="6327093"/>
            <a:ext cx="3469494" cy="369332"/>
          </a:xfrm>
          <a:prstGeom prst="rect">
            <a:avLst/>
          </a:prstGeom>
          <a:noFill/>
        </p:spPr>
        <p:txBody>
          <a:bodyPr wrap="none" rtlCol="0">
            <a:spAutoFit/>
          </a:bodyPr>
          <a:lstStyle/>
          <a:p>
            <a:r>
              <a:rPr lang="en-US" dirty="0" smtClean="0"/>
              <a:t>Adapted from </a:t>
            </a:r>
            <a:r>
              <a:rPr lang="en-US" dirty="0" err="1" smtClean="0"/>
              <a:t>Checkland</a:t>
            </a:r>
            <a:r>
              <a:rPr lang="en-US" dirty="0" smtClean="0"/>
              <a:t> (1981)</a:t>
            </a:r>
            <a:endParaRPr lang="en-US" dirty="0"/>
          </a:p>
        </p:txBody>
      </p:sp>
      <p:cxnSp>
        <p:nvCxnSpPr>
          <p:cNvPr id="64" name="Straight Arrow Connector 63"/>
          <p:cNvCxnSpPr>
            <a:stCxn id="15" idx="0"/>
            <a:endCxn id="17" idx="3"/>
          </p:cNvCxnSpPr>
          <p:nvPr/>
        </p:nvCxnSpPr>
        <p:spPr>
          <a:xfrm flipH="1" flipV="1">
            <a:off x="5736553" y="970255"/>
            <a:ext cx="1604259" cy="735295"/>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6" idx="0"/>
            <a:endCxn id="20" idx="2"/>
          </p:cNvCxnSpPr>
          <p:nvPr/>
        </p:nvCxnSpPr>
        <p:spPr>
          <a:xfrm flipV="1">
            <a:off x="5101496" y="4312931"/>
            <a:ext cx="262744" cy="664764"/>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8" idx="3"/>
            <a:endCxn id="16" idx="1"/>
          </p:cNvCxnSpPr>
          <p:nvPr/>
        </p:nvCxnSpPr>
        <p:spPr>
          <a:xfrm flipV="1">
            <a:off x="2779717" y="5630501"/>
            <a:ext cx="1117446" cy="76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9" idx="2"/>
            <a:endCxn id="18" idx="0"/>
          </p:cNvCxnSpPr>
          <p:nvPr/>
        </p:nvCxnSpPr>
        <p:spPr>
          <a:xfrm>
            <a:off x="1608812" y="4035636"/>
            <a:ext cx="21894" cy="985845"/>
          </a:xfrm>
          <a:prstGeom prst="straightConnector1">
            <a:avLst/>
          </a:prstGeom>
          <a:ln>
            <a:solidFill>
              <a:srgbClr val="BFBFBF"/>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21" idx="2"/>
            <a:endCxn id="19" idx="0"/>
          </p:cNvCxnSpPr>
          <p:nvPr/>
        </p:nvCxnSpPr>
        <p:spPr>
          <a:xfrm flipH="1">
            <a:off x="1608812" y="2254984"/>
            <a:ext cx="10947" cy="700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20" idx="3"/>
            <a:endCxn id="15" idx="2"/>
          </p:cNvCxnSpPr>
          <p:nvPr/>
        </p:nvCxnSpPr>
        <p:spPr>
          <a:xfrm flipV="1">
            <a:off x="6590468" y="2780418"/>
            <a:ext cx="750344" cy="875722"/>
          </a:xfrm>
          <a:prstGeom prst="bentConnector2">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7" name="Curved Connector 86"/>
          <p:cNvCxnSpPr>
            <a:endCxn id="21" idx="0"/>
          </p:cNvCxnSpPr>
          <p:nvPr/>
        </p:nvCxnSpPr>
        <p:spPr>
          <a:xfrm rot="10800000" flipV="1">
            <a:off x="1619759" y="853827"/>
            <a:ext cx="1730214" cy="240825"/>
          </a:xfrm>
          <a:prstGeom prst="curvedConnector2">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rot="10800000" flipV="1">
            <a:off x="2496057" y="2517701"/>
            <a:ext cx="2912068" cy="2473915"/>
          </a:xfrm>
          <a:prstGeom prst="curvedConnector3">
            <a:avLst>
              <a:gd name="adj1" fmla="val 83083"/>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19" idx="3"/>
          </p:cNvCxnSpPr>
          <p:nvPr/>
        </p:nvCxnSpPr>
        <p:spPr>
          <a:xfrm rot="10800000" flipV="1">
            <a:off x="2779718" y="2495808"/>
            <a:ext cx="3044420" cy="999792"/>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a:stCxn id="20" idx="1"/>
            <a:endCxn id="19" idx="3"/>
          </p:cNvCxnSpPr>
          <p:nvPr/>
        </p:nvCxnSpPr>
        <p:spPr>
          <a:xfrm rot="10800000">
            <a:off x="2779719" y="3495600"/>
            <a:ext cx="1358293" cy="160540"/>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7" name="Curved Right Arrow 116"/>
          <p:cNvSpPr/>
          <p:nvPr/>
        </p:nvSpPr>
        <p:spPr>
          <a:xfrm>
            <a:off x="3109125" y="4006429"/>
            <a:ext cx="731520" cy="1216152"/>
          </a:xfrm>
          <a:prstGeom prst="curvedRightArrow">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120" name="TextBox 119"/>
          <p:cNvSpPr txBox="1"/>
          <p:nvPr/>
        </p:nvSpPr>
        <p:spPr>
          <a:xfrm>
            <a:off x="3459449" y="4488077"/>
            <a:ext cx="926648" cy="369332"/>
          </a:xfrm>
          <a:prstGeom prst="rect">
            <a:avLst/>
          </a:prstGeom>
          <a:noFill/>
          <a:ln>
            <a:solidFill>
              <a:schemeClr val="bg1">
                <a:lumMod val="75000"/>
              </a:schemeClr>
            </a:solidFill>
          </a:ln>
        </p:spPr>
        <p:txBody>
          <a:bodyPr wrap="square" rtlCol="0">
            <a:spAutoFit/>
          </a:bodyPr>
          <a:lstStyle/>
          <a:p>
            <a:r>
              <a:rPr lang="en-US" dirty="0" smtClean="0">
                <a:ln>
                  <a:solidFill>
                    <a:schemeClr val="bg1">
                      <a:lumMod val="75000"/>
                    </a:schemeClr>
                  </a:solidFill>
                </a:ln>
                <a:solidFill>
                  <a:schemeClr val="bg1">
                    <a:lumMod val="50000"/>
                  </a:schemeClr>
                </a:solidFill>
              </a:rPr>
              <a:t>Iterate</a:t>
            </a:r>
            <a:endParaRPr lang="en-US" dirty="0">
              <a:ln>
                <a:solidFill>
                  <a:schemeClr val="bg1">
                    <a:lumMod val="75000"/>
                  </a:schemeClr>
                </a:solidFill>
              </a:ln>
              <a:solidFill>
                <a:schemeClr val="bg1">
                  <a:lumMod val="50000"/>
                </a:schemeClr>
              </a:solidFill>
            </a:endParaRPr>
          </a:p>
        </p:txBody>
      </p:sp>
      <p:sp>
        <p:nvSpPr>
          <p:cNvPr id="26" name="TextBox 25"/>
          <p:cNvSpPr txBox="1"/>
          <p:nvPr/>
        </p:nvSpPr>
        <p:spPr>
          <a:xfrm>
            <a:off x="3255835" y="259294"/>
            <a:ext cx="5583286" cy="4093428"/>
          </a:xfrm>
          <a:prstGeom prst="rect">
            <a:avLst/>
          </a:prstGeom>
          <a:solidFill>
            <a:srgbClr val="C41E3A"/>
          </a:solidFill>
        </p:spPr>
        <p:txBody>
          <a:bodyPr wrap="square" rtlCol="0">
            <a:spAutoFit/>
          </a:bodyPr>
          <a:lstStyle/>
          <a:p>
            <a:r>
              <a:rPr lang="en-US" sz="2000" dirty="0" smtClean="0">
                <a:solidFill>
                  <a:schemeClr val="bg1"/>
                </a:solidFill>
              </a:rPr>
              <a:t>Formulate a root definition for each theme or view using CATWOE (Smyth, 1975) for each case-study grouping with a representative sample.</a:t>
            </a:r>
          </a:p>
          <a:p>
            <a:endParaRPr lang="en-US" sz="2000" dirty="0">
              <a:solidFill>
                <a:schemeClr val="bg1"/>
              </a:solidFill>
            </a:endParaRPr>
          </a:p>
          <a:p>
            <a:r>
              <a:rPr lang="en-US" sz="2000" dirty="0" smtClean="0">
                <a:solidFill>
                  <a:schemeClr val="bg1"/>
                </a:solidFill>
              </a:rPr>
              <a:t>Methodological considerations:</a:t>
            </a:r>
          </a:p>
          <a:p>
            <a:pPr marL="457200" indent="-457200">
              <a:buAutoNum type="arabicPeriod"/>
            </a:pPr>
            <a:r>
              <a:rPr lang="en-US" sz="2000" dirty="0" smtClean="0">
                <a:solidFill>
                  <a:schemeClr val="bg1"/>
                </a:solidFill>
              </a:rPr>
              <a:t>Verify with a representative sample of existing population OR</a:t>
            </a:r>
          </a:p>
          <a:p>
            <a:pPr marL="457200" indent="-457200">
              <a:buAutoNum type="arabicPeriod"/>
            </a:pPr>
            <a:r>
              <a:rPr lang="en-US" sz="2000" dirty="0" smtClean="0">
                <a:solidFill>
                  <a:schemeClr val="bg1"/>
                </a:solidFill>
              </a:rPr>
              <a:t>New population (i.e. industry representatives)</a:t>
            </a:r>
          </a:p>
          <a:p>
            <a:pPr marL="457200" indent="-457200">
              <a:buAutoNum type="arabicPeriod"/>
            </a:pPr>
            <a:endParaRPr lang="en-US" sz="2000" dirty="0">
              <a:solidFill>
                <a:schemeClr val="bg1"/>
              </a:solidFill>
            </a:endParaRPr>
          </a:p>
          <a:p>
            <a:r>
              <a:rPr lang="en-US" sz="2000" dirty="0" smtClean="0">
                <a:solidFill>
                  <a:schemeClr val="bg1"/>
                </a:solidFill>
              </a:rPr>
              <a:t>** Departure from </a:t>
            </a:r>
            <a:r>
              <a:rPr lang="en-US" sz="2000" dirty="0" err="1">
                <a:solidFill>
                  <a:schemeClr val="bg1"/>
                </a:solidFill>
              </a:rPr>
              <a:t>Sutrisna</a:t>
            </a:r>
            <a:r>
              <a:rPr lang="en-US" sz="2000" dirty="0">
                <a:solidFill>
                  <a:schemeClr val="bg1"/>
                </a:solidFill>
              </a:rPr>
              <a:t> and </a:t>
            </a:r>
            <a:r>
              <a:rPr lang="en-US" sz="2000" dirty="0" smtClean="0">
                <a:solidFill>
                  <a:schemeClr val="bg1"/>
                </a:solidFill>
              </a:rPr>
              <a:t>Barrett</a:t>
            </a:r>
            <a:r>
              <a:rPr lang="en-US" sz="2000" dirty="0">
                <a:solidFill>
                  <a:schemeClr val="bg1"/>
                </a:solidFill>
              </a:rPr>
              <a:t> </a:t>
            </a:r>
            <a:r>
              <a:rPr lang="en-US" sz="2000" dirty="0" smtClean="0">
                <a:solidFill>
                  <a:schemeClr val="bg1"/>
                </a:solidFill>
              </a:rPr>
              <a:t>(2007)</a:t>
            </a:r>
            <a:endParaRPr lang="en-US" sz="2000" dirty="0">
              <a:solidFill>
                <a:schemeClr val="bg1"/>
              </a:solidFill>
            </a:endParaRPr>
          </a:p>
          <a:p>
            <a:endParaRPr lang="en-US" sz="2000" dirty="0" smtClean="0">
              <a:solidFill>
                <a:schemeClr val="bg1"/>
              </a:solidFill>
            </a:endParaRPr>
          </a:p>
        </p:txBody>
      </p:sp>
    </p:spTree>
    <p:extLst>
      <p:ext uri="{BB962C8B-B14F-4D97-AF65-F5344CB8AC3E}">
        <p14:creationId xmlns:p14="http://schemas.microsoft.com/office/powerpoint/2010/main" val="1761869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9"/>
          <p:cNvSpPr>
            <a:spLocks noChangeArrowheads="1"/>
          </p:cNvSpPr>
          <p:nvPr/>
        </p:nvSpPr>
        <p:spPr bwMode="auto">
          <a:xfrm>
            <a:off x="459800" y="1094653"/>
            <a:ext cx="2319917" cy="1160331"/>
          </a:xfrm>
          <a:prstGeom prst="roundRect">
            <a:avLst>
              <a:gd name="adj" fmla="val 0"/>
            </a:avLst>
          </a:prstGeom>
          <a:noFill/>
          <a:ln w="25400">
            <a:solidFill>
              <a:schemeClr val="tx1"/>
            </a:solidFill>
            <a:round/>
            <a:headEnd/>
            <a:tailEnd/>
          </a:ln>
          <a:effectLst/>
          <a:extLst/>
        </p:spPr>
        <p:txBody>
          <a:bodyPr wrap="square" anchor="ctr">
            <a:normAutofit/>
          </a:bodyPr>
          <a:lstStyle/>
          <a:p>
            <a:pPr algn="ctr">
              <a:defRPr/>
            </a:pPr>
            <a:r>
              <a:rPr lang="en-GB" dirty="0" smtClean="0">
                <a:ln>
                  <a:solidFill>
                    <a:schemeClr val="bg1">
                      <a:lumMod val="75000"/>
                    </a:schemeClr>
                  </a:solidFill>
                </a:ln>
                <a:solidFill>
                  <a:schemeClr val="bg1">
                    <a:lumMod val="75000"/>
                  </a:schemeClr>
                </a:solidFill>
              </a:rPr>
              <a:t>1. Summary </a:t>
            </a:r>
            <a:r>
              <a:rPr lang="en-GB" dirty="0">
                <a:ln>
                  <a:solidFill>
                    <a:schemeClr val="bg1">
                      <a:lumMod val="75000"/>
                    </a:schemeClr>
                  </a:solidFill>
                </a:ln>
                <a:solidFill>
                  <a:schemeClr val="bg1">
                    <a:lumMod val="75000"/>
                  </a:schemeClr>
                </a:solidFill>
              </a:rPr>
              <a:t>of problem situation: </a:t>
            </a:r>
            <a:endParaRPr lang="en-GB" dirty="0" smtClean="0">
              <a:ln>
                <a:solidFill>
                  <a:schemeClr val="bg1">
                    <a:lumMod val="75000"/>
                  </a:schemeClr>
                </a:solidFill>
              </a:ln>
              <a:solidFill>
                <a:schemeClr val="bg1">
                  <a:lumMod val="75000"/>
                </a:schemeClr>
              </a:solidFill>
            </a:endParaRPr>
          </a:p>
          <a:p>
            <a:pPr algn="ctr">
              <a:defRPr/>
            </a:pPr>
            <a:r>
              <a:rPr lang="en-GB" dirty="0" smtClean="0">
                <a:ln>
                  <a:solidFill>
                    <a:schemeClr val="bg1">
                      <a:lumMod val="75000"/>
                    </a:schemeClr>
                  </a:solidFill>
                </a:ln>
                <a:solidFill>
                  <a:schemeClr val="bg1">
                    <a:lumMod val="75000"/>
                  </a:schemeClr>
                </a:solidFill>
              </a:rPr>
              <a:t>unstructured</a:t>
            </a:r>
            <a:endParaRPr lang="en-GB" dirty="0">
              <a:ln>
                <a:solidFill>
                  <a:schemeClr val="bg1">
                    <a:lumMod val="75000"/>
                  </a:schemeClr>
                </a:solidFill>
              </a:ln>
              <a:solidFill>
                <a:schemeClr val="bg1">
                  <a:lumMod val="75000"/>
                </a:schemeClr>
              </a:solidFill>
            </a:endParaRPr>
          </a:p>
        </p:txBody>
      </p:sp>
      <p:sp>
        <p:nvSpPr>
          <p:cNvPr id="7" name="Line 5"/>
          <p:cNvSpPr>
            <a:spLocks noChangeShapeType="1"/>
          </p:cNvSpPr>
          <p:nvPr/>
        </p:nvSpPr>
        <p:spPr bwMode="auto">
          <a:xfrm>
            <a:off x="306532" y="4527713"/>
            <a:ext cx="8320192"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 name="Rectangle 6"/>
          <p:cNvSpPr>
            <a:spLocks noChangeArrowheads="1"/>
          </p:cNvSpPr>
          <p:nvPr/>
        </p:nvSpPr>
        <p:spPr bwMode="auto">
          <a:xfrm>
            <a:off x="6768261" y="4111728"/>
            <a:ext cx="1075764" cy="324671"/>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real world</a:t>
            </a:r>
          </a:p>
        </p:txBody>
      </p:sp>
      <p:sp>
        <p:nvSpPr>
          <p:cNvPr id="9" name="Rectangle 7"/>
          <p:cNvSpPr>
            <a:spLocks noChangeArrowheads="1"/>
          </p:cNvSpPr>
          <p:nvPr/>
        </p:nvSpPr>
        <p:spPr bwMode="auto">
          <a:xfrm>
            <a:off x="6539528" y="4583516"/>
            <a:ext cx="1686912" cy="551264"/>
          </a:xfrm>
          <a:prstGeom prst="rect">
            <a:avLst/>
          </a:prstGeom>
          <a:noFill/>
          <a:ln>
            <a:solidFill>
              <a:schemeClr val="bg1">
                <a:lumMod val="75000"/>
              </a:schemeClr>
            </a:solidFill>
          </a:ln>
          <a:effectLst/>
          <a:extLst/>
        </p:spPr>
        <p:txBody>
          <a:bodyPr wrap="none" lIns="90488" tIns="44450" rIns="90488" bIns="44450"/>
          <a:lstStyle/>
          <a:p>
            <a:pPr algn="ctr">
              <a:defRPr/>
            </a:pPr>
            <a:r>
              <a:rPr lang="en-GB" i="1">
                <a:ln>
                  <a:solidFill>
                    <a:schemeClr val="bg1">
                      <a:lumMod val="75000"/>
                    </a:schemeClr>
                  </a:solidFill>
                </a:ln>
                <a:solidFill>
                  <a:schemeClr val="bg1">
                    <a:lumMod val="50000"/>
                  </a:schemeClr>
                </a:solidFill>
                <a:latin typeface="Arial" charset="0"/>
                <a:cs typeface="+mn-cs"/>
              </a:rPr>
              <a:t>systems thinking</a:t>
            </a:r>
          </a:p>
          <a:p>
            <a:pPr algn="ctr">
              <a:defRPr/>
            </a:pPr>
            <a:r>
              <a:rPr lang="en-GB" i="1">
                <a:ln>
                  <a:solidFill>
                    <a:schemeClr val="bg1">
                      <a:lumMod val="75000"/>
                    </a:schemeClr>
                  </a:solidFill>
                </a:ln>
                <a:solidFill>
                  <a:schemeClr val="bg1">
                    <a:lumMod val="50000"/>
                  </a:schemeClr>
                </a:solidFill>
                <a:latin typeface="Arial" charset="0"/>
                <a:cs typeface="+mn-cs"/>
              </a:rPr>
              <a:t>about real world</a:t>
            </a:r>
          </a:p>
        </p:txBody>
      </p:sp>
      <p:sp>
        <p:nvSpPr>
          <p:cNvPr id="15" name="AutoShape 13"/>
          <p:cNvSpPr>
            <a:spLocks noChangeArrowheads="1"/>
          </p:cNvSpPr>
          <p:nvPr/>
        </p:nvSpPr>
        <p:spPr bwMode="auto">
          <a:xfrm>
            <a:off x="5879737" y="1705550"/>
            <a:ext cx="2922150" cy="1074868"/>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6. Debate possible changes which are both systematically desirable &amp; culturally feasible</a:t>
            </a:r>
            <a:endParaRPr lang="en-US" dirty="0">
              <a:ln>
                <a:solidFill>
                  <a:schemeClr val="bg1">
                    <a:lumMod val="75000"/>
                  </a:schemeClr>
                </a:solidFill>
              </a:ln>
              <a:solidFill>
                <a:schemeClr val="bg1">
                  <a:lumMod val="50000"/>
                </a:schemeClr>
              </a:solidFill>
              <a:cs typeface="+mn-cs"/>
            </a:endParaRPr>
          </a:p>
        </p:txBody>
      </p:sp>
      <p:sp>
        <p:nvSpPr>
          <p:cNvPr id="16" name="AutoShape 14"/>
          <p:cNvSpPr>
            <a:spLocks noChangeArrowheads="1"/>
          </p:cNvSpPr>
          <p:nvPr/>
        </p:nvSpPr>
        <p:spPr bwMode="auto">
          <a:xfrm>
            <a:off x="3897163" y="4977695"/>
            <a:ext cx="2408666" cy="1305611"/>
          </a:xfrm>
          <a:prstGeom prst="roundRect">
            <a:avLst>
              <a:gd name="adj" fmla="val 12495"/>
            </a:avLst>
          </a:prstGeom>
          <a:solidFill>
            <a:srgbClr val="C41E3A"/>
          </a:solidFill>
          <a:ln w="25400">
            <a:solidFill>
              <a:schemeClr val="tx1"/>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4. Build a conceptual system model for each root definition</a:t>
            </a:r>
            <a:endParaRPr lang="en-US" dirty="0">
              <a:ln>
                <a:solidFill>
                  <a:schemeClr val="bg1">
                    <a:lumMod val="75000"/>
                  </a:schemeClr>
                </a:solidFill>
              </a:ln>
              <a:solidFill>
                <a:schemeClr val="bg1">
                  <a:lumMod val="50000"/>
                </a:schemeClr>
              </a:solidFill>
              <a:cs typeface="+mn-cs"/>
            </a:endParaRPr>
          </a:p>
        </p:txBody>
      </p:sp>
      <p:sp>
        <p:nvSpPr>
          <p:cNvPr id="17" name="AutoShape 15"/>
          <p:cNvSpPr>
            <a:spLocks noChangeArrowheads="1"/>
          </p:cNvSpPr>
          <p:nvPr/>
        </p:nvSpPr>
        <p:spPr bwMode="auto">
          <a:xfrm>
            <a:off x="3415468" y="350289"/>
            <a:ext cx="2321085" cy="1239932"/>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7. Take action to improve the problem</a:t>
            </a:r>
            <a:endParaRPr lang="en-US" dirty="0">
              <a:ln>
                <a:solidFill>
                  <a:schemeClr val="bg1">
                    <a:lumMod val="75000"/>
                  </a:schemeClr>
                </a:solidFill>
              </a:ln>
              <a:solidFill>
                <a:schemeClr val="bg1">
                  <a:lumMod val="50000"/>
                </a:schemeClr>
              </a:solidFill>
              <a:cs typeface="+mn-cs"/>
            </a:endParaRPr>
          </a:p>
        </p:txBody>
      </p:sp>
      <p:sp>
        <p:nvSpPr>
          <p:cNvPr id="18" name="AutoShape 16"/>
          <p:cNvSpPr>
            <a:spLocks noChangeArrowheads="1"/>
          </p:cNvSpPr>
          <p:nvPr/>
        </p:nvSpPr>
        <p:spPr bwMode="auto">
          <a:xfrm>
            <a:off x="481695" y="5021481"/>
            <a:ext cx="2298022" cy="1371291"/>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solidFill>
                  <a:schemeClr val="bg1">
                    <a:lumMod val="75000"/>
                  </a:schemeClr>
                </a:solidFill>
                <a:cs typeface="+mn-cs"/>
              </a:rPr>
              <a:t>3. Formulate a root definition for each theme or view using CATWOE</a:t>
            </a:r>
            <a:endParaRPr lang="en-US" dirty="0">
              <a:solidFill>
                <a:schemeClr val="bg1">
                  <a:lumMod val="75000"/>
                </a:schemeClr>
              </a:solidFill>
              <a:cs typeface="+mn-cs"/>
            </a:endParaRPr>
          </a:p>
        </p:txBody>
      </p:sp>
      <p:sp>
        <p:nvSpPr>
          <p:cNvPr id="19" name="AutoShape 17"/>
          <p:cNvSpPr>
            <a:spLocks noChangeArrowheads="1"/>
          </p:cNvSpPr>
          <p:nvPr/>
        </p:nvSpPr>
        <p:spPr bwMode="auto">
          <a:xfrm>
            <a:off x="437906" y="2955564"/>
            <a:ext cx="2341812" cy="1080072"/>
          </a:xfrm>
          <a:prstGeom prst="roundRect">
            <a:avLst>
              <a:gd name="adj" fmla="val 12495"/>
            </a:avLst>
          </a:prstGeom>
          <a:noFill/>
          <a:ln w="25400">
            <a:solidFill>
              <a:srgbClr val="BFBFB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ln>
                  <a:solidFill>
                    <a:schemeClr val="bg1">
                      <a:lumMod val="75000"/>
                    </a:schemeClr>
                  </a:solidFill>
                </a:ln>
                <a:solidFill>
                  <a:schemeClr val="bg1">
                    <a:lumMod val="75000"/>
                  </a:schemeClr>
                </a:solidFill>
                <a:cs typeface="+mn-cs"/>
              </a:rPr>
              <a:t>2. Identification of alternative potential views or themes of the problem</a:t>
            </a:r>
            <a:endParaRPr lang="en-US" dirty="0">
              <a:ln>
                <a:solidFill>
                  <a:schemeClr val="bg1">
                    <a:lumMod val="75000"/>
                  </a:schemeClr>
                </a:solidFill>
              </a:ln>
              <a:solidFill>
                <a:schemeClr val="bg1">
                  <a:lumMod val="75000"/>
                </a:schemeClr>
              </a:solidFill>
              <a:cs typeface="+mn-cs"/>
            </a:endParaRPr>
          </a:p>
        </p:txBody>
      </p:sp>
      <p:sp>
        <p:nvSpPr>
          <p:cNvPr id="20" name="AutoShape 18"/>
          <p:cNvSpPr>
            <a:spLocks noChangeArrowheads="1"/>
          </p:cNvSpPr>
          <p:nvPr/>
        </p:nvSpPr>
        <p:spPr bwMode="auto">
          <a:xfrm>
            <a:off x="4138011" y="2999348"/>
            <a:ext cx="2452457" cy="1313583"/>
          </a:xfrm>
          <a:prstGeom prst="roundRect">
            <a:avLst>
              <a:gd name="adj" fmla="val 12495"/>
            </a:avLst>
          </a:prstGeom>
          <a:noFill/>
          <a:ln w="25400">
            <a:solidFill>
              <a:schemeClr val="bg1">
                <a:lumMod val="75000"/>
              </a:schemeClr>
            </a:solidFill>
            <a:round/>
            <a:headEnd/>
            <a:tailEnd/>
          </a:ln>
          <a:effectLst/>
          <a:extLst/>
        </p:spPr>
        <p:txBody>
          <a:bodyPr wrap="square" anchor="ctr"/>
          <a:lstStyle/>
          <a:p>
            <a:pPr>
              <a:defRPr/>
            </a:pPr>
            <a:r>
              <a:rPr lang="en-US" dirty="0" smtClean="0">
                <a:ln>
                  <a:solidFill>
                    <a:schemeClr val="bg1">
                      <a:lumMod val="75000"/>
                    </a:schemeClr>
                  </a:solidFill>
                </a:ln>
                <a:solidFill>
                  <a:schemeClr val="bg1">
                    <a:lumMod val="50000"/>
                  </a:schemeClr>
                </a:solidFill>
                <a:cs typeface="+mn-cs"/>
              </a:rPr>
              <a:t>5. Compare conceptual model (in 4) with real-world actions (as in 1 &amp; 2)</a:t>
            </a:r>
            <a:endParaRPr lang="en-US" dirty="0">
              <a:ln>
                <a:solidFill>
                  <a:schemeClr val="bg1">
                    <a:lumMod val="75000"/>
                  </a:schemeClr>
                </a:solidFill>
              </a:ln>
              <a:solidFill>
                <a:schemeClr val="bg1">
                  <a:lumMod val="50000"/>
                </a:schemeClr>
              </a:solidFill>
              <a:cs typeface="+mn-cs"/>
            </a:endParaRPr>
          </a:p>
        </p:txBody>
      </p:sp>
      <p:sp>
        <p:nvSpPr>
          <p:cNvPr id="58" name="TextBox 57"/>
          <p:cNvSpPr txBox="1"/>
          <p:nvPr/>
        </p:nvSpPr>
        <p:spPr>
          <a:xfrm>
            <a:off x="5374726" y="6358843"/>
            <a:ext cx="3469494" cy="369332"/>
          </a:xfrm>
          <a:prstGeom prst="rect">
            <a:avLst/>
          </a:prstGeom>
          <a:noFill/>
        </p:spPr>
        <p:txBody>
          <a:bodyPr wrap="none" rtlCol="0">
            <a:spAutoFit/>
          </a:bodyPr>
          <a:lstStyle/>
          <a:p>
            <a:r>
              <a:rPr lang="en-US" dirty="0" smtClean="0"/>
              <a:t>Adapted from </a:t>
            </a:r>
            <a:r>
              <a:rPr lang="en-US" dirty="0" err="1" smtClean="0"/>
              <a:t>Checkland</a:t>
            </a:r>
            <a:r>
              <a:rPr lang="en-US" dirty="0" smtClean="0"/>
              <a:t> (1981)</a:t>
            </a:r>
            <a:endParaRPr lang="en-US" dirty="0"/>
          </a:p>
        </p:txBody>
      </p:sp>
      <p:cxnSp>
        <p:nvCxnSpPr>
          <p:cNvPr id="64" name="Straight Arrow Connector 63"/>
          <p:cNvCxnSpPr>
            <a:stCxn id="15" idx="0"/>
            <a:endCxn id="17" idx="3"/>
          </p:cNvCxnSpPr>
          <p:nvPr/>
        </p:nvCxnSpPr>
        <p:spPr>
          <a:xfrm flipH="1" flipV="1">
            <a:off x="5736553" y="970255"/>
            <a:ext cx="1604259" cy="735295"/>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6" idx="0"/>
            <a:endCxn id="20" idx="2"/>
          </p:cNvCxnSpPr>
          <p:nvPr/>
        </p:nvCxnSpPr>
        <p:spPr>
          <a:xfrm flipV="1">
            <a:off x="5101496" y="4312931"/>
            <a:ext cx="262744" cy="664764"/>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8" idx="3"/>
            <a:endCxn id="16" idx="1"/>
          </p:cNvCxnSpPr>
          <p:nvPr/>
        </p:nvCxnSpPr>
        <p:spPr>
          <a:xfrm flipV="1">
            <a:off x="2779717" y="5630501"/>
            <a:ext cx="1117446" cy="76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9" idx="2"/>
            <a:endCxn id="18" idx="0"/>
          </p:cNvCxnSpPr>
          <p:nvPr/>
        </p:nvCxnSpPr>
        <p:spPr>
          <a:xfrm>
            <a:off x="1608812" y="4035636"/>
            <a:ext cx="21894" cy="985845"/>
          </a:xfrm>
          <a:prstGeom prst="straightConnector1">
            <a:avLst/>
          </a:prstGeom>
          <a:ln>
            <a:solidFill>
              <a:srgbClr val="BFBFBF"/>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21" idx="2"/>
            <a:endCxn id="19" idx="0"/>
          </p:cNvCxnSpPr>
          <p:nvPr/>
        </p:nvCxnSpPr>
        <p:spPr>
          <a:xfrm flipH="1">
            <a:off x="1608812" y="2254984"/>
            <a:ext cx="10947" cy="700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20" idx="3"/>
            <a:endCxn id="15" idx="2"/>
          </p:cNvCxnSpPr>
          <p:nvPr/>
        </p:nvCxnSpPr>
        <p:spPr>
          <a:xfrm flipV="1">
            <a:off x="6590468" y="2780418"/>
            <a:ext cx="750344" cy="875722"/>
          </a:xfrm>
          <a:prstGeom prst="bentConnector2">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7" name="Curved Connector 86"/>
          <p:cNvCxnSpPr>
            <a:endCxn id="21" idx="0"/>
          </p:cNvCxnSpPr>
          <p:nvPr/>
        </p:nvCxnSpPr>
        <p:spPr>
          <a:xfrm rot="10800000" flipV="1">
            <a:off x="1619759" y="853827"/>
            <a:ext cx="1730214" cy="240825"/>
          </a:xfrm>
          <a:prstGeom prst="curvedConnector2">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rot="10800000" flipV="1">
            <a:off x="2496057" y="2517701"/>
            <a:ext cx="2912068" cy="2473915"/>
          </a:xfrm>
          <a:prstGeom prst="curvedConnector3">
            <a:avLst>
              <a:gd name="adj1" fmla="val 83083"/>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19" idx="3"/>
          </p:cNvCxnSpPr>
          <p:nvPr/>
        </p:nvCxnSpPr>
        <p:spPr>
          <a:xfrm rot="10800000" flipV="1">
            <a:off x="2779718" y="2495808"/>
            <a:ext cx="3044420" cy="999792"/>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a:stCxn id="20" idx="1"/>
            <a:endCxn id="19" idx="3"/>
          </p:cNvCxnSpPr>
          <p:nvPr/>
        </p:nvCxnSpPr>
        <p:spPr>
          <a:xfrm rot="10800000">
            <a:off x="2779719" y="3495600"/>
            <a:ext cx="1358293" cy="160540"/>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7" name="Curved Right Arrow 116"/>
          <p:cNvSpPr/>
          <p:nvPr/>
        </p:nvSpPr>
        <p:spPr>
          <a:xfrm>
            <a:off x="3109125" y="4006429"/>
            <a:ext cx="731520" cy="1216152"/>
          </a:xfrm>
          <a:prstGeom prst="curvedRightArrow">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lumMod val="75000"/>
                  </a:schemeClr>
                </a:solidFill>
              </a:ln>
              <a:solidFill>
                <a:schemeClr val="bg1">
                  <a:lumMod val="75000"/>
                </a:schemeClr>
              </a:solidFill>
            </a:endParaRPr>
          </a:p>
        </p:txBody>
      </p:sp>
      <p:sp>
        <p:nvSpPr>
          <p:cNvPr id="120" name="TextBox 119"/>
          <p:cNvSpPr txBox="1"/>
          <p:nvPr/>
        </p:nvSpPr>
        <p:spPr>
          <a:xfrm>
            <a:off x="3459449" y="4488077"/>
            <a:ext cx="926648" cy="369332"/>
          </a:xfrm>
          <a:prstGeom prst="rect">
            <a:avLst/>
          </a:prstGeom>
          <a:noFill/>
          <a:ln>
            <a:solidFill>
              <a:schemeClr val="bg1">
                <a:lumMod val="75000"/>
              </a:schemeClr>
            </a:solidFill>
          </a:ln>
        </p:spPr>
        <p:txBody>
          <a:bodyPr wrap="square" rtlCol="0">
            <a:spAutoFit/>
          </a:bodyPr>
          <a:lstStyle/>
          <a:p>
            <a:r>
              <a:rPr lang="en-US" dirty="0" smtClean="0">
                <a:ln>
                  <a:solidFill>
                    <a:schemeClr val="bg1">
                      <a:lumMod val="75000"/>
                    </a:schemeClr>
                  </a:solidFill>
                </a:ln>
                <a:solidFill>
                  <a:schemeClr val="bg1">
                    <a:lumMod val="50000"/>
                  </a:schemeClr>
                </a:solidFill>
              </a:rPr>
              <a:t>Iterate</a:t>
            </a:r>
            <a:endParaRPr lang="en-US" dirty="0">
              <a:ln>
                <a:solidFill>
                  <a:schemeClr val="bg1">
                    <a:lumMod val="75000"/>
                  </a:schemeClr>
                </a:solidFill>
              </a:ln>
              <a:solidFill>
                <a:schemeClr val="bg1">
                  <a:lumMod val="50000"/>
                </a:schemeClr>
              </a:solidFill>
            </a:endParaRPr>
          </a:p>
        </p:txBody>
      </p:sp>
      <p:sp>
        <p:nvSpPr>
          <p:cNvPr id="26" name="TextBox 25"/>
          <p:cNvSpPr txBox="1"/>
          <p:nvPr/>
        </p:nvSpPr>
        <p:spPr>
          <a:xfrm>
            <a:off x="333375" y="259294"/>
            <a:ext cx="8445500" cy="3970318"/>
          </a:xfrm>
          <a:prstGeom prst="rect">
            <a:avLst/>
          </a:prstGeom>
          <a:solidFill>
            <a:srgbClr val="C41E3A"/>
          </a:solidFill>
        </p:spPr>
        <p:txBody>
          <a:bodyPr wrap="square" rtlCol="0">
            <a:spAutoFit/>
          </a:bodyPr>
          <a:lstStyle/>
          <a:p>
            <a:endParaRPr lang="en-US" dirty="0" smtClean="0">
              <a:solidFill>
                <a:schemeClr val="bg1"/>
              </a:solidFill>
            </a:endParaRPr>
          </a:p>
          <a:p>
            <a:r>
              <a:rPr lang="en-US" dirty="0" smtClean="0">
                <a:solidFill>
                  <a:schemeClr val="bg1"/>
                </a:solidFill>
              </a:rPr>
              <a:t>Research team builds a conceptual system model for each root definition within each case-study group</a:t>
            </a:r>
          </a:p>
          <a:p>
            <a:endParaRPr lang="en-US" dirty="0" smtClean="0">
              <a:solidFill>
                <a:schemeClr val="bg1"/>
              </a:solidFill>
            </a:endParaRPr>
          </a:p>
          <a:p>
            <a:r>
              <a:rPr lang="en-US" dirty="0" smtClean="0">
                <a:solidFill>
                  <a:schemeClr val="bg1"/>
                </a:solidFill>
              </a:rPr>
              <a:t>Verified by advisory group of representatives </a:t>
            </a:r>
            <a:r>
              <a:rPr lang="en-US" dirty="0" err="1" smtClean="0">
                <a:solidFill>
                  <a:schemeClr val="bg1"/>
                </a:solidFill>
              </a:rPr>
              <a:t>inc.</a:t>
            </a:r>
            <a:r>
              <a:rPr lang="en-US" dirty="0" smtClean="0">
                <a:solidFill>
                  <a:schemeClr val="bg1"/>
                </a:solidFill>
              </a:rPr>
              <a:t> KTP Advisor, government, third sector (including VAF trustees and funded </a:t>
            </a:r>
            <a:r>
              <a:rPr lang="en-US" dirty="0" err="1" smtClean="0">
                <a:solidFill>
                  <a:schemeClr val="bg1"/>
                </a:solidFill>
              </a:rPr>
              <a:t>organisations</a:t>
            </a:r>
            <a:r>
              <a:rPr lang="en-US" dirty="0" smtClean="0">
                <a:solidFill>
                  <a:schemeClr val="bg1"/>
                </a:solidFill>
              </a:rPr>
              <a:t>), business community</a:t>
            </a:r>
          </a:p>
          <a:p>
            <a:endParaRPr lang="en-US" dirty="0">
              <a:solidFill>
                <a:schemeClr val="bg1"/>
              </a:solidFill>
            </a:endParaRPr>
          </a:p>
          <a:p>
            <a:r>
              <a:rPr lang="en-US" dirty="0" smtClean="0">
                <a:solidFill>
                  <a:schemeClr val="bg1"/>
                </a:solidFill>
              </a:rPr>
              <a:t>Methodological considerations:</a:t>
            </a:r>
          </a:p>
          <a:p>
            <a:pPr marL="457200" indent="-457200">
              <a:buAutoNum type="arabicPeriod"/>
            </a:pPr>
            <a:r>
              <a:rPr lang="en-US" dirty="0" smtClean="0">
                <a:solidFill>
                  <a:schemeClr val="bg1"/>
                </a:solidFill>
              </a:rPr>
              <a:t>Clustering themes and perspectives around each CSM for each root definition</a:t>
            </a:r>
          </a:p>
          <a:p>
            <a:pPr marL="457200" indent="-457200">
              <a:buAutoNum type="arabicPeriod"/>
            </a:pPr>
            <a:r>
              <a:rPr lang="en-US" dirty="0" smtClean="0">
                <a:solidFill>
                  <a:schemeClr val="bg1"/>
                </a:solidFill>
              </a:rPr>
              <a:t>Will this move us towards the “whole”?</a:t>
            </a:r>
          </a:p>
          <a:p>
            <a:pPr marL="457200" indent="-457200">
              <a:buAutoNum type="arabicPeriod"/>
            </a:pPr>
            <a:endParaRPr lang="en-US" dirty="0">
              <a:solidFill>
                <a:schemeClr val="bg1"/>
              </a:solidFill>
            </a:endParaRPr>
          </a:p>
          <a:p>
            <a:r>
              <a:rPr lang="en-US" dirty="0" smtClean="0">
                <a:solidFill>
                  <a:schemeClr val="bg1"/>
                </a:solidFill>
              </a:rPr>
              <a:t>** Departure from </a:t>
            </a:r>
            <a:r>
              <a:rPr lang="en-US" dirty="0" err="1">
                <a:solidFill>
                  <a:schemeClr val="bg1"/>
                </a:solidFill>
              </a:rPr>
              <a:t>Sutrisna</a:t>
            </a:r>
            <a:r>
              <a:rPr lang="en-US" dirty="0">
                <a:solidFill>
                  <a:schemeClr val="bg1"/>
                </a:solidFill>
              </a:rPr>
              <a:t> and </a:t>
            </a:r>
            <a:r>
              <a:rPr lang="en-US" dirty="0" smtClean="0">
                <a:solidFill>
                  <a:schemeClr val="bg1"/>
                </a:solidFill>
              </a:rPr>
              <a:t>Barrett</a:t>
            </a:r>
            <a:r>
              <a:rPr lang="en-US" dirty="0">
                <a:solidFill>
                  <a:schemeClr val="bg1"/>
                </a:solidFill>
              </a:rPr>
              <a:t> </a:t>
            </a:r>
            <a:r>
              <a:rPr lang="en-US" dirty="0" smtClean="0">
                <a:solidFill>
                  <a:schemeClr val="bg1"/>
                </a:solidFill>
              </a:rPr>
              <a:t>(2007)</a:t>
            </a:r>
            <a:endParaRPr lang="en-US" dirty="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239126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9"/>
          <p:cNvSpPr>
            <a:spLocks noChangeArrowheads="1"/>
          </p:cNvSpPr>
          <p:nvPr/>
        </p:nvSpPr>
        <p:spPr bwMode="auto">
          <a:xfrm>
            <a:off x="459800" y="1094653"/>
            <a:ext cx="2319917" cy="1160331"/>
          </a:xfrm>
          <a:prstGeom prst="roundRect">
            <a:avLst>
              <a:gd name="adj" fmla="val 0"/>
            </a:avLst>
          </a:prstGeom>
          <a:noFill/>
          <a:ln w="25400">
            <a:solidFill>
              <a:schemeClr val="tx1"/>
            </a:solidFill>
            <a:round/>
            <a:headEnd/>
            <a:tailEnd/>
          </a:ln>
          <a:effectLst/>
          <a:extLst/>
        </p:spPr>
        <p:txBody>
          <a:bodyPr wrap="square" anchor="ctr">
            <a:normAutofit/>
          </a:bodyPr>
          <a:lstStyle/>
          <a:p>
            <a:pPr algn="ctr">
              <a:defRPr/>
            </a:pPr>
            <a:r>
              <a:rPr lang="en-GB" dirty="0" smtClean="0"/>
              <a:t>1. Summary </a:t>
            </a:r>
            <a:r>
              <a:rPr lang="en-GB" dirty="0"/>
              <a:t>of problem situation: </a:t>
            </a:r>
            <a:endParaRPr lang="en-GB" dirty="0" smtClean="0"/>
          </a:p>
          <a:p>
            <a:pPr algn="ctr">
              <a:defRPr/>
            </a:pPr>
            <a:r>
              <a:rPr lang="en-GB" dirty="0" smtClean="0"/>
              <a:t>unstructured</a:t>
            </a:r>
            <a:endParaRPr lang="en-GB" dirty="0"/>
          </a:p>
        </p:txBody>
      </p:sp>
      <p:sp>
        <p:nvSpPr>
          <p:cNvPr id="7" name="Line 5"/>
          <p:cNvSpPr>
            <a:spLocks noChangeShapeType="1"/>
          </p:cNvSpPr>
          <p:nvPr/>
        </p:nvSpPr>
        <p:spPr bwMode="auto">
          <a:xfrm>
            <a:off x="306532" y="4527713"/>
            <a:ext cx="8320192"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 name="Rectangle 6"/>
          <p:cNvSpPr>
            <a:spLocks noChangeArrowheads="1"/>
          </p:cNvSpPr>
          <p:nvPr/>
        </p:nvSpPr>
        <p:spPr bwMode="auto">
          <a:xfrm>
            <a:off x="6768261" y="4111728"/>
            <a:ext cx="1075764" cy="324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lstStyle/>
          <a:p>
            <a:pPr algn="ctr">
              <a:defRPr/>
            </a:pPr>
            <a:r>
              <a:rPr lang="en-GB" i="1">
                <a:latin typeface="Arial" charset="0"/>
                <a:cs typeface="+mn-cs"/>
              </a:rPr>
              <a:t>real world</a:t>
            </a:r>
          </a:p>
        </p:txBody>
      </p:sp>
      <p:sp>
        <p:nvSpPr>
          <p:cNvPr id="9" name="Rectangle 7"/>
          <p:cNvSpPr>
            <a:spLocks noChangeArrowheads="1"/>
          </p:cNvSpPr>
          <p:nvPr/>
        </p:nvSpPr>
        <p:spPr bwMode="auto">
          <a:xfrm>
            <a:off x="6539528" y="4583516"/>
            <a:ext cx="1686912" cy="551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lstStyle/>
          <a:p>
            <a:pPr algn="ctr">
              <a:defRPr/>
            </a:pPr>
            <a:r>
              <a:rPr lang="en-GB" i="1">
                <a:latin typeface="Arial" charset="0"/>
                <a:cs typeface="+mn-cs"/>
              </a:rPr>
              <a:t>systems thinking</a:t>
            </a:r>
          </a:p>
          <a:p>
            <a:pPr algn="ctr">
              <a:defRPr/>
            </a:pPr>
            <a:r>
              <a:rPr lang="en-GB" i="1">
                <a:latin typeface="Arial" charset="0"/>
                <a:cs typeface="+mn-cs"/>
              </a:rPr>
              <a:t>about real world</a:t>
            </a:r>
          </a:p>
        </p:txBody>
      </p:sp>
      <p:sp>
        <p:nvSpPr>
          <p:cNvPr id="15" name="AutoShape 13"/>
          <p:cNvSpPr>
            <a:spLocks noChangeArrowheads="1"/>
          </p:cNvSpPr>
          <p:nvPr/>
        </p:nvSpPr>
        <p:spPr bwMode="auto">
          <a:xfrm>
            <a:off x="5879737" y="1705550"/>
            <a:ext cx="2922150" cy="1074868"/>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6. Debate possible changes which are both systematically desirable &amp; culturally feasible</a:t>
            </a:r>
            <a:endParaRPr lang="en-US" dirty="0">
              <a:cs typeface="+mn-cs"/>
            </a:endParaRPr>
          </a:p>
        </p:txBody>
      </p:sp>
      <p:sp>
        <p:nvSpPr>
          <p:cNvPr id="16" name="AutoShape 14"/>
          <p:cNvSpPr>
            <a:spLocks noChangeArrowheads="1"/>
          </p:cNvSpPr>
          <p:nvPr/>
        </p:nvSpPr>
        <p:spPr bwMode="auto">
          <a:xfrm>
            <a:off x="3897163" y="4977695"/>
            <a:ext cx="2408666" cy="1305611"/>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4. Build a conceptual system model for each root definition</a:t>
            </a:r>
            <a:endParaRPr lang="en-US" dirty="0">
              <a:cs typeface="+mn-cs"/>
            </a:endParaRPr>
          </a:p>
        </p:txBody>
      </p:sp>
      <p:sp>
        <p:nvSpPr>
          <p:cNvPr id="17" name="AutoShape 15"/>
          <p:cNvSpPr>
            <a:spLocks noChangeArrowheads="1"/>
          </p:cNvSpPr>
          <p:nvPr/>
        </p:nvSpPr>
        <p:spPr bwMode="auto">
          <a:xfrm>
            <a:off x="3415468" y="350289"/>
            <a:ext cx="2321085" cy="1239932"/>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7. Take action to improve the problem</a:t>
            </a:r>
            <a:endParaRPr lang="en-US" dirty="0">
              <a:cs typeface="+mn-cs"/>
            </a:endParaRPr>
          </a:p>
        </p:txBody>
      </p:sp>
      <p:sp>
        <p:nvSpPr>
          <p:cNvPr id="18" name="AutoShape 16"/>
          <p:cNvSpPr>
            <a:spLocks noChangeArrowheads="1"/>
          </p:cNvSpPr>
          <p:nvPr/>
        </p:nvSpPr>
        <p:spPr bwMode="auto">
          <a:xfrm>
            <a:off x="481695" y="5021481"/>
            <a:ext cx="2298022" cy="1371291"/>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3. Formulate a root definition for each theme or view using CATWOE</a:t>
            </a:r>
            <a:endParaRPr lang="en-US" dirty="0">
              <a:cs typeface="+mn-cs"/>
            </a:endParaRPr>
          </a:p>
        </p:txBody>
      </p:sp>
      <p:sp>
        <p:nvSpPr>
          <p:cNvPr id="19" name="AutoShape 17"/>
          <p:cNvSpPr>
            <a:spLocks noChangeArrowheads="1"/>
          </p:cNvSpPr>
          <p:nvPr/>
        </p:nvSpPr>
        <p:spPr bwMode="auto">
          <a:xfrm>
            <a:off x="437906" y="2955564"/>
            <a:ext cx="2341812" cy="1080072"/>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2. Identification of alternative potential views or themes of the problem</a:t>
            </a:r>
            <a:endParaRPr lang="en-US" dirty="0">
              <a:cs typeface="+mn-cs"/>
            </a:endParaRPr>
          </a:p>
        </p:txBody>
      </p:sp>
      <p:sp>
        <p:nvSpPr>
          <p:cNvPr id="20" name="AutoShape 18"/>
          <p:cNvSpPr>
            <a:spLocks noChangeArrowheads="1"/>
          </p:cNvSpPr>
          <p:nvPr/>
        </p:nvSpPr>
        <p:spPr bwMode="auto">
          <a:xfrm>
            <a:off x="4138011" y="2999348"/>
            <a:ext cx="2452457" cy="1313583"/>
          </a:xfrm>
          <a:prstGeom prst="roundRect">
            <a:avLst>
              <a:gd name="adj" fmla="val 12495"/>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lstStyle/>
          <a:p>
            <a:pPr>
              <a:defRPr/>
            </a:pPr>
            <a:r>
              <a:rPr lang="en-US" dirty="0" smtClean="0">
                <a:cs typeface="+mn-cs"/>
              </a:rPr>
              <a:t>5. Compare conceptual model (in 4) with real-world actions (as in 1 &amp; 2)</a:t>
            </a:r>
            <a:endParaRPr lang="en-US" dirty="0">
              <a:cs typeface="+mn-cs"/>
            </a:endParaRPr>
          </a:p>
        </p:txBody>
      </p:sp>
      <p:sp>
        <p:nvSpPr>
          <p:cNvPr id="58" name="TextBox 57"/>
          <p:cNvSpPr txBox="1"/>
          <p:nvPr/>
        </p:nvSpPr>
        <p:spPr>
          <a:xfrm>
            <a:off x="6755851" y="6327093"/>
            <a:ext cx="2006754" cy="369332"/>
          </a:xfrm>
          <a:prstGeom prst="rect">
            <a:avLst/>
          </a:prstGeom>
          <a:noFill/>
        </p:spPr>
        <p:txBody>
          <a:bodyPr wrap="none" rtlCol="0">
            <a:spAutoFit/>
          </a:bodyPr>
          <a:lstStyle/>
          <a:p>
            <a:r>
              <a:rPr lang="en-US" dirty="0" err="1" smtClean="0"/>
              <a:t>Checkland</a:t>
            </a:r>
            <a:r>
              <a:rPr lang="en-US" dirty="0" smtClean="0"/>
              <a:t> (1981)</a:t>
            </a:r>
            <a:endParaRPr lang="en-US" dirty="0"/>
          </a:p>
        </p:txBody>
      </p:sp>
      <p:cxnSp>
        <p:nvCxnSpPr>
          <p:cNvPr id="64" name="Straight Arrow Connector 63"/>
          <p:cNvCxnSpPr>
            <a:stCxn id="15" idx="0"/>
            <a:endCxn id="17" idx="3"/>
          </p:cNvCxnSpPr>
          <p:nvPr/>
        </p:nvCxnSpPr>
        <p:spPr>
          <a:xfrm flipH="1" flipV="1">
            <a:off x="5736553" y="970255"/>
            <a:ext cx="1604259" cy="735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6" idx="0"/>
            <a:endCxn id="20" idx="2"/>
          </p:cNvCxnSpPr>
          <p:nvPr/>
        </p:nvCxnSpPr>
        <p:spPr>
          <a:xfrm flipV="1">
            <a:off x="5101496" y="4312931"/>
            <a:ext cx="262744" cy="6647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8" idx="3"/>
            <a:endCxn id="16" idx="1"/>
          </p:cNvCxnSpPr>
          <p:nvPr/>
        </p:nvCxnSpPr>
        <p:spPr>
          <a:xfrm flipV="1">
            <a:off x="2779717" y="5630501"/>
            <a:ext cx="1117446" cy="76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9" idx="2"/>
            <a:endCxn id="18" idx="0"/>
          </p:cNvCxnSpPr>
          <p:nvPr/>
        </p:nvCxnSpPr>
        <p:spPr>
          <a:xfrm>
            <a:off x="1608812" y="4035636"/>
            <a:ext cx="21894" cy="985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21" idx="2"/>
            <a:endCxn id="19" idx="0"/>
          </p:cNvCxnSpPr>
          <p:nvPr/>
        </p:nvCxnSpPr>
        <p:spPr>
          <a:xfrm flipH="1">
            <a:off x="1608812" y="2254984"/>
            <a:ext cx="10947" cy="700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20" idx="3"/>
            <a:endCxn id="15" idx="2"/>
          </p:cNvCxnSpPr>
          <p:nvPr/>
        </p:nvCxnSpPr>
        <p:spPr>
          <a:xfrm flipV="1">
            <a:off x="6590468" y="2780418"/>
            <a:ext cx="750344" cy="87572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Curved Connector 86"/>
          <p:cNvCxnSpPr>
            <a:endCxn id="21" idx="0"/>
          </p:cNvCxnSpPr>
          <p:nvPr/>
        </p:nvCxnSpPr>
        <p:spPr>
          <a:xfrm rot="10800000" flipV="1">
            <a:off x="1619759" y="853827"/>
            <a:ext cx="1730214" cy="240825"/>
          </a:xfrm>
          <a:prstGeom prst="curvedConnector2">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rot="10800000" flipV="1">
            <a:off x="2496057" y="2517701"/>
            <a:ext cx="2912068" cy="2473915"/>
          </a:xfrm>
          <a:prstGeom prst="curvedConnector3">
            <a:avLst>
              <a:gd name="adj1" fmla="val 83083"/>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19" idx="3"/>
          </p:cNvCxnSpPr>
          <p:nvPr/>
        </p:nvCxnSpPr>
        <p:spPr>
          <a:xfrm rot="10800000" flipV="1">
            <a:off x="2779718" y="2495808"/>
            <a:ext cx="3044420" cy="999792"/>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a:stCxn id="20" idx="1"/>
            <a:endCxn id="19" idx="3"/>
          </p:cNvCxnSpPr>
          <p:nvPr/>
        </p:nvCxnSpPr>
        <p:spPr>
          <a:xfrm rot="10800000">
            <a:off x="2779719" y="3495600"/>
            <a:ext cx="1358293" cy="160540"/>
          </a:xfrm>
          <a:prstGeom prst="curvedConnector3">
            <a:avLst>
              <a:gd name="adj1" fmla="val 50000"/>
            </a:avLst>
          </a:prstGeom>
          <a:ln>
            <a:solidFill>
              <a:srgbClr val="4F81BD"/>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7" name="Curved Right Arrow 116"/>
          <p:cNvSpPr/>
          <p:nvPr/>
        </p:nvSpPr>
        <p:spPr>
          <a:xfrm>
            <a:off x="3109125" y="4006429"/>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0" name="TextBox 119"/>
          <p:cNvSpPr txBox="1"/>
          <p:nvPr/>
        </p:nvSpPr>
        <p:spPr>
          <a:xfrm>
            <a:off x="3459449" y="4488077"/>
            <a:ext cx="926648" cy="369332"/>
          </a:xfrm>
          <a:prstGeom prst="rect">
            <a:avLst/>
          </a:prstGeom>
          <a:noFill/>
        </p:spPr>
        <p:txBody>
          <a:bodyPr wrap="square" rtlCol="0">
            <a:spAutoFit/>
          </a:bodyPr>
          <a:lstStyle/>
          <a:p>
            <a:r>
              <a:rPr lang="en-US" dirty="0" smtClean="0"/>
              <a:t>Iterate</a:t>
            </a:r>
            <a:endParaRPr lang="en-US" dirty="0"/>
          </a:p>
        </p:txBody>
      </p:sp>
    </p:spTree>
    <p:extLst>
      <p:ext uri="{BB962C8B-B14F-4D97-AF65-F5344CB8AC3E}">
        <p14:creationId xmlns:p14="http://schemas.microsoft.com/office/powerpoint/2010/main" val="2798081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346075" y="4010996"/>
            <a:ext cx="8448674" cy="2116357"/>
          </a:xfrm>
        </p:spPr>
        <p:txBody>
          <a:bodyPr/>
          <a:lstStyle/>
          <a:p>
            <a:r>
              <a:rPr lang="en-US" dirty="0" smtClean="0"/>
              <a:t>Rationale for Knowledge Transfer Partnership (KTP) project with the Voluntary Action Fund (Scotland)</a:t>
            </a:r>
          </a:p>
          <a:p>
            <a:r>
              <a:rPr lang="en-US" dirty="0" smtClean="0"/>
              <a:t>Adopting a soft systems methodology approach to the KTP</a:t>
            </a:r>
            <a:endParaRPr lang="en-US" dirty="0"/>
          </a:p>
          <a:p>
            <a:r>
              <a:rPr lang="en-US" dirty="0" smtClean="0"/>
              <a:t>Towards building a conceptual system model(s)</a:t>
            </a:r>
            <a:endParaRPr lang="en-US" dirty="0"/>
          </a:p>
          <a:p>
            <a:r>
              <a:rPr lang="en-US" b="1" dirty="0" smtClean="0">
                <a:solidFill>
                  <a:srgbClr val="C41E3A"/>
                </a:solidFill>
              </a:rPr>
              <a:t>Emerging </a:t>
            </a:r>
            <a:r>
              <a:rPr lang="en-US" b="1" dirty="0">
                <a:solidFill>
                  <a:srgbClr val="C41E3A"/>
                </a:solidFill>
              </a:rPr>
              <a:t>themes of the problem from the pilot study with VAF employees and </a:t>
            </a:r>
            <a:r>
              <a:rPr lang="en-US" b="1" dirty="0" smtClean="0">
                <a:solidFill>
                  <a:srgbClr val="C41E3A"/>
                </a:solidFill>
              </a:rPr>
              <a:t>trustees</a:t>
            </a:r>
          </a:p>
          <a:p>
            <a:r>
              <a:rPr lang="en-US" dirty="0" smtClean="0"/>
              <a:t>Future directions and research agenda</a:t>
            </a:r>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1809808"/>
              </p:ext>
            </p:extLst>
          </p:nvPr>
        </p:nvGraphicFramePr>
        <p:xfrm>
          <a:off x="382996" y="2206625"/>
          <a:ext cx="8264624" cy="1476375"/>
        </p:xfrm>
        <a:graphic>
          <a:graphicData uri="http://schemas.openxmlformats.org/drawingml/2006/table">
            <a:tbl>
              <a:tblPr firstRow="1" bandRow="1">
                <a:tableStyleId>{5C22544A-7EE6-4342-B048-85BDC9FD1C3A}</a:tableStyleId>
              </a:tblPr>
              <a:tblGrid>
                <a:gridCol w="8264624"/>
              </a:tblGrid>
              <a:tr h="1476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bg1"/>
                          </a:solidFill>
                        </a:rPr>
                        <a:t>Presentation Aim: </a:t>
                      </a:r>
                      <a:endParaRPr lang="en-US" sz="20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To identify the themes in connecting and aligning CSR/Sustainability responses to the</a:t>
                      </a:r>
                      <a:r>
                        <a:rPr lang="en-US" sz="2000" baseline="0" dirty="0" smtClean="0"/>
                        <a:t> </a:t>
                      </a:r>
                      <a:r>
                        <a:rPr lang="en-US" sz="2000" dirty="0" smtClean="0"/>
                        <a:t>real and emerging challenges in Scotland and methodological concerns in the KTP project</a:t>
                      </a:r>
                    </a:p>
                  </a:txBody>
                  <a:tcPr>
                    <a:solidFill>
                      <a:srgbClr val="BE0F34"/>
                    </a:solidFill>
                  </a:tcPr>
                </a:tc>
              </a:tr>
            </a:tbl>
          </a:graphicData>
        </a:graphic>
      </p:graphicFrame>
    </p:spTree>
    <p:extLst>
      <p:ext uri="{BB962C8B-B14F-4D97-AF65-F5344CB8AC3E}">
        <p14:creationId xmlns:p14="http://schemas.microsoft.com/office/powerpoint/2010/main" val="98592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Emerging themes from “Rich Pictures”</a:t>
            </a:r>
            <a:endParaRPr lang="en-US" dirty="0"/>
          </a:p>
        </p:txBody>
      </p:sp>
      <p:sp>
        <p:nvSpPr>
          <p:cNvPr id="3" name="Content Placeholder 2"/>
          <p:cNvSpPr>
            <a:spLocks noGrp="1"/>
          </p:cNvSpPr>
          <p:nvPr>
            <p:ph idx="1"/>
          </p:nvPr>
        </p:nvSpPr>
        <p:spPr>
          <a:xfrm>
            <a:off x="346075" y="2087758"/>
            <a:ext cx="4829175" cy="4228172"/>
          </a:xfrm>
        </p:spPr>
        <p:txBody>
          <a:bodyPr/>
          <a:lstStyle/>
          <a:p>
            <a:endParaRPr lang="en-US" dirty="0" smtClean="0"/>
          </a:p>
          <a:p>
            <a:pPr marL="0" indent="0">
              <a:buNone/>
            </a:pPr>
            <a:endParaRPr lang="en-GB" dirty="0"/>
          </a:p>
          <a:p>
            <a:pPr marL="0" indent="0">
              <a:buNone/>
            </a:pPr>
            <a:r>
              <a:rPr lang="en-GB" dirty="0" smtClean="0"/>
              <a:t>One participant on the problem situation:</a:t>
            </a:r>
          </a:p>
          <a:p>
            <a:pPr marL="0" indent="0">
              <a:buNone/>
            </a:pPr>
            <a:endParaRPr lang="en-GB" dirty="0"/>
          </a:p>
          <a:p>
            <a:pPr marL="0" indent="0" algn="ctr">
              <a:buNone/>
            </a:pPr>
            <a:r>
              <a:rPr lang="en-US" sz="2400" dirty="0"/>
              <a:t>“It’s a broken jig saw – I feel very little is joined up” </a:t>
            </a:r>
            <a:endParaRPr lang="en-US" sz="2400" dirty="0" smtClean="0"/>
          </a:p>
          <a:p>
            <a:pPr marL="0" indent="0" algn="ctr">
              <a:buNone/>
            </a:pPr>
            <a:r>
              <a:rPr lang="en-US" sz="2400" dirty="0"/>
              <a:t>“sectors have different priorities … not on same wave length”</a:t>
            </a:r>
            <a:endParaRPr lang="en-US" sz="2400" dirty="0" smtClean="0"/>
          </a:p>
          <a:p>
            <a:pPr marL="0" indent="0" algn="ctr">
              <a:buNone/>
            </a:pPr>
            <a:endParaRPr lang="en-GB" dirty="0" smtClean="0"/>
          </a:p>
          <a:p>
            <a:pPr marL="0" indent="0" algn="ctr">
              <a:buNone/>
            </a:pPr>
            <a:r>
              <a:rPr lang="en-GB" dirty="0" smtClean="0"/>
              <a:t>[Arm’s folded]</a:t>
            </a:r>
            <a:endParaRPr lang="en-GB" dirty="0"/>
          </a:p>
          <a:p>
            <a:endParaRPr lang="en-GB" dirty="0"/>
          </a:p>
          <a:p>
            <a:endParaRPr lang="en-US" dirty="0"/>
          </a:p>
        </p:txBody>
      </p:sp>
      <p:pic>
        <p:nvPicPr>
          <p:cNvPr id="5" name="Picture 4"/>
          <p:cNvPicPr>
            <a:picLocks noChangeAspect="1"/>
          </p:cNvPicPr>
          <p:nvPr/>
        </p:nvPicPr>
        <p:blipFill>
          <a:blip r:embed="rId3"/>
          <a:stretch>
            <a:fillRect/>
          </a:stretch>
        </p:blipFill>
        <p:spPr>
          <a:xfrm>
            <a:off x="5524500" y="2778125"/>
            <a:ext cx="3152775" cy="3152775"/>
          </a:xfrm>
          <a:prstGeom prst="rect">
            <a:avLst/>
          </a:prstGeom>
        </p:spPr>
      </p:pic>
    </p:spTree>
    <p:extLst>
      <p:ext uri="{BB962C8B-B14F-4D97-AF65-F5344CB8AC3E}">
        <p14:creationId xmlns:p14="http://schemas.microsoft.com/office/powerpoint/2010/main" val="3436382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RPD: VAF Staff</a:t>
            </a:r>
            <a:endParaRPr lang="en-US" dirty="0"/>
          </a:p>
        </p:txBody>
      </p:sp>
      <p:pic>
        <p:nvPicPr>
          <p:cNvPr id="4" name="Content Placeholder 3" descr="VAF Staff.pdf"/>
          <p:cNvPicPr>
            <a:picLocks noGrp="1" noChangeAspect="1"/>
          </p:cNvPicPr>
          <p:nvPr>
            <p:ph idx="1"/>
          </p:nvPr>
        </p:nvPicPr>
        <p:blipFill>
          <a:blip r:embed="rId2">
            <a:extLst>
              <a:ext uri="{28A0092B-C50C-407E-A947-70E740481C1C}">
                <a14:useLocalDpi xmlns:a14="http://schemas.microsoft.com/office/drawing/2010/main" val="0"/>
              </a:ext>
            </a:extLst>
          </a:blip>
          <a:srcRect t="32314" b="32314"/>
          <a:stretch>
            <a:fillRect/>
          </a:stretch>
        </p:blipFill>
        <p:spPr/>
      </p:pic>
    </p:spTree>
    <p:extLst>
      <p:ext uri="{BB962C8B-B14F-4D97-AF65-F5344CB8AC3E}">
        <p14:creationId xmlns:p14="http://schemas.microsoft.com/office/powerpoint/2010/main" val="140413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RPD: VAF Managers </a:t>
            </a:r>
            <a:endParaRPr lang="en-US" dirty="0"/>
          </a:p>
        </p:txBody>
      </p:sp>
      <p:pic>
        <p:nvPicPr>
          <p:cNvPr id="9" name="Content Placeholder 3" descr="VAF Managers after refinement.png"/>
          <p:cNvPicPr>
            <a:picLocks noChangeAspect="1"/>
          </p:cNvPicPr>
          <p:nvPr/>
        </p:nvPicPr>
        <p:blipFill>
          <a:blip r:embed="rId2" cstate="print">
            <a:extLst>
              <a:ext uri="{28A0092B-C50C-407E-A947-70E740481C1C}">
                <a14:useLocalDpi xmlns:a14="http://schemas.microsoft.com/office/drawing/2010/main" val="0"/>
              </a:ext>
            </a:extLst>
          </a:blip>
          <a:srcRect l="-18737" r="-18737"/>
          <a:stretch>
            <a:fillRect/>
          </a:stretch>
        </p:blipFill>
        <p:spPr bwMode="auto">
          <a:xfrm>
            <a:off x="238125" y="2160527"/>
            <a:ext cx="8556625" cy="4283136"/>
          </a:xfrm>
          <a:prstGeom prst="rect">
            <a:avLst/>
          </a:prstGeom>
          <a:noFill/>
          <a:ln w="9525">
            <a:noFill/>
            <a:miter lim="800000"/>
            <a:headEnd/>
            <a:tailEnd/>
          </a:ln>
        </p:spPr>
      </p:pic>
    </p:spTree>
    <p:extLst>
      <p:ext uri="{BB962C8B-B14F-4D97-AF65-F5344CB8AC3E}">
        <p14:creationId xmlns:p14="http://schemas.microsoft.com/office/powerpoint/2010/main" val="2659543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RPD: VAF Trustees</a:t>
            </a:r>
            <a:endParaRPr lang="en-US" dirty="0"/>
          </a:p>
        </p:txBody>
      </p:sp>
      <p:pic>
        <p:nvPicPr>
          <p:cNvPr id="4" name="Content Placeholder 3" descr="RPD Trustees.png"/>
          <p:cNvPicPr>
            <a:picLocks noGrp="1" noChangeAspect="1"/>
          </p:cNvPicPr>
          <p:nvPr>
            <p:ph idx="1"/>
          </p:nvPr>
        </p:nvPicPr>
        <p:blipFill>
          <a:blip r:embed="rId2">
            <a:extLst>
              <a:ext uri="{28A0092B-C50C-407E-A947-70E740481C1C}">
                <a14:useLocalDpi xmlns:a14="http://schemas.microsoft.com/office/drawing/2010/main" val="0"/>
              </a:ext>
            </a:extLst>
          </a:blip>
          <a:srcRect t="17257" b="17257"/>
          <a:stretch>
            <a:fillRect/>
          </a:stretch>
        </p:blipFill>
        <p:spPr>
          <a:xfrm rot="10800000">
            <a:off x="346075" y="2087758"/>
            <a:ext cx="8448674" cy="4228172"/>
          </a:xfrm>
        </p:spPr>
      </p:pic>
    </p:spTree>
    <p:extLst>
      <p:ext uri="{BB962C8B-B14F-4D97-AF65-F5344CB8AC3E}">
        <p14:creationId xmlns:p14="http://schemas.microsoft.com/office/powerpoint/2010/main" val="233709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346075" y="4010996"/>
            <a:ext cx="8448674" cy="2116357"/>
          </a:xfrm>
        </p:spPr>
        <p:txBody>
          <a:bodyPr/>
          <a:lstStyle/>
          <a:p>
            <a:r>
              <a:rPr lang="en-US" b="1" dirty="0" smtClean="0">
                <a:solidFill>
                  <a:srgbClr val="C41E3A"/>
                </a:solidFill>
              </a:rPr>
              <a:t>Rationale for Knowledge Transfer Partnership (KTP) project with the Voluntary Action Fund (Scotland)</a:t>
            </a:r>
          </a:p>
          <a:p>
            <a:r>
              <a:rPr lang="en-US" dirty="0" smtClean="0">
                <a:solidFill>
                  <a:srgbClr val="A6A6A6"/>
                </a:solidFill>
              </a:rPr>
              <a:t>Adopting a soft systems methodology approach to the KTP</a:t>
            </a:r>
            <a:endParaRPr lang="en-US" dirty="0">
              <a:solidFill>
                <a:srgbClr val="A6A6A6"/>
              </a:solidFill>
            </a:endParaRPr>
          </a:p>
          <a:p>
            <a:r>
              <a:rPr lang="en-US" dirty="0" smtClean="0">
                <a:solidFill>
                  <a:srgbClr val="A6A6A6"/>
                </a:solidFill>
              </a:rPr>
              <a:t>Emerging themes of the problem from the pilot study with VAF employees and trustees</a:t>
            </a:r>
            <a:endParaRPr lang="en-US" dirty="0">
              <a:solidFill>
                <a:srgbClr val="A6A6A6"/>
              </a:solidFill>
            </a:endParaRPr>
          </a:p>
          <a:p>
            <a:r>
              <a:rPr lang="en-US" dirty="0" smtClean="0">
                <a:solidFill>
                  <a:srgbClr val="A6A6A6"/>
                </a:solidFill>
              </a:rPr>
              <a:t>Towards building a conceptual system model(s)</a:t>
            </a:r>
            <a:endParaRPr lang="en-US" dirty="0">
              <a:solidFill>
                <a:srgbClr val="A6A6A6"/>
              </a:solidFill>
            </a:endParaRPr>
          </a:p>
          <a:p>
            <a:r>
              <a:rPr lang="en-US" dirty="0" smtClean="0">
                <a:solidFill>
                  <a:srgbClr val="A6A6A6"/>
                </a:solidFill>
              </a:rPr>
              <a:t>Future directions and research agenda</a:t>
            </a:r>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77680816"/>
              </p:ext>
            </p:extLst>
          </p:nvPr>
        </p:nvGraphicFramePr>
        <p:xfrm>
          <a:off x="382996" y="2206625"/>
          <a:ext cx="8264624" cy="1476375"/>
        </p:xfrm>
        <a:graphic>
          <a:graphicData uri="http://schemas.openxmlformats.org/drawingml/2006/table">
            <a:tbl>
              <a:tblPr firstRow="1" bandRow="1">
                <a:tableStyleId>{5C22544A-7EE6-4342-B048-85BDC9FD1C3A}</a:tableStyleId>
              </a:tblPr>
              <a:tblGrid>
                <a:gridCol w="8264624"/>
              </a:tblGrid>
              <a:tr h="1476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bg1"/>
                          </a:solidFill>
                        </a:rPr>
                        <a:t>Presentation Aim: </a:t>
                      </a:r>
                      <a:endParaRPr lang="en-US" sz="20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To identify the themes in connecting and aligning CSR/Sustainability responses to the</a:t>
                      </a:r>
                      <a:r>
                        <a:rPr lang="en-US" sz="2000" baseline="0" dirty="0" smtClean="0"/>
                        <a:t> </a:t>
                      </a:r>
                      <a:r>
                        <a:rPr lang="en-US" sz="2000" dirty="0" smtClean="0"/>
                        <a:t>real and emerging challenges in Scotland and methodological concerns in the KTP project</a:t>
                      </a:r>
                    </a:p>
                  </a:txBody>
                  <a:tcPr>
                    <a:solidFill>
                      <a:srgbClr val="BE0F34"/>
                    </a:solidFill>
                  </a:tcPr>
                </a:tc>
              </a:tr>
            </a:tbl>
          </a:graphicData>
        </a:graphic>
      </p:graphicFrame>
    </p:spTree>
    <p:extLst>
      <p:ext uri="{BB962C8B-B14F-4D97-AF65-F5344CB8AC3E}">
        <p14:creationId xmlns:p14="http://schemas.microsoft.com/office/powerpoint/2010/main" val="3522402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989239"/>
            <a:ext cx="8448675" cy="695325"/>
          </a:xfrm>
        </p:spPr>
        <p:txBody>
          <a:bodyPr/>
          <a:lstStyle/>
          <a:p>
            <a:r>
              <a:rPr lang="en-GB" dirty="0"/>
              <a:t>Emerging themes from “Rich Pictures”</a:t>
            </a:r>
          </a:p>
        </p:txBody>
      </p:sp>
      <p:pic>
        <p:nvPicPr>
          <p:cNvPr id="5" name="Content Placeholder 4"/>
          <p:cNvPicPr>
            <a:picLocks noGrp="1" noChangeAspect="1"/>
          </p:cNvPicPr>
          <p:nvPr>
            <p:ph idx="1"/>
          </p:nvPr>
        </p:nvPicPr>
        <p:blipFill>
          <a:blip r:embed="rId2"/>
          <a:stretch>
            <a:fillRect/>
          </a:stretch>
        </p:blipFill>
        <p:spPr>
          <a:xfrm>
            <a:off x="346075" y="3018970"/>
            <a:ext cx="5088972" cy="3457349"/>
          </a:xfrm>
          <a:prstGeom prst="rect">
            <a:avLst/>
          </a:prstGeom>
        </p:spPr>
      </p:pic>
      <p:sp>
        <p:nvSpPr>
          <p:cNvPr id="4" name="Rounded Rectangle 3"/>
          <p:cNvSpPr/>
          <p:nvPr/>
        </p:nvSpPr>
        <p:spPr>
          <a:xfrm>
            <a:off x="5573486" y="3018969"/>
            <a:ext cx="3033485" cy="3457349"/>
          </a:xfrm>
          <a:prstGeom prst="roundRect">
            <a:avLst/>
          </a:prstGeom>
          <a:gradFill>
            <a:gsLst>
              <a:gs pos="11000">
                <a:schemeClr val="accent2">
                  <a:lumMod val="40000"/>
                  <a:lumOff val="60000"/>
                </a:schemeClr>
              </a:gs>
              <a:gs pos="58000">
                <a:schemeClr val="accent2">
                  <a:lumMod val="95000"/>
                  <a:lumOff val="5000"/>
                </a:schemeClr>
              </a:gs>
              <a:gs pos="100000">
                <a:schemeClr val="accent2">
                  <a:lumMod val="60000"/>
                </a:schemeClr>
              </a:gs>
            </a:gsLst>
            <a:lin ang="27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The group drew out the private sector and discussed the idea that the private corporations were there first and foremost to make a profit and that some used CSR as a tick box process although through discussion the group agreed that the private sector plays a very important role in society </a:t>
            </a:r>
            <a:endParaRPr lang="en-GB" sz="1600" b="1" dirty="0"/>
          </a:p>
        </p:txBody>
      </p:sp>
      <p:sp>
        <p:nvSpPr>
          <p:cNvPr id="6" name="Rectangle 5"/>
          <p:cNvSpPr/>
          <p:nvPr/>
        </p:nvSpPr>
        <p:spPr>
          <a:xfrm>
            <a:off x="346075" y="1782153"/>
            <a:ext cx="8260896" cy="923330"/>
          </a:xfrm>
          <a:prstGeom prst="rect">
            <a:avLst/>
          </a:prstGeom>
        </p:spPr>
        <p:txBody>
          <a:bodyPr wrap="square">
            <a:spAutoFit/>
          </a:bodyPr>
          <a:lstStyle/>
          <a:p>
            <a:pPr lvl="0"/>
            <a:r>
              <a:rPr lang="en-GB" dirty="0" smtClean="0"/>
              <a:t>Government </a:t>
            </a:r>
            <a:r>
              <a:rPr lang="en-GB" dirty="0"/>
              <a:t>sets priorities; so do </a:t>
            </a:r>
            <a:r>
              <a:rPr lang="en-GB" dirty="0" smtClean="0"/>
              <a:t>Businesses </a:t>
            </a:r>
            <a:r>
              <a:rPr lang="en-GB" dirty="0"/>
              <a:t>and </a:t>
            </a:r>
            <a:r>
              <a:rPr lang="en-GB" dirty="0" smtClean="0"/>
              <a:t>the third sector </a:t>
            </a:r>
            <a:r>
              <a:rPr lang="en-GB" dirty="0"/>
              <a:t>are ‘expected’ to align. Both </a:t>
            </a:r>
            <a:r>
              <a:rPr lang="en-GB" dirty="0" smtClean="0"/>
              <a:t>Government </a:t>
            </a:r>
            <a:r>
              <a:rPr lang="en-GB" dirty="0"/>
              <a:t>and </a:t>
            </a:r>
            <a:r>
              <a:rPr lang="en-GB" dirty="0" smtClean="0"/>
              <a:t>Business </a:t>
            </a:r>
            <a:r>
              <a:rPr lang="en-GB" dirty="0"/>
              <a:t>hold the </a:t>
            </a:r>
            <a:r>
              <a:rPr lang="en-GB" b="1" dirty="0"/>
              <a:t>money</a:t>
            </a:r>
            <a:r>
              <a:rPr lang="en-GB" dirty="0"/>
              <a:t>, time and </a:t>
            </a:r>
            <a:r>
              <a:rPr lang="en-GB" dirty="0" smtClean="0"/>
              <a:t>resources. </a:t>
            </a:r>
            <a:r>
              <a:rPr lang="en-GB" i="1" dirty="0"/>
              <a:t>What are the appropriate priorities and whom should set them?</a:t>
            </a:r>
          </a:p>
        </p:txBody>
      </p:sp>
    </p:spTree>
    <p:extLst>
      <p:ext uri="{BB962C8B-B14F-4D97-AF65-F5344CB8AC3E}">
        <p14:creationId xmlns:p14="http://schemas.microsoft.com/office/powerpoint/2010/main" val="351825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03" y="1061811"/>
            <a:ext cx="8448675" cy="695325"/>
          </a:xfrm>
        </p:spPr>
        <p:txBody>
          <a:bodyPr/>
          <a:lstStyle/>
          <a:p>
            <a:r>
              <a:rPr lang="en-GB" dirty="0"/>
              <a:t>Emerging themes from “Rich Pictures”</a:t>
            </a:r>
          </a:p>
        </p:txBody>
      </p:sp>
      <p:pic>
        <p:nvPicPr>
          <p:cNvPr id="5" name="Content Placeholder 4"/>
          <p:cNvPicPr>
            <a:picLocks noGrp="1" noChangeAspect="1"/>
          </p:cNvPicPr>
          <p:nvPr>
            <p:ph idx="1"/>
          </p:nvPr>
        </p:nvPicPr>
        <p:blipFill>
          <a:blip r:embed="rId2"/>
          <a:stretch>
            <a:fillRect/>
          </a:stretch>
        </p:blipFill>
        <p:spPr>
          <a:xfrm>
            <a:off x="493487" y="2837545"/>
            <a:ext cx="5210628" cy="3649408"/>
          </a:xfrm>
          <a:prstGeom prst="rect">
            <a:avLst/>
          </a:prstGeom>
        </p:spPr>
      </p:pic>
      <p:sp>
        <p:nvSpPr>
          <p:cNvPr id="4" name="Rounded Rectangle 3"/>
          <p:cNvSpPr/>
          <p:nvPr/>
        </p:nvSpPr>
        <p:spPr>
          <a:xfrm>
            <a:off x="5979885" y="2801258"/>
            <a:ext cx="2583543" cy="3721982"/>
          </a:xfrm>
          <a:prstGeom prst="roundRect">
            <a:avLst/>
          </a:prstGeom>
          <a:gradFill>
            <a:gsLst>
              <a:gs pos="11000">
                <a:schemeClr val="accent2">
                  <a:lumMod val="40000"/>
                  <a:lumOff val="60000"/>
                </a:schemeClr>
              </a:gs>
              <a:gs pos="58000">
                <a:schemeClr val="accent2">
                  <a:lumMod val="95000"/>
                  <a:lumOff val="5000"/>
                </a:schemeClr>
              </a:gs>
              <a:gs pos="100000">
                <a:schemeClr val="accent2">
                  <a:lumMod val="60000"/>
                </a:schemeClr>
              </a:gs>
            </a:gsLst>
            <a:lin ang="27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One group drew leaders of the Scottish Parliament and discussed how the third sector felt that they expressed and input emerging needs to the Government but sometimes the information through political interference fell into a black hole </a:t>
            </a:r>
            <a:endParaRPr lang="en-GB" sz="1600" b="1" dirty="0"/>
          </a:p>
        </p:txBody>
      </p:sp>
      <p:sp>
        <p:nvSpPr>
          <p:cNvPr id="6" name="Rectangle 5"/>
          <p:cNvSpPr/>
          <p:nvPr/>
        </p:nvSpPr>
        <p:spPr>
          <a:xfrm>
            <a:off x="493486" y="1757136"/>
            <a:ext cx="8330292" cy="923330"/>
          </a:xfrm>
          <a:prstGeom prst="rect">
            <a:avLst/>
          </a:prstGeom>
        </p:spPr>
        <p:txBody>
          <a:bodyPr wrap="square">
            <a:spAutoFit/>
          </a:bodyPr>
          <a:lstStyle/>
          <a:p>
            <a:pPr lvl="0"/>
            <a:r>
              <a:rPr lang="en-GB" dirty="0" smtClean="0"/>
              <a:t>There </a:t>
            </a:r>
            <a:r>
              <a:rPr lang="en-GB" dirty="0"/>
              <a:t>are competing priorities and lack of “anchor points” that identify real and emerging need. </a:t>
            </a:r>
            <a:r>
              <a:rPr lang="en-GB" i="1" dirty="0"/>
              <a:t>What mechanisms are required to reconcile competing priorities so that the third sector can align its programmes?</a:t>
            </a:r>
            <a:endParaRPr lang="en-GB" dirty="0"/>
          </a:p>
        </p:txBody>
      </p:sp>
    </p:spTree>
    <p:extLst>
      <p:ext uri="{BB962C8B-B14F-4D97-AF65-F5344CB8AC3E}">
        <p14:creationId xmlns:p14="http://schemas.microsoft.com/office/powerpoint/2010/main" val="891186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1024692"/>
            <a:ext cx="8448675" cy="695325"/>
          </a:xfrm>
        </p:spPr>
        <p:txBody>
          <a:bodyPr/>
          <a:lstStyle/>
          <a:p>
            <a:r>
              <a:rPr lang="en-GB" dirty="0"/>
              <a:t>Emerging themes from “Rich Pictures”</a:t>
            </a:r>
          </a:p>
        </p:txBody>
      </p:sp>
      <p:pic>
        <p:nvPicPr>
          <p:cNvPr id="4" name="Content Placeholder 3"/>
          <p:cNvPicPr>
            <a:picLocks noGrp="1" noChangeAspect="1"/>
          </p:cNvPicPr>
          <p:nvPr>
            <p:ph idx="1"/>
          </p:nvPr>
        </p:nvPicPr>
        <p:blipFill>
          <a:blip r:embed="rId2"/>
          <a:stretch>
            <a:fillRect/>
          </a:stretch>
        </p:blipFill>
        <p:spPr>
          <a:xfrm>
            <a:off x="696686" y="2996583"/>
            <a:ext cx="4443639" cy="1764938"/>
          </a:xfrm>
          <a:prstGeom prst="rect">
            <a:avLst/>
          </a:prstGeom>
        </p:spPr>
      </p:pic>
      <p:pic>
        <p:nvPicPr>
          <p:cNvPr id="5" name="Picture 4"/>
          <p:cNvPicPr>
            <a:picLocks noChangeAspect="1"/>
          </p:cNvPicPr>
          <p:nvPr/>
        </p:nvPicPr>
        <p:blipFill>
          <a:blip r:embed="rId3"/>
          <a:stretch>
            <a:fillRect/>
          </a:stretch>
        </p:blipFill>
        <p:spPr>
          <a:xfrm>
            <a:off x="5651292" y="2844720"/>
            <a:ext cx="2908093" cy="3111159"/>
          </a:xfrm>
          <a:prstGeom prst="rect">
            <a:avLst/>
          </a:prstGeom>
        </p:spPr>
      </p:pic>
      <p:sp>
        <p:nvSpPr>
          <p:cNvPr id="7" name="Rounded Rectangle 6"/>
          <p:cNvSpPr/>
          <p:nvPr/>
        </p:nvSpPr>
        <p:spPr>
          <a:xfrm>
            <a:off x="696686" y="5152571"/>
            <a:ext cx="4804228" cy="1335315"/>
          </a:xfrm>
          <a:prstGeom prst="roundRect">
            <a:avLst/>
          </a:prstGeom>
          <a:gradFill>
            <a:gsLst>
              <a:gs pos="11000">
                <a:schemeClr val="accent2">
                  <a:lumMod val="40000"/>
                  <a:lumOff val="60000"/>
                </a:schemeClr>
              </a:gs>
              <a:gs pos="58000">
                <a:schemeClr val="accent2">
                  <a:lumMod val="95000"/>
                  <a:lumOff val="5000"/>
                </a:schemeClr>
              </a:gs>
              <a:gs pos="100000">
                <a:schemeClr val="accent2">
                  <a:lumMod val="60000"/>
                </a:schemeClr>
              </a:gs>
            </a:gsLst>
            <a:lin ang="27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One group drew hands not touching between sectors and ‘no’ to gadgets, mobile phones, media devices, indicating that people should talk face to face.  Another group drew mountain peaks each sector at the top unable to communicate and connect across the chasm.  </a:t>
            </a:r>
            <a:endParaRPr lang="en-GB" sz="1400" b="1" dirty="0"/>
          </a:p>
        </p:txBody>
      </p:sp>
      <p:sp>
        <p:nvSpPr>
          <p:cNvPr id="8" name="Rectangle 7"/>
          <p:cNvSpPr/>
          <p:nvPr/>
        </p:nvSpPr>
        <p:spPr>
          <a:xfrm>
            <a:off x="464457" y="1959203"/>
            <a:ext cx="7939313" cy="646331"/>
          </a:xfrm>
          <a:prstGeom prst="rect">
            <a:avLst/>
          </a:prstGeom>
        </p:spPr>
        <p:txBody>
          <a:bodyPr wrap="square">
            <a:spAutoFit/>
          </a:bodyPr>
          <a:lstStyle/>
          <a:p>
            <a:pPr lvl="0"/>
            <a:r>
              <a:rPr lang="en-GB" dirty="0" smtClean="0"/>
              <a:t>Weak </a:t>
            </a:r>
            <a:r>
              <a:rPr lang="en-GB" dirty="0"/>
              <a:t>connectivity. </a:t>
            </a:r>
            <a:r>
              <a:rPr lang="en-GB" i="1" dirty="0"/>
              <a:t>What connections are strong, weak and/or missing given the various worldviews of stakeholders?</a:t>
            </a:r>
          </a:p>
        </p:txBody>
      </p:sp>
    </p:spTree>
    <p:extLst>
      <p:ext uri="{BB962C8B-B14F-4D97-AF65-F5344CB8AC3E}">
        <p14:creationId xmlns:p14="http://schemas.microsoft.com/office/powerpoint/2010/main" val="730808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5" y="969302"/>
            <a:ext cx="8448675" cy="695325"/>
          </a:xfrm>
        </p:spPr>
        <p:txBody>
          <a:bodyPr/>
          <a:lstStyle/>
          <a:p>
            <a:r>
              <a:rPr lang="en-GB" dirty="0"/>
              <a:t>Emerging themes from “Rich Pictures”</a:t>
            </a:r>
          </a:p>
        </p:txBody>
      </p:sp>
      <p:sp>
        <p:nvSpPr>
          <p:cNvPr id="4" name="Rounded Rectangle 3"/>
          <p:cNvSpPr/>
          <p:nvPr/>
        </p:nvSpPr>
        <p:spPr>
          <a:xfrm>
            <a:off x="478971" y="2772229"/>
            <a:ext cx="3599542" cy="3788228"/>
          </a:xfrm>
          <a:prstGeom prst="roundRect">
            <a:avLst/>
          </a:prstGeom>
          <a:gradFill>
            <a:gsLst>
              <a:gs pos="11000">
                <a:schemeClr val="accent2">
                  <a:lumMod val="40000"/>
                  <a:lumOff val="60000"/>
                </a:schemeClr>
              </a:gs>
              <a:gs pos="58000">
                <a:schemeClr val="accent2">
                  <a:lumMod val="95000"/>
                  <a:lumOff val="5000"/>
                </a:schemeClr>
              </a:gs>
              <a:gs pos="100000">
                <a:schemeClr val="accent2">
                  <a:lumMod val="60000"/>
                </a:schemeClr>
              </a:gs>
            </a:gsLst>
            <a:lin ang="27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The group made reference to the third sectors use of evidence and case studies to show needs and a line lead from the black hole (that occurs when feeding information in to the government) out to the word ‘opportunities’ the group then connected this line with the private sector</a:t>
            </a:r>
            <a:endParaRPr lang="en-GB" b="1" dirty="0"/>
          </a:p>
        </p:txBody>
      </p:sp>
      <p:pic>
        <p:nvPicPr>
          <p:cNvPr id="5" name="Picture 4"/>
          <p:cNvPicPr>
            <a:picLocks noChangeAspect="1"/>
          </p:cNvPicPr>
          <p:nvPr/>
        </p:nvPicPr>
        <p:blipFill>
          <a:blip r:embed="rId2"/>
          <a:stretch>
            <a:fillRect/>
          </a:stretch>
        </p:blipFill>
        <p:spPr>
          <a:xfrm>
            <a:off x="4078513" y="2772229"/>
            <a:ext cx="4542973" cy="3643085"/>
          </a:xfrm>
          <a:prstGeom prst="rect">
            <a:avLst/>
          </a:prstGeom>
        </p:spPr>
      </p:pic>
      <p:sp>
        <p:nvSpPr>
          <p:cNvPr id="6" name="Rectangle 5"/>
          <p:cNvSpPr/>
          <p:nvPr/>
        </p:nvSpPr>
        <p:spPr>
          <a:xfrm>
            <a:off x="478970" y="1775936"/>
            <a:ext cx="8142515" cy="923330"/>
          </a:xfrm>
          <a:prstGeom prst="rect">
            <a:avLst/>
          </a:prstGeom>
        </p:spPr>
        <p:txBody>
          <a:bodyPr wrap="square">
            <a:spAutoFit/>
          </a:bodyPr>
          <a:lstStyle/>
          <a:p>
            <a:pPr lvl="0"/>
            <a:r>
              <a:rPr lang="en-GB" dirty="0" smtClean="0"/>
              <a:t>Communicating </a:t>
            </a:r>
            <a:r>
              <a:rPr lang="en-GB" dirty="0"/>
              <a:t>priorities and listening to those that understand need. </a:t>
            </a:r>
            <a:r>
              <a:rPr lang="en-GB" i="1" dirty="0"/>
              <a:t>What communication channels exist to influence decision-making [with whom that holds the power] in setting the priorities?</a:t>
            </a:r>
          </a:p>
        </p:txBody>
      </p:sp>
    </p:spTree>
    <p:extLst>
      <p:ext uri="{BB962C8B-B14F-4D97-AF65-F5344CB8AC3E}">
        <p14:creationId xmlns:p14="http://schemas.microsoft.com/office/powerpoint/2010/main" val="936204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themes from the Rich Pictures</a:t>
            </a:r>
            <a:endParaRPr lang="en-GB" dirty="0"/>
          </a:p>
        </p:txBody>
      </p:sp>
      <p:sp>
        <p:nvSpPr>
          <p:cNvPr id="3" name="Content Placeholder 2"/>
          <p:cNvSpPr>
            <a:spLocks noGrp="1"/>
          </p:cNvSpPr>
          <p:nvPr>
            <p:ph idx="1"/>
          </p:nvPr>
        </p:nvSpPr>
        <p:spPr/>
        <p:txBody>
          <a:bodyPr/>
          <a:lstStyle/>
          <a:p>
            <a:pPr marL="0" lvl="0" indent="0">
              <a:buNone/>
            </a:pPr>
            <a:r>
              <a:rPr lang="en-GB" dirty="0" smtClean="0"/>
              <a:t>The </a:t>
            </a:r>
            <a:r>
              <a:rPr lang="en-GB" dirty="0"/>
              <a:t>“Big Squeeze” – “Doing more with less”. </a:t>
            </a:r>
            <a:r>
              <a:rPr lang="en-GB" i="1" dirty="0"/>
              <a:t>What is the nature of the way in which the third sector is changing and in adapting to its environment?</a:t>
            </a:r>
          </a:p>
          <a:p>
            <a:pPr marL="0" indent="0">
              <a:buNone/>
            </a:pPr>
            <a:endParaRPr lang="en-GB" dirty="0"/>
          </a:p>
        </p:txBody>
      </p:sp>
      <p:sp>
        <p:nvSpPr>
          <p:cNvPr id="4" name="Rounded Rectangle 3"/>
          <p:cNvSpPr/>
          <p:nvPr/>
        </p:nvSpPr>
        <p:spPr>
          <a:xfrm>
            <a:off x="696686" y="3630789"/>
            <a:ext cx="3164114" cy="2365827"/>
          </a:xfrm>
          <a:prstGeom prst="roundRect">
            <a:avLst/>
          </a:prstGeom>
          <a:gradFill>
            <a:gsLst>
              <a:gs pos="11000">
                <a:schemeClr val="accent2">
                  <a:lumMod val="40000"/>
                  <a:lumOff val="60000"/>
                </a:schemeClr>
              </a:gs>
              <a:gs pos="58000">
                <a:schemeClr val="accent2">
                  <a:lumMod val="95000"/>
                  <a:lumOff val="5000"/>
                </a:schemeClr>
              </a:gs>
              <a:gs pos="100000">
                <a:schemeClr val="accent2">
                  <a:lumMod val="60000"/>
                </a:schemeClr>
              </a:gs>
            </a:gsLst>
            <a:lin ang="27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One group drew the council being squeezed and discussed the pressures on all areas to do more with less money</a:t>
            </a:r>
            <a:endParaRPr lang="en-GB" b="1" dirty="0"/>
          </a:p>
        </p:txBody>
      </p:sp>
      <p:pic>
        <p:nvPicPr>
          <p:cNvPr id="5" name="Picture 4"/>
          <p:cNvPicPr>
            <a:picLocks noChangeAspect="1"/>
          </p:cNvPicPr>
          <p:nvPr/>
        </p:nvPicPr>
        <p:blipFill>
          <a:blip r:embed="rId2"/>
          <a:stretch>
            <a:fillRect/>
          </a:stretch>
        </p:blipFill>
        <p:spPr>
          <a:xfrm>
            <a:off x="4860697" y="2996073"/>
            <a:ext cx="3688628" cy="3270418"/>
          </a:xfrm>
          <a:prstGeom prst="rect">
            <a:avLst/>
          </a:prstGeom>
        </p:spPr>
      </p:pic>
    </p:spTree>
    <p:extLst>
      <p:ext uri="{BB962C8B-B14F-4D97-AF65-F5344CB8AC3E}">
        <p14:creationId xmlns:p14="http://schemas.microsoft.com/office/powerpoint/2010/main" val="1489569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Emerging themes from the Rich Pictures</a:t>
            </a:r>
            <a:endParaRPr lang="en-US" dirty="0"/>
          </a:p>
        </p:txBody>
      </p:sp>
      <p:sp>
        <p:nvSpPr>
          <p:cNvPr id="3" name="Content Placeholder 2"/>
          <p:cNvSpPr>
            <a:spLocks noGrp="1"/>
          </p:cNvSpPr>
          <p:nvPr>
            <p:ph idx="1"/>
          </p:nvPr>
        </p:nvSpPr>
        <p:spPr/>
        <p:txBody>
          <a:bodyPr/>
          <a:lstStyle/>
          <a:p>
            <a:pPr lvl="0"/>
            <a:r>
              <a:rPr lang="en-US" b="1" dirty="0" smtClean="0"/>
              <a:t>Central theme: </a:t>
            </a:r>
            <a:r>
              <a:rPr lang="en-GB" dirty="0"/>
              <a:t>Leadership and governance of the processes involved is a central theme in the problem situation. </a:t>
            </a:r>
            <a:r>
              <a:rPr lang="en-GB" i="1" dirty="0"/>
              <a:t>What is the nature of the leadership &amp; </a:t>
            </a:r>
            <a:r>
              <a:rPr lang="en-GB" i="1" dirty="0" smtClean="0"/>
              <a:t>the ‘governance of networks’ </a:t>
            </a:r>
            <a:r>
              <a:rPr lang="en-GB" i="1" dirty="0"/>
              <a:t>issues</a:t>
            </a:r>
            <a:r>
              <a:rPr lang="en-GB" i="1" dirty="0" smtClean="0"/>
              <a:t>?</a:t>
            </a:r>
          </a:p>
          <a:p>
            <a:pPr lvl="1"/>
            <a:r>
              <a:rPr lang="en-GB" i="1" dirty="0"/>
              <a:t>holistic governance of networks </a:t>
            </a:r>
            <a:r>
              <a:rPr lang="en-GB" dirty="0"/>
              <a:t>(</a:t>
            </a:r>
            <a:r>
              <a:rPr lang="en-GB" dirty="0" err="1"/>
              <a:t>Nikoloyuk</a:t>
            </a:r>
            <a:r>
              <a:rPr lang="en-GB" dirty="0"/>
              <a:t> et al., 2010; </a:t>
            </a:r>
            <a:r>
              <a:rPr lang="en-GB" dirty="0" err="1"/>
              <a:t>Pirson</a:t>
            </a:r>
            <a:r>
              <a:rPr lang="en-GB" dirty="0"/>
              <a:t> and Turnbull, 2011; </a:t>
            </a:r>
            <a:r>
              <a:rPr lang="en-GB" dirty="0" err="1"/>
              <a:t>Zadek</a:t>
            </a:r>
            <a:r>
              <a:rPr lang="en-GB" dirty="0"/>
              <a:t> and </a:t>
            </a:r>
            <a:r>
              <a:rPr lang="en-GB" dirty="0" err="1"/>
              <a:t>Radovich</a:t>
            </a:r>
            <a:r>
              <a:rPr lang="en-GB" dirty="0"/>
              <a:t>, </a:t>
            </a:r>
            <a:r>
              <a:rPr lang="en-GB" dirty="0" smtClean="0"/>
              <a:t>2006)</a:t>
            </a:r>
          </a:p>
          <a:p>
            <a:pPr lvl="1"/>
            <a:r>
              <a:rPr lang="en-GB" i="1" dirty="0" smtClean="0"/>
              <a:t>Stewardship theory </a:t>
            </a:r>
            <a:r>
              <a:rPr lang="en-GB" dirty="0" smtClean="0"/>
              <a:t>- </a:t>
            </a:r>
            <a:r>
              <a:rPr lang="en-US" kern="1200" dirty="0"/>
              <a:t>governing assets responsibly and in the best interest of the company and other stakeholders, including the environment (</a:t>
            </a:r>
            <a:r>
              <a:rPr lang="en-US" kern="1200" dirty="0" err="1"/>
              <a:t>Pirson</a:t>
            </a:r>
            <a:r>
              <a:rPr lang="en-US" kern="1200" dirty="0"/>
              <a:t> and Turnbull, 2011)</a:t>
            </a:r>
            <a:endParaRPr lang="en-GB" dirty="0"/>
          </a:p>
          <a:p>
            <a:endParaRPr lang="en-US" dirty="0" smtClean="0"/>
          </a:p>
          <a:p>
            <a:pPr marL="0" indent="0">
              <a:buNone/>
            </a:pPr>
            <a:endParaRPr lang="en-US" dirty="0"/>
          </a:p>
        </p:txBody>
      </p:sp>
      <p:pic>
        <p:nvPicPr>
          <p:cNvPr id="4" name="Picture 2" descr="https://encrypted-tbn3.gstatic.com/images?q=tbn:ANd9GcStF5w-j9LrGuqt1fpUROs-DAt8XDCDOH8svL-cqxwSnbG5_X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4098285"/>
            <a:ext cx="3810000" cy="264859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a:stretch>
            <a:fillRect/>
          </a:stretch>
        </p:blipFill>
        <p:spPr>
          <a:xfrm>
            <a:off x="5306185" y="4254500"/>
            <a:ext cx="2259839" cy="2603500"/>
          </a:xfrm>
          <a:prstGeom prst="rect">
            <a:avLst/>
          </a:prstGeom>
        </p:spPr>
      </p:pic>
    </p:spTree>
    <p:extLst>
      <p:ext uri="{BB962C8B-B14F-4D97-AF65-F5344CB8AC3E}">
        <p14:creationId xmlns:p14="http://schemas.microsoft.com/office/powerpoint/2010/main" val="3732522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1800" dirty="0" smtClean="0"/>
              <a:t>VAF seek to </a:t>
            </a:r>
            <a:r>
              <a:rPr lang="en-US" sz="1800" dirty="0"/>
              <a:t>identify the themes in connecting and aligning CSR/Sustainability responses to the </a:t>
            </a:r>
            <a:r>
              <a:rPr lang="en-US" sz="1800" b="1" dirty="0"/>
              <a:t>real</a:t>
            </a:r>
            <a:r>
              <a:rPr lang="en-US" sz="1800" dirty="0"/>
              <a:t> and </a:t>
            </a:r>
            <a:r>
              <a:rPr lang="en-US" sz="1800" b="1" dirty="0"/>
              <a:t>emerging</a:t>
            </a:r>
            <a:r>
              <a:rPr lang="en-US" sz="1800" dirty="0"/>
              <a:t> </a:t>
            </a:r>
            <a:r>
              <a:rPr lang="en-US" sz="1800" b="1" dirty="0" smtClean="0"/>
              <a:t>challenges</a:t>
            </a:r>
            <a:r>
              <a:rPr lang="en-US" sz="1800" dirty="0" smtClean="0"/>
              <a:t> (Note: not ‘need’) in Scotland so that VAF can </a:t>
            </a:r>
            <a:r>
              <a:rPr lang="en-US" sz="1800" b="1" dirty="0" smtClean="0">
                <a:solidFill>
                  <a:srgbClr val="C41E3A"/>
                </a:solidFill>
              </a:rPr>
              <a:t>bring more resources into communities</a:t>
            </a:r>
          </a:p>
          <a:p>
            <a:pPr marL="0" indent="0">
              <a:buNone/>
            </a:pPr>
            <a:endParaRPr lang="en-US" sz="800" dirty="0" smtClean="0"/>
          </a:p>
          <a:p>
            <a:r>
              <a:rPr lang="en-US" sz="1800" dirty="0" smtClean="0"/>
              <a:t>Adopted a grounded </a:t>
            </a:r>
            <a:r>
              <a:rPr lang="en-US" sz="1800" dirty="0"/>
              <a:t>t</a:t>
            </a:r>
            <a:r>
              <a:rPr lang="en-US" sz="1800" dirty="0" smtClean="0"/>
              <a:t>heory </a:t>
            </a:r>
            <a:r>
              <a:rPr lang="en-US" sz="1800" dirty="0"/>
              <a:t>m</a:t>
            </a:r>
            <a:r>
              <a:rPr lang="en-US" sz="1800" dirty="0" smtClean="0"/>
              <a:t>ethodology </a:t>
            </a:r>
            <a:r>
              <a:rPr lang="en-US" sz="1800" dirty="0"/>
              <a:t>(GTM), case study approach and </a:t>
            </a:r>
            <a:r>
              <a:rPr lang="en-US" sz="1800" dirty="0" smtClean="0"/>
              <a:t>SSM approach. RPD being central to model the case studies </a:t>
            </a:r>
            <a:r>
              <a:rPr lang="en-US" sz="1800" dirty="0"/>
              <a:t>in ongoing research </a:t>
            </a:r>
            <a:r>
              <a:rPr lang="en-US" sz="1800" dirty="0" smtClean="0"/>
              <a:t>project. </a:t>
            </a:r>
            <a:r>
              <a:rPr lang="en-US" sz="1800" i="1" dirty="0" smtClean="0">
                <a:solidFill>
                  <a:srgbClr val="000000"/>
                </a:solidFill>
              </a:rPr>
              <a:t>Adapting </a:t>
            </a:r>
            <a:r>
              <a:rPr lang="en-US" sz="1800" i="1" dirty="0" err="1" smtClean="0">
                <a:solidFill>
                  <a:srgbClr val="000000"/>
                </a:solidFill>
              </a:rPr>
              <a:t>Sutrisna</a:t>
            </a:r>
            <a:r>
              <a:rPr lang="en-US" sz="1800" i="1" dirty="0" smtClean="0">
                <a:solidFill>
                  <a:srgbClr val="000000"/>
                </a:solidFill>
              </a:rPr>
              <a:t> </a:t>
            </a:r>
            <a:r>
              <a:rPr lang="en-US" sz="1800" i="1" dirty="0">
                <a:solidFill>
                  <a:srgbClr val="000000"/>
                </a:solidFill>
              </a:rPr>
              <a:t>and </a:t>
            </a:r>
            <a:r>
              <a:rPr lang="en-US" sz="1800" i="1" dirty="0" smtClean="0">
                <a:solidFill>
                  <a:srgbClr val="000000"/>
                </a:solidFill>
              </a:rPr>
              <a:t>Barrett (2007).</a:t>
            </a:r>
            <a:endParaRPr lang="en-US" sz="800" i="1" dirty="0"/>
          </a:p>
          <a:p>
            <a:pPr marL="0" indent="0">
              <a:buNone/>
            </a:pPr>
            <a:endParaRPr lang="en-US" sz="800" dirty="0" smtClean="0"/>
          </a:p>
          <a:p>
            <a:r>
              <a:rPr lang="en-US" sz="1800" dirty="0" smtClean="0"/>
              <a:t>Methodological consideration(s):</a:t>
            </a:r>
          </a:p>
          <a:p>
            <a:pPr lvl="1"/>
            <a:r>
              <a:rPr lang="en-US" dirty="0" smtClean="0"/>
              <a:t>How do we reach ‘</a:t>
            </a:r>
            <a:r>
              <a:rPr lang="en-US" b="1" dirty="0" smtClean="0"/>
              <a:t>population</a:t>
            </a:r>
            <a:r>
              <a:rPr lang="en-US" dirty="0" smtClean="0"/>
              <a:t> saturation’ / Use GTM approach with other data sources?</a:t>
            </a:r>
          </a:p>
          <a:p>
            <a:pPr lvl="1"/>
            <a:r>
              <a:rPr lang="en-US" dirty="0" smtClean="0"/>
              <a:t>Build root definitions with representative sample of </a:t>
            </a:r>
            <a:r>
              <a:rPr lang="en-US" b="1" dirty="0" smtClean="0"/>
              <a:t>existing</a:t>
            </a:r>
            <a:r>
              <a:rPr lang="en-US" dirty="0" smtClean="0"/>
              <a:t> population or </a:t>
            </a:r>
            <a:r>
              <a:rPr lang="en-US" b="1" dirty="0" smtClean="0"/>
              <a:t>new</a:t>
            </a:r>
            <a:r>
              <a:rPr lang="en-US" dirty="0" smtClean="0"/>
              <a:t>?</a:t>
            </a:r>
          </a:p>
          <a:p>
            <a:pPr lvl="1"/>
            <a:r>
              <a:rPr lang="en-US" dirty="0"/>
              <a:t>Clustering themes and perspectives around each CSM for each root definition</a:t>
            </a:r>
          </a:p>
          <a:p>
            <a:pPr lvl="1"/>
            <a:r>
              <a:rPr lang="en-US" dirty="0" smtClean="0"/>
              <a:t>How do we see the </a:t>
            </a:r>
            <a:r>
              <a:rPr lang="en-US" b="1" dirty="0" smtClean="0"/>
              <a:t>whole</a:t>
            </a:r>
            <a:r>
              <a:rPr lang="en-US" dirty="0" smtClean="0"/>
              <a:t> (i.e. holistic governance of networks)?</a:t>
            </a:r>
          </a:p>
          <a:p>
            <a:pPr lvl="1"/>
            <a:endParaRPr lang="en-US" dirty="0"/>
          </a:p>
          <a:p>
            <a:r>
              <a:rPr lang="en-US" dirty="0" smtClean="0"/>
              <a:t>Follow the SSM framework (back to the </a:t>
            </a:r>
            <a:r>
              <a:rPr lang="en-US" i="1" dirty="0" smtClean="0"/>
              <a:t>‘</a:t>
            </a:r>
            <a:r>
              <a:rPr lang="en-US" b="1" i="1" dirty="0" smtClean="0">
                <a:solidFill>
                  <a:srgbClr val="C41E3A"/>
                </a:solidFill>
              </a:rPr>
              <a:t>real world’</a:t>
            </a:r>
            <a:r>
              <a:rPr lang="en-US" dirty="0" smtClean="0"/>
              <a:t>)</a:t>
            </a:r>
          </a:p>
          <a:p>
            <a:pPr marL="457200" lvl="1" indent="0">
              <a:buNone/>
            </a:pPr>
            <a:endParaRPr lang="en-US" sz="1400" dirty="0" smtClean="0"/>
          </a:p>
          <a:p>
            <a:pPr lvl="1"/>
            <a:endParaRPr lang="en-US" sz="1400" dirty="0"/>
          </a:p>
          <a:p>
            <a:endParaRPr lang="en-US" sz="1800" dirty="0" smtClean="0"/>
          </a:p>
          <a:p>
            <a:pPr marL="0" lvl="1" indent="0">
              <a:buNone/>
            </a:pPr>
            <a:endParaRPr lang="en-US" sz="1400" dirty="0" smtClean="0"/>
          </a:p>
          <a:p>
            <a:endParaRPr lang="en-US" sz="1800" dirty="0"/>
          </a:p>
          <a:p>
            <a:endParaRPr lang="en-US" sz="1800" dirty="0"/>
          </a:p>
        </p:txBody>
      </p:sp>
    </p:spTree>
    <p:extLst>
      <p:ext uri="{BB962C8B-B14F-4D97-AF65-F5344CB8AC3E}">
        <p14:creationId xmlns:p14="http://schemas.microsoft.com/office/powerpoint/2010/main" val="18191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86743" y="1083858"/>
            <a:ext cx="4826532" cy="1608844"/>
          </a:xfrm>
          <a:prstGeom prst="rect">
            <a:avLst/>
          </a:prstGeom>
        </p:spPr>
      </p:pic>
      <p:sp>
        <p:nvSpPr>
          <p:cNvPr id="8" name="Rectangle 7"/>
          <p:cNvSpPr/>
          <p:nvPr/>
        </p:nvSpPr>
        <p:spPr>
          <a:xfrm>
            <a:off x="342680" y="3005627"/>
            <a:ext cx="3107487" cy="3416320"/>
          </a:xfrm>
          <a:prstGeom prst="rect">
            <a:avLst/>
          </a:prstGeom>
        </p:spPr>
        <p:txBody>
          <a:bodyPr wrap="square">
            <a:spAutoFit/>
          </a:bodyPr>
          <a:lstStyle/>
          <a:p>
            <a:r>
              <a:rPr lang="en-GB" b="1" dirty="0" smtClean="0">
                <a:solidFill>
                  <a:srgbClr val="C00000"/>
                </a:solidFill>
                <a:latin typeface="Arial" panose="020B0604020202020204" pitchFamily="34" charset="0"/>
                <a:cs typeface="Arial" panose="020B0604020202020204" pitchFamily="34" charset="0"/>
              </a:rPr>
              <a:t>VAF’s Vision</a:t>
            </a:r>
            <a:endParaRPr lang="en-GB" b="1" dirty="0">
              <a:solidFill>
                <a:srgbClr val="C0000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That people and communities are thriving, active, self-organising, resourceful, and connected. </a:t>
            </a:r>
          </a:p>
          <a:p>
            <a:r>
              <a:rPr lang="en-GB" b="1" dirty="0">
                <a:solidFill>
                  <a:srgbClr val="002060"/>
                </a:solidFill>
                <a:latin typeface="Arial" panose="020B0604020202020204" pitchFamily="34" charset="0"/>
                <a:cs typeface="Arial" panose="020B0604020202020204" pitchFamily="34" charset="0"/>
              </a:rPr>
              <a:t> </a:t>
            </a:r>
          </a:p>
          <a:p>
            <a:r>
              <a:rPr lang="en-GB" b="1" dirty="0" smtClean="0">
                <a:solidFill>
                  <a:srgbClr val="C00000"/>
                </a:solidFill>
                <a:latin typeface="Arial" panose="020B0604020202020204" pitchFamily="34" charset="0"/>
                <a:cs typeface="Arial" panose="020B0604020202020204" pitchFamily="34" charset="0"/>
              </a:rPr>
              <a:t>VAF’s Mission</a:t>
            </a:r>
            <a:endParaRPr lang="en-GB" b="1" dirty="0">
              <a:solidFill>
                <a:srgbClr val="C0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release existing and potential resources within communities by investing money, increasing capacity and building relationships.</a:t>
            </a:r>
          </a:p>
        </p:txBody>
      </p:sp>
      <p:grpSp>
        <p:nvGrpSpPr>
          <p:cNvPr id="16" name="Group 15"/>
          <p:cNvGrpSpPr/>
          <p:nvPr/>
        </p:nvGrpSpPr>
        <p:grpSpPr>
          <a:xfrm>
            <a:off x="4683630" y="2548725"/>
            <a:ext cx="3846729" cy="4116816"/>
            <a:chOff x="2276028" y="1056362"/>
            <a:chExt cx="5400649" cy="5095384"/>
          </a:xfrm>
        </p:grpSpPr>
        <p:sp>
          <p:nvSpPr>
            <p:cNvPr id="17" name="Can 16"/>
            <p:cNvSpPr/>
            <p:nvPr/>
          </p:nvSpPr>
          <p:spPr>
            <a:xfrm>
              <a:off x="6214768" y="1056362"/>
              <a:ext cx="1461909" cy="4412405"/>
            </a:xfrm>
            <a:prstGeom prst="ca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smtClean="0"/>
            </a:p>
            <a:p>
              <a:pPr algn="ctr"/>
              <a:r>
                <a:rPr lang="en-GB" sz="1100" b="1" dirty="0" smtClean="0"/>
                <a:t>Violence Against Women</a:t>
              </a:r>
            </a:p>
            <a:p>
              <a:pPr algn="ctr"/>
              <a:r>
                <a:rPr lang="en-GB" sz="1100" b="1" dirty="0" smtClean="0"/>
                <a:t> Fund</a:t>
              </a:r>
            </a:p>
            <a:p>
              <a:pPr algn="ctr"/>
              <a:r>
                <a:rPr lang="en-GB" sz="1100" b="1" dirty="0" smtClean="0"/>
                <a:t>£11M</a:t>
              </a:r>
              <a:endParaRPr lang="en-GB" sz="1100" b="1" dirty="0"/>
            </a:p>
          </p:txBody>
        </p:sp>
        <p:sp>
          <p:nvSpPr>
            <p:cNvPr id="18" name="Can 17"/>
            <p:cNvSpPr/>
            <p:nvPr/>
          </p:nvSpPr>
          <p:spPr>
            <a:xfrm>
              <a:off x="2752970" y="3356991"/>
              <a:ext cx="1552550" cy="1658289"/>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Volunteering </a:t>
              </a:r>
            </a:p>
            <a:p>
              <a:pPr algn="ctr"/>
              <a:r>
                <a:rPr lang="en-GB" sz="1100" b="1" dirty="0" smtClean="0"/>
                <a:t>Grants </a:t>
              </a:r>
            </a:p>
            <a:p>
              <a:pPr algn="ctr"/>
              <a:r>
                <a:rPr lang="en-GB" sz="1100" b="1" dirty="0" smtClean="0"/>
                <a:t>£1M</a:t>
              </a:r>
              <a:endParaRPr lang="en-GB" sz="1100" b="1" dirty="0"/>
            </a:p>
          </p:txBody>
        </p:sp>
        <p:sp>
          <p:nvSpPr>
            <p:cNvPr id="19" name="Can 18"/>
            <p:cNvSpPr/>
            <p:nvPr/>
          </p:nvSpPr>
          <p:spPr>
            <a:xfrm>
              <a:off x="4904185" y="2431448"/>
              <a:ext cx="1559967" cy="3387325"/>
            </a:xfrm>
            <a:prstGeom prst="can">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smtClean="0"/>
            </a:p>
            <a:p>
              <a:pPr algn="ctr"/>
              <a:r>
                <a:rPr lang="en-GB" sz="1100" b="1" dirty="0" smtClean="0"/>
                <a:t>Community Safety Grant</a:t>
              </a:r>
            </a:p>
            <a:p>
              <a:pPr algn="ctr"/>
              <a:r>
                <a:rPr lang="en-GB" sz="1100" b="1" dirty="0" smtClean="0"/>
                <a:t>£4.1M</a:t>
              </a:r>
              <a:endParaRPr lang="en-GB" sz="1100" b="1" dirty="0"/>
            </a:p>
          </p:txBody>
        </p:sp>
        <p:sp>
          <p:nvSpPr>
            <p:cNvPr id="20" name="Can 19"/>
            <p:cNvSpPr/>
            <p:nvPr/>
          </p:nvSpPr>
          <p:spPr>
            <a:xfrm>
              <a:off x="2276028" y="4762351"/>
              <a:ext cx="1552550" cy="1385802"/>
            </a:xfrm>
            <a:prstGeom prst="can">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Community Grants </a:t>
              </a:r>
            </a:p>
            <a:p>
              <a:pPr algn="ctr"/>
              <a:r>
                <a:rPr lang="en-GB" sz="1100" b="1" dirty="0" smtClean="0"/>
                <a:t>£40K</a:t>
              </a:r>
              <a:endParaRPr lang="en-GB" sz="1100" b="1" dirty="0"/>
            </a:p>
          </p:txBody>
        </p:sp>
        <p:sp>
          <p:nvSpPr>
            <p:cNvPr id="21" name="Can 20"/>
            <p:cNvSpPr/>
            <p:nvPr/>
          </p:nvSpPr>
          <p:spPr>
            <a:xfrm>
              <a:off x="6094140" y="3869923"/>
              <a:ext cx="1440160" cy="2005361"/>
            </a:xfrm>
            <a:prstGeom prst="can">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Equality Grants</a:t>
              </a:r>
            </a:p>
            <a:p>
              <a:pPr algn="ctr"/>
              <a:r>
                <a:rPr lang="en-GB" sz="1100" b="1" dirty="0" smtClean="0"/>
                <a:t>£2.7M</a:t>
              </a:r>
              <a:r>
                <a:rPr lang="en-GB" sz="1100" dirty="0" smtClean="0"/>
                <a:t> </a:t>
              </a:r>
              <a:endParaRPr lang="en-GB" sz="1100" dirty="0"/>
            </a:p>
          </p:txBody>
        </p:sp>
        <p:sp>
          <p:nvSpPr>
            <p:cNvPr id="22" name="Can 21"/>
            <p:cNvSpPr/>
            <p:nvPr/>
          </p:nvSpPr>
          <p:spPr>
            <a:xfrm>
              <a:off x="3849675" y="4259621"/>
              <a:ext cx="1658956" cy="1892125"/>
            </a:xfrm>
            <a:prstGeom prst="ca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Glasgow Transformation Fund </a:t>
              </a:r>
              <a:endParaRPr lang="en-GB" sz="1100" b="1" dirty="0"/>
            </a:p>
            <a:p>
              <a:pPr algn="ctr"/>
              <a:r>
                <a:rPr lang="en-GB" sz="1100" b="1" dirty="0" smtClean="0"/>
                <a:t>£1M</a:t>
              </a:r>
              <a:endParaRPr lang="en-GB" sz="1100" b="1" dirty="0"/>
            </a:p>
          </p:txBody>
        </p:sp>
      </p:grpSp>
      <p:sp>
        <p:nvSpPr>
          <p:cNvPr id="23" name="TextBox 22"/>
          <p:cNvSpPr txBox="1"/>
          <p:nvPr/>
        </p:nvSpPr>
        <p:spPr>
          <a:xfrm>
            <a:off x="3424334" y="2777210"/>
            <a:ext cx="3348999" cy="984885"/>
          </a:xfrm>
          <a:prstGeom prst="rect">
            <a:avLst/>
          </a:prstGeom>
          <a:noFill/>
        </p:spPr>
        <p:txBody>
          <a:bodyPr wrap="square" rtlCol="0">
            <a:spAutoFit/>
          </a:bodyPr>
          <a:lstStyle/>
          <a:p>
            <a:r>
              <a:rPr lang="en-GB" sz="2000" b="1" dirty="0" smtClean="0">
                <a:solidFill>
                  <a:srgbClr val="C00000"/>
                </a:solidFill>
                <a:latin typeface="Arial" pitchFamily="34" charset="0"/>
                <a:cs typeface="Arial" pitchFamily="34" charset="0"/>
              </a:rPr>
              <a:t>Grant </a:t>
            </a:r>
            <a:r>
              <a:rPr lang="en-GB" sz="2000" b="1" dirty="0">
                <a:solidFill>
                  <a:srgbClr val="C00000"/>
                </a:solidFill>
                <a:latin typeface="Arial" pitchFamily="34" charset="0"/>
                <a:cs typeface="Arial" pitchFamily="34" charset="0"/>
              </a:rPr>
              <a:t>p</a:t>
            </a:r>
            <a:r>
              <a:rPr lang="en-GB" sz="2000" b="1" dirty="0" smtClean="0">
                <a:solidFill>
                  <a:srgbClr val="C00000"/>
                </a:solidFill>
                <a:latin typeface="Arial" pitchFamily="34" charset="0"/>
                <a:cs typeface="Arial" pitchFamily="34" charset="0"/>
              </a:rPr>
              <a:t>rogrammes</a:t>
            </a:r>
          </a:p>
          <a:p>
            <a:r>
              <a:rPr lang="en-GB" sz="2000" b="1" dirty="0" smtClean="0">
                <a:solidFill>
                  <a:srgbClr val="C00000"/>
                </a:solidFill>
                <a:latin typeface="Arial" pitchFamily="34" charset="0"/>
                <a:cs typeface="Arial" pitchFamily="34" charset="0"/>
              </a:rPr>
              <a:t> 2014-15</a:t>
            </a:r>
          </a:p>
          <a:p>
            <a:r>
              <a:rPr lang="en-GB" sz="1400" b="1" dirty="0" smtClean="0">
                <a:solidFill>
                  <a:schemeClr val="tx2"/>
                </a:solidFill>
                <a:latin typeface="Arial" pitchFamily="34" charset="0"/>
                <a:cs typeface="Arial" pitchFamily="34" charset="0"/>
              </a:rPr>
              <a:t>Total Funds Distributed </a:t>
            </a:r>
            <a:r>
              <a:rPr lang="en-GB" b="1" dirty="0" smtClean="0">
                <a:solidFill>
                  <a:srgbClr val="C41E3A"/>
                </a:solidFill>
                <a:latin typeface="Arial" pitchFamily="34" charset="0"/>
                <a:cs typeface="Arial" pitchFamily="34" charset="0"/>
              </a:rPr>
              <a:t>£19.9M</a:t>
            </a:r>
            <a:endParaRPr lang="en-GB" b="1" dirty="0">
              <a:solidFill>
                <a:srgbClr val="C41E3A"/>
              </a:solidFill>
              <a:latin typeface="Arial" pitchFamily="34" charset="0"/>
              <a:cs typeface="Arial" pitchFamily="34" charset="0"/>
            </a:endParaRPr>
          </a:p>
        </p:txBody>
      </p:sp>
    </p:spTree>
    <p:extLst>
      <p:ext uri="{BB962C8B-B14F-4D97-AF65-F5344CB8AC3E}">
        <p14:creationId xmlns:p14="http://schemas.microsoft.com/office/powerpoint/2010/main" val="2593009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6075" y="4051309"/>
            <a:ext cx="8448674" cy="2620250"/>
          </a:xfrm>
        </p:spPr>
        <p:txBody>
          <a:bodyPr/>
          <a:lstStyle/>
          <a:p>
            <a:pPr marL="0" indent="0">
              <a:buNone/>
            </a:pPr>
            <a:r>
              <a:rPr lang="en-US" dirty="0"/>
              <a:t>VAF’s Strategic Plan 2014 – </a:t>
            </a:r>
            <a:r>
              <a:rPr lang="en-US" dirty="0" smtClean="0"/>
              <a:t>18:</a:t>
            </a:r>
          </a:p>
          <a:p>
            <a:endParaRPr lang="en-US" dirty="0"/>
          </a:p>
          <a:p>
            <a:pPr marL="857250" lvl="1" indent="-342900">
              <a:buFont typeface="+mj-lt"/>
              <a:buAutoNum type="arabicPeriod"/>
            </a:pPr>
            <a:r>
              <a:rPr lang="en-US" sz="2000" dirty="0"/>
              <a:t>To develop and manage innovative </a:t>
            </a:r>
            <a:r>
              <a:rPr lang="en-US" sz="2000" dirty="0" err="1"/>
              <a:t>programmes</a:t>
            </a:r>
            <a:r>
              <a:rPr lang="en-US" sz="2000" dirty="0"/>
              <a:t> that </a:t>
            </a:r>
            <a:r>
              <a:rPr lang="en-US" sz="2000" b="1" dirty="0">
                <a:solidFill>
                  <a:srgbClr val="000000"/>
                </a:solidFill>
              </a:rPr>
              <a:t>invest</a:t>
            </a:r>
            <a:r>
              <a:rPr lang="en-US" sz="2000" dirty="0"/>
              <a:t> in communities to achieve </a:t>
            </a:r>
            <a:r>
              <a:rPr lang="en-US" sz="2000" b="1" dirty="0">
                <a:solidFill>
                  <a:srgbClr val="000000"/>
                </a:solidFill>
              </a:rPr>
              <a:t>social </a:t>
            </a:r>
            <a:r>
              <a:rPr lang="en-US" sz="2000" b="1" dirty="0" smtClean="0">
                <a:solidFill>
                  <a:srgbClr val="000000"/>
                </a:solidFill>
              </a:rPr>
              <a:t>change</a:t>
            </a:r>
            <a:endParaRPr lang="en-US" sz="2000" b="1" dirty="0">
              <a:solidFill>
                <a:srgbClr val="000000"/>
              </a:solidFill>
            </a:endParaRPr>
          </a:p>
          <a:p>
            <a:pPr marL="857250" lvl="1" indent="-342900">
              <a:buFont typeface="+mj-lt"/>
              <a:buAutoNum type="arabicPeriod"/>
            </a:pPr>
            <a:r>
              <a:rPr lang="en-US" sz="2000" dirty="0"/>
              <a:t>To </a:t>
            </a:r>
            <a:r>
              <a:rPr lang="en-US" sz="2000" b="1" dirty="0"/>
              <a:t>diversify</a:t>
            </a:r>
            <a:r>
              <a:rPr lang="en-US" sz="2000" dirty="0"/>
              <a:t> its funding sources to supports its mission (i.e. not just funding from central and local government, develop partnerships with businesses aligned to </a:t>
            </a:r>
            <a:r>
              <a:rPr lang="en-US" sz="2000" dirty="0" smtClean="0"/>
              <a:t>CSR/Sustainability </a:t>
            </a:r>
            <a:r>
              <a:rPr lang="en-US" sz="2000" dirty="0"/>
              <a:t>activities</a:t>
            </a:r>
            <a:r>
              <a:rPr lang="en-US" sz="2000" dirty="0" smtClean="0"/>
              <a:t>)</a:t>
            </a:r>
            <a:endParaRPr lang="en-US" sz="1800" dirty="0"/>
          </a:p>
          <a:p>
            <a:pPr marL="0" indent="0">
              <a:buNone/>
            </a:pPr>
            <a:endParaRPr lang="en-US" dirty="0"/>
          </a:p>
        </p:txBody>
      </p:sp>
      <p:sp>
        <p:nvSpPr>
          <p:cNvPr id="2" name="Title 1"/>
          <p:cNvSpPr>
            <a:spLocks noGrp="1"/>
          </p:cNvSpPr>
          <p:nvPr>
            <p:ph type="title"/>
          </p:nvPr>
        </p:nvSpPr>
        <p:spPr/>
        <p:txBody>
          <a:bodyPr/>
          <a:lstStyle/>
          <a:p>
            <a:r>
              <a:rPr lang="en-US" dirty="0" smtClean="0"/>
              <a:t>Rationale for KTP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81676955"/>
              </p:ext>
            </p:extLst>
          </p:nvPr>
        </p:nvGraphicFramePr>
        <p:xfrm>
          <a:off x="403152" y="2162921"/>
          <a:ext cx="8385570" cy="1615440"/>
        </p:xfrm>
        <a:graphic>
          <a:graphicData uri="http://schemas.openxmlformats.org/drawingml/2006/table">
            <a:tbl>
              <a:tblPr firstRow="1" bandRow="1">
                <a:tableStyleId>{5C22544A-7EE6-4342-B048-85BDC9FD1C3A}</a:tableStyleId>
              </a:tblPr>
              <a:tblGrid>
                <a:gridCol w="8385570"/>
              </a:tblGrid>
              <a:tr h="370840">
                <a:tc>
                  <a:txBody>
                    <a:bodyPr/>
                    <a:lstStyle/>
                    <a:p>
                      <a:pPr marL="0" lvl="1" indent="0">
                        <a:buNone/>
                      </a:pPr>
                      <a:r>
                        <a:rPr lang="en-US" sz="2000" b="1" dirty="0" smtClean="0">
                          <a:solidFill>
                            <a:srgbClr val="FFFFFF"/>
                          </a:solidFill>
                        </a:rPr>
                        <a:t>KTP Overall Aim: </a:t>
                      </a:r>
                    </a:p>
                    <a:p>
                      <a:pPr marL="0" lvl="1" indent="0">
                        <a:buNone/>
                      </a:pPr>
                      <a:endParaRPr lang="en-US" sz="2000" b="1" dirty="0" smtClean="0">
                        <a:solidFill>
                          <a:srgbClr val="FFFFFF"/>
                        </a:solidFill>
                      </a:endParaRPr>
                    </a:p>
                    <a:p>
                      <a:pPr marL="0" lvl="1" indent="0" algn="ctr">
                        <a:buNone/>
                      </a:pPr>
                      <a:r>
                        <a:rPr lang="en-US" sz="2000" dirty="0" smtClean="0">
                          <a:solidFill>
                            <a:srgbClr val="FFFFFF"/>
                          </a:solidFill>
                        </a:rPr>
                        <a:t>“To design and establish a grant-making and development support platform that connects and aligns the CSR activities of Scottish Businesses and the real and emerging challenges in Scotland.”</a:t>
                      </a:r>
                      <a:endParaRPr lang="en-US" sz="2000" dirty="0">
                        <a:solidFill>
                          <a:srgbClr val="FFFFFF"/>
                        </a:solidFill>
                      </a:endParaRPr>
                    </a:p>
                  </a:txBody>
                  <a:tcPr>
                    <a:solidFill>
                      <a:srgbClr val="BE0F34"/>
                    </a:solidFill>
                  </a:tcPr>
                </a:tc>
              </a:tr>
            </a:tbl>
          </a:graphicData>
        </a:graphic>
      </p:graphicFrame>
      <p:sp>
        <p:nvSpPr>
          <p:cNvPr id="6" name="TextBox 5"/>
          <p:cNvSpPr txBox="1"/>
          <p:nvPr/>
        </p:nvSpPr>
        <p:spPr>
          <a:xfrm>
            <a:off x="11671262" y="36683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80940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CSR/Sustainability in Context</a:t>
            </a:r>
            <a:endParaRPr lang="en-US" dirty="0"/>
          </a:p>
        </p:txBody>
      </p:sp>
      <p:sp>
        <p:nvSpPr>
          <p:cNvPr id="3" name="Content Placeholder 2"/>
          <p:cNvSpPr>
            <a:spLocks noGrp="1"/>
          </p:cNvSpPr>
          <p:nvPr>
            <p:ph idx="1"/>
          </p:nvPr>
        </p:nvSpPr>
        <p:spPr>
          <a:xfrm>
            <a:off x="346074" y="2087758"/>
            <a:ext cx="8321676" cy="4543490"/>
          </a:xfrm>
        </p:spPr>
        <p:txBody>
          <a:bodyPr/>
          <a:lstStyle/>
          <a:p>
            <a:r>
              <a:rPr lang="en-US" sz="1800" dirty="0" smtClean="0"/>
              <a:t>CSR/Sustainability is </a:t>
            </a:r>
            <a:r>
              <a:rPr lang="en-US" sz="1800" b="1" dirty="0" smtClean="0">
                <a:solidFill>
                  <a:srgbClr val="000000"/>
                </a:solidFill>
              </a:rPr>
              <a:t>ever changing </a:t>
            </a:r>
            <a:r>
              <a:rPr lang="en-US" sz="1800" dirty="0" smtClean="0"/>
              <a:t>area for research and practice</a:t>
            </a:r>
            <a:endParaRPr lang="en-US" sz="1800" dirty="0"/>
          </a:p>
          <a:p>
            <a:endParaRPr lang="en-US" sz="1800" dirty="0" smtClean="0"/>
          </a:p>
          <a:p>
            <a:r>
              <a:rPr lang="en-US" sz="1800" dirty="0" smtClean="0"/>
              <a:t>Host of definitions and perspectives on Corporate Social Responsibility (CSR) </a:t>
            </a:r>
          </a:p>
          <a:p>
            <a:pPr lvl="1"/>
            <a:r>
              <a:rPr lang="en-GB" sz="1400" dirty="0" smtClean="0"/>
              <a:t>Social</a:t>
            </a:r>
            <a:r>
              <a:rPr lang="en-GB" sz="1400" dirty="0"/>
              <a:t>, economic, environmental, stakeholder, voluntariness dimensions (</a:t>
            </a:r>
            <a:r>
              <a:rPr lang="en-GB" sz="1400" dirty="0" err="1"/>
              <a:t>Dahlsrud</a:t>
            </a:r>
            <a:r>
              <a:rPr lang="en-GB" sz="1400" dirty="0"/>
              <a:t>, 2008)</a:t>
            </a:r>
          </a:p>
          <a:p>
            <a:pPr lvl="1"/>
            <a:endParaRPr lang="en-US" sz="1400" dirty="0" smtClean="0"/>
          </a:p>
          <a:p>
            <a:r>
              <a:rPr lang="en-US" sz="1800" b="1" dirty="0" smtClean="0"/>
              <a:t>Triple </a:t>
            </a:r>
            <a:r>
              <a:rPr lang="en-US" sz="1800" b="1" dirty="0"/>
              <a:t>Bottom Line </a:t>
            </a:r>
            <a:r>
              <a:rPr lang="en-US" sz="1800" dirty="0"/>
              <a:t>(TBL) approach to sustainability (</a:t>
            </a:r>
            <a:r>
              <a:rPr lang="en-US" sz="1800" dirty="0" err="1"/>
              <a:t>Elkington</a:t>
            </a:r>
            <a:r>
              <a:rPr lang="en-US" sz="1800" dirty="0"/>
              <a:t>, 1997) </a:t>
            </a:r>
            <a:endParaRPr lang="en-US" sz="1800" dirty="0" smtClean="0"/>
          </a:p>
          <a:p>
            <a:pPr lvl="1"/>
            <a:r>
              <a:rPr lang="en-US" sz="1400" dirty="0"/>
              <a:t>C</a:t>
            </a:r>
            <a:r>
              <a:rPr lang="en-US" sz="1400" dirty="0" smtClean="0"/>
              <a:t>ritics question </a:t>
            </a:r>
            <a:r>
              <a:rPr lang="en-US" sz="1400" dirty="0"/>
              <a:t>whether it delivers </a:t>
            </a:r>
            <a:r>
              <a:rPr lang="en-US" sz="1400" b="1" dirty="0"/>
              <a:t>true sustainability </a:t>
            </a:r>
            <a:r>
              <a:rPr lang="en-US" sz="1400" dirty="0"/>
              <a:t>(e.g. </a:t>
            </a:r>
            <a:r>
              <a:rPr lang="en-US" sz="1400" dirty="0" err="1"/>
              <a:t>Pagell</a:t>
            </a:r>
            <a:r>
              <a:rPr lang="en-US" sz="1400" dirty="0"/>
              <a:t> and Wu, 2009; </a:t>
            </a:r>
            <a:r>
              <a:rPr lang="en-US" sz="1400" dirty="0" err="1"/>
              <a:t>Nunes</a:t>
            </a:r>
            <a:r>
              <a:rPr lang="en-US" sz="1400" dirty="0"/>
              <a:t> </a:t>
            </a:r>
            <a:r>
              <a:rPr lang="en-US" sz="1400" i="1" dirty="0"/>
              <a:t>et al., </a:t>
            </a:r>
            <a:r>
              <a:rPr lang="en-US" sz="1400" dirty="0"/>
              <a:t>2014; Porter, 2011; Porter and Kramer, 2011</a:t>
            </a:r>
            <a:r>
              <a:rPr lang="en-US" sz="1400" dirty="0" smtClean="0"/>
              <a:t>)</a:t>
            </a:r>
          </a:p>
          <a:p>
            <a:endParaRPr lang="en-US" sz="1800" dirty="0"/>
          </a:p>
          <a:p>
            <a:r>
              <a:rPr lang="en-US" sz="1800" b="1" dirty="0" smtClean="0">
                <a:solidFill>
                  <a:srgbClr val="000000"/>
                </a:solidFill>
              </a:rPr>
              <a:t>Embedding Sustainability </a:t>
            </a:r>
            <a:r>
              <a:rPr lang="en-US" sz="1800" dirty="0" smtClean="0"/>
              <a:t>with a goal of creating </a:t>
            </a:r>
            <a:r>
              <a:rPr lang="en-US" sz="1800" b="1" dirty="0" smtClean="0">
                <a:solidFill>
                  <a:srgbClr val="000000"/>
                </a:solidFill>
              </a:rPr>
              <a:t>Sustainable Value </a:t>
            </a:r>
            <a:r>
              <a:rPr lang="en-US" sz="1800" dirty="0"/>
              <a:t>(Laszlo and </a:t>
            </a:r>
            <a:r>
              <a:rPr lang="en-US" sz="1800" dirty="0" err="1"/>
              <a:t>Zhexembayeva</a:t>
            </a:r>
            <a:r>
              <a:rPr lang="en-US" sz="1800" dirty="0"/>
              <a:t>, 2011) </a:t>
            </a:r>
            <a:endParaRPr lang="en-US" sz="1800" dirty="0" smtClean="0"/>
          </a:p>
          <a:p>
            <a:endParaRPr lang="en-US" sz="1800" dirty="0"/>
          </a:p>
          <a:p>
            <a:r>
              <a:rPr lang="en-US" sz="1800" b="1" i="1" dirty="0" smtClean="0">
                <a:solidFill>
                  <a:srgbClr val="C41E3A"/>
                </a:solidFill>
              </a:rPr>
              <a:t>“Doing well by doing good” </a:t>
            </a:r>
            <a:r>
              <a:rPr lang="en-US" sz="1800" dirty="0" smtClean="0"/>
              <a:t>– distinguishing the right from the good </a:t>
            </a:r>
            <a:r>
              <a:rPr lang="en-US" sz="1800" dirty="0" err="1" smtClean="0"/>
              <a:t>DesJardin</a:t>
            </a:r>
            <a:r>
              <a:rPr lang="en-US" sz="1800" dirty="0" smtClean="0"/>
              <a:t> (2014)</a:t>
            </a:r>
          </a:p>
          <a:p>
            <a:endParaRPr lang="en-US" sz="1800" dirty="0"/>
          </a:p>
          <a:p>
            <a:endParaRPr lang="en-US" sz="1800" dirty="0" smtClean="0"/>
          </a:p>
          <a:p>
            <a:endParaRPr lang="en-US" sz="1800" dirty="0"/>
          </a:p>
          <a:p>
            <a:endParaRPr lang="en-US" sz="1800" dirty="0"/>
          </a:p>
          <a:p>
            <a:endParaRPr lang="en-GB" sz="1800" dirty="0" smtClean="0"/>
          </a:p>
          <a:p>
            <a:endParaRPr lang="en-GB" sz="1800" dirty="0" smtClean="0"/>
          </a:p>
          <a:p>
            <a:endParaRPr lang="en-GB" sz="1800" dirty="0"/>
          </a:p>
          <a:p>
            <a:r>
              <a:rPr lang="en-GB" sz="1800" dirty="0" smtClean="0"/>
              <a:t> </a:t>
            </a:r>
            <a:endParaRPr lang="en-US" sz="1800" dirty="0"/>
          </a:p>
        </p:txBody>
      </p:sp>
    </p:spTree>
    <p:extLst>
      <p:ext uri="{BB962C8B-B14F-4D97-AF65-F5344CB8AC3E}">
        <p14:creationId xmlns:p14="http://schemas.microsoft.com/office/powerpoint/2010/main" val="26371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CSR Vs. Shared Value (</a:t>
            </a:r>
            <a:r>
              <a:rPr lang="en-US" sz="2800" dirty="0"/>
              <a:t>Porter and Kramer, 2011) </a:t>
            </a:r>
            <a:br>
              <a:rPr lang="en-US" sz="2800" dirty="0"/>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2590222"/>
              </p:ext>
            </p:extLst>
          </p:nvPr>
        </p:nvGraphicFramePr>
        <p:xfrm>
          <a:off x="184797" y="3159018"/>
          <a:ext cx="8745308" cy="3429000"/>
        </p:xfrm>
        <a:graphic>
          <a:graphicData uri="http://schemas.openxmlformats.org/drawingml/2006/table">
            <a:tbl>
              <a:tblPr firstRow="1" bandRow="1">
                <a:tableStyleId>{B301B821-A1FF-4177-AEE7-76D212191A09}</a:tableStyleId>
              </a:tblPr>
              <a:tblGrid>
                <a:gridCol w="4372654"/>
                <a:gridCol w="4372654"/>
              </a:tblGrid>
              <a:tr h="370840">
                <a:tc>
                  <a:txBody>
                    <a:bodyPr/>
                    <a:lstStyle/>
                    <a:p>
                      <a:pPr algn="ctr"/>
                      <a:r>
                        <a:rPr lang="en-US" sz="1600" dirty="0" smtClean="0"/>
                        <a:t>CSR</a:t>
                      </a:r>
                      <a:endParaRPr lang="en-US" sz="1600" dirty="0"/>
                    </a:p>
                  </a:txBody>
                  <a:tcPr/>
                </a:tc>
                <a:tc>
                  <a:txBody>
                    <a:bodyPr/>
                    <a:lstStyle/>
                    <a:p>
                      <a:pPr algn="ctr"/>
                      <a:r>
                        <a:rPr lang="en-US" sz="1600" dirty="0" smtClean="0"/>
                        <a:t>Shared Value</a:t>
                      </a:r>
                      <a:endParaRPr lang="en-US" sz="1600" dirty="0"/>
                    </a:p>
                  </a:txBody>
                  <a:tcPr/>
                </a:tc>
              </a:tr>
              <a:tr h="370840">
                <a:tc>
                  <a:txBody>
                    <a:bodyPr/>
                    <a:lstStyle/>
                    <a:p>
                      <a:r>
                        <a:rPr lang="en-US" sz="1600" dirty="0" smtClean="0"/>
                        <a:t>Value:</a:t>
                      </a:r>
                      <a:r>
                        <a:rPr lang="en-US" sz="1600" baseline="0" dirty="0" smtClean="0"/>
                        <a:t> doing good</a:t>
                      </a:r>
                      <a:endParaRPr lang="en-US" sz="1600" dirty="0"/>
                    </a:p>
                  </a:txBody>
                  <a:tcPr/>
                </a:tc>
                <a:tc>
                  <a:txBody>
                    <a:bodyPr/>
                    <a:lstStyle/>
                    <a:p>
                      <a:r>
                        <a:rPr lang="en-US" sz="1600" dirty="0" smtClean="0"/>
                        <a:t>Value:</a:t>
                      </a:r>
                      <a:r>
                        <a:rPr lang="en-US" sz="1600" baseline="0" dirty="0" smtClean="0"/>
                        <a:t> economic and societal benefits relative to cost</a:t>
                      </a:r>
                      <a:endParaRPr lang="en-US" sz="1600" dirty="0"/>
                    </a:p>
                  </a:txBody>
                  <a:tcPr/>
                </a:tc>
              </a:tr>
              <a:tr h="370840">
                <a:tc>
                  <a:txBody>
                    <a:bodyPr/>
                    <a:lstStyle/>
                    <a:p>
                      <a:r>
                        <a:rPr lang="en-US" sz="1600" dirty="0" smtClean="0"/>
                        <a:t>Citizenship,</a:t>
                      </a:r>
                      <a:r>
                        <a:rPr lang="en-US" sz="1600" baseline="0" dirty="0" smtClean="0"/>
                        <a:t> philanthropy, sustainability</a:t>
                      </a:r>
                      <a:endParaRPr lang="en-US" sz="1600" dirty="0"/>
                    </a:p>
                  </a:txBody>
                  <a:tcPr/>
                </a:tc>
                <a:tc>
                  <a:txBody>
                    <a:bodyPr/>
                    <a:lstStyle/>
                    <a:p>
                      <a:r>
                        <a:rPr lang="en-US" sz="1600" dirty="0" smtClean="0"/>
                        <a:t>Joint</a:t>
                      </a:r>
                      <a:r>
                        <a:rPr lang="en-US" sz="1600" baseline="0" dirty="0" smtClean="0"/>
                        <a:t> company and </a:t>
                      </a:r>
                      <a:r>
                        <a:rPr lang="en-US" sz="1600" b="1" baseline="0" dirty="0" smtClean="0"/>
                        <a:t>community</a:t>
                      </a:r>
                      <a:r>
                        <a:rPr lang="en-US" sz="1600" b="0" baseline="0" dirty="0" smtClean="0"/>
                        <a:t> value creation</a:t>
                      </a:r>
                      <a:endParaRPr lang="en-US" sz="1600" b="0" dirty="0"/>
                    </a:p>
                  </a:txBody>
                  <a:tcPr/>
                </a:tc>
              </a:tr>
              <a:tr h="370840">
                <a:tc>
                  <a:txBody>
                    <a:bodyPr/>
                    <a:lstStyle/>
                    <a:p>
                      <a:r>
                        <a:rPr lang="en-US" sz="1600" dirty="0" smtClean="0"/>
                        <a:t>Discretionary</a:t>
                      </a:r>
                      <a:r>
                        <a:rPr lang="en-US" sz="1600" baseline="0" dirty="0" smtClean="0"/>
                        <a:t> or in response to external pressure</a:t>
                      </a:r>
                      <a:endParaRPr lang="en-US" sz="1600" dirty="0"/>
                    </a:p>
                  </a:txBody>
                  <a:tcPr/>
                </a:tc>
                <a:tc>
                  <a:txBody>
                    <a:bodyPr/>
                    <a:lstStyle/>
                    <a:p>
                      <a:r>
                        <a:rPr lang="en-US" sz="1600" b="1" dirty="0" smtClean="0"/>
                        <a:t>Integral</a:t>
                      </a:r>
                      <a:r>
                        <a:rPr lang="en-US" sz="1600" dirty="0" smtClean="0"/>
                        <a:t> to competing</a:t>
                      </a:r>
                      <a:endParaRPr lang="en-US" sz="1600" dirty="0"/>
                    </a:p>
                  </a:txBody>
                  <a:tcPr/>
                </a:tc>
              </a:tr>
              <a:tr h="370840">
                <a:tc>
                  <a:txBody>
                    <a:bodyPr/>
                    <a:lstStyle/>
                    <a:p>
                      <a:r>
                        <a:rPr lang="en-US" sz="1600" dirty="0" smtClean="0"/>
                        <a:t>Separate from profit </a:t>
                      </a:r>
                      <a:r>
                        <a:rPr lang="en-US" sz="1600" dirty="0" err="1" smtClean="0"/>
                        <a:t>maximisation</a:t>
                      </a:r>
                      <a:endParaRPr lang="en-US" sz="1600" dirty="0"/>
                    </a:p>
                  </a:txBody>
                  <a:tcPr/>
                </a:tc>
                <a:tc>
                  <a:txBody>
                    <a:bodyPr/>
                    <a:lstStyle/>
                    <a:p>
                      <a:r>
                        <a:rPr lang="en-US" sz="1600" b="1" dirty="0" smtClean="0"/>
                        <a:t>Integral</a:t>
                      </a:r>
                      <a:r>
                        <a:rPr lang="en-US" sz="1600" dirty="0" smtClean="0"/>
                        <a:t> to</a:t>
                      </a:r>
                      <a:r>
                        <a:rPr lang="en-US" sz="1600" baseline="0" dirty="0" smtClean="0"/>
                        <a:t> profit </a:t>
                      </a:r>
                      <a:r>
                        <a:rPr lang="en-US" sz="1600" baseline="0" dirty="0" err="1" smtClean="0"/>
                        <a:t>maximisation</a:t>
                      </a:r>
                      <a:endParaRPr lang="en-US" sz="1600" dirty="0"/>
                    </a:p>
                  </a:txBody>
                  <a:tcPr/>
                </a:tc>
              </a:tr>
              <a:tr h="370840">
                <a:tc>
                  <a:txBody>
                    <a:bodyPr/>
                    <a:lstStyle/>
                    <a:p>
                      <a:r>
                        <a:rPr lang="en-US" sz="1600" dirty="0" smtClean="0"/>
                        <a:t>Agenda is determined by external reporting and personal preferences</a:t>
                      </a:r>
                      <a:endParaRPr lang="en-US" sz="1600" dirty="0"/>
                    </a:p>
                  </a:txBody>
                  <a:tcPr/>
                </a:tc>
                <a:tc>
                  <a:txBody>
                    <a:bodyPr/>
                    <a:lstStyle/>
                    <a:p>
                      <a:r>
                        <a:rPr lang="en-US" sz="1600" dirty="0" smtClean="0"/>
                        <a:t>Agenda is company specific and internally generated</a:t>
                      </a:r>
                      <a:endParaRPr lang="en-US" sz="1600" dirty="0"/>
                    </a:p>
                  </a:txBody>
                  <a:tcPr/>
                </a:tc>
              </a:tr>
              <a:tr h="370840">
                <a:tc>
                  <a:txBody>
                    <a:bodyPr/>
                    <a:lstStyle/>
                    <a:p>
                      <a:r>
                        <a:rPr lang="en-US" sz="1600" dirty="0" smtClean="0"/>
                        <a:t>Impact limited by corporate footprint and CSR budget</a:t>
                      </a:r>
                      <a:endParaRPr lang="en-US" sz="1600" dirty="0"/>
                    </a:p>
                  </a:txBody>
                  <a:tcPr/>
                </a:tc>
                <a:tc>
                  <a:txBody>
                    <a:bodyPr/>
                    <a:lstStyle/>
                    <a:p>
                      <a:r>
                        <a:rPr lang="en-US" sz="1600" dirty="0" smtClean="0"/>
                        <a:t>Realigns the entire company budget</a:t>
                      </a:r>
                      <a:endParaRPr lang="en-US" sz="1600" dirty="0"/>
                    </a:p>
                  </a:txBody>
                  <a:tcPr/>
                </a:tc>
              </a:tr>
            </a:tbl>
          </a:graphicData>
        </a:graphic>
      </p:graphicFrame>
      <p:sp>
        <p:nvSpPr>
          <p:cNvPr id="8" name="Rectangle 7"/>
          <p:cNvSpPr/>
          <p:nvPr/>
        </p:nvSpPr>
        <p:spPr>
          <a:xfrm>
            <a:off x="187157" y="1720840"/>
            <a:ext cx="8595895" cy="1415772"/>
          </a:xfrm>
          <a:prstGeom prst="rect">
            <a:avLst/>
          </a:prstGeom>
        </p:spPr>
        <p:txBody>
          <a:bodyPr wrap="square">
            <a:spAutoFit/>
          </a:bodyPr>
          <a:lstStyle/>
          <a:p>
            <a:pPr marL="0" indent="0">
              <a:buNone/>
            </a:pPr>
            <a:r>
              <a:rPr lang="en-US" dirty="0"/>
              <a:t>Creating shared value </a:t>
            </a:r>
            <a:r>
              <a:rPr lang="en-US" dirty="0" smtClean="0"/>
              <a:t>CSV </a:t>
            </a:r>
            <a:r>
              <a:rPr lang="en-US" dirty="0"/>
              <a:t>enhances social and economic conditions in the community, which then simultaneously enhances the company’s </a:t>
            </a:r>
            <a:r>
              <a:rPr lang="en-US" dirty="0" smtClean="0"/>
              <a:t>competitiveness</a:t>
            </a:r>
          </a:p>
          <a:p>
            <a:pPr marL="0" indent="0">
              <a:buNone/>
            </a:pPr>
            <a:endParaRPr lang="en-US" sz="1050" dirty="0"/>
          </a:p>
          <a:p>
            <a:pPr lvl="1"/>
            <a:r>
              <a:rPr lang="en-US" dirty="0"/>
              <a:t>= Businesses should </a:t>
            </a:r>
            <a:r>
              <a:rPr lang="en-US" b="1" i="1" dirty="0">
                <a:solidFill>
                  <a:srgbClr val="C41E3A"/>
                </a:solidFill>
              </a:rPr>
              <a:t>reconnect business goals </a:t>
            </a:r>
            <a:r>
              <a:rPr lang="en-US" dirty="0"/>
              <a:t>with </a:t>
            </a:r>
            <a:r>
              <a:rPr lang="en-US" b="1" i="1" dirty="0">
                <a:solidFill>
                  <a:srgbClr val="C41E3A"/>
                </a:solidFill>
              </a:rPr>
              <a:t>societal goals</a:t>
            </a:r>
            <a:r>
              <a:rPr lang="en-US" dirty="0"/>
              <a:t>, and go beyond CSR efforts (Porter and Kramer, 2011; </a:t>
            </a:r>
            <a:r>
              <a:rPr lang="en-US" dirty="0" err="1"/>
              <a:t>Scagnelli</a:t>
            </a:r>
            <a:r>
              <a:rPr lang="en-US" dirty="0"/>
              <a:t> and </a:t>
            </a:r>
            <a:r>
              <a:rPr lang="en-US" dirty="0" err="1"/>
              <a:t>Cisi</a:t>
            </a:r>
            <a:r>
              <a:rPr lang="en-US" dirty="0"/>
              <a:t>, 2014) </a:t>
            </a:r>
          </a:p>
        </p:txBody>
      </p:sp>
    </p:spTree>
    <p:extLst>
      <p:ext uri="{BB962C8B-B14F-4D97-AF65-F5344CB8AC3E}">
        <p14:creationId xmlns:p14="http://schemas.microsoft.com/office/powerpoint/2010/main" val="40312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towards new business models</a:t>
            </a:r>
          </a:p>
        </p:txBody>
      </p:sp>
      <p:sp>
        <p:nvSpPr>
          <p:cNvPr id="3" name="Content Placeholder 2"/>
          <p:cNvSpPr>
            <a:spLocks noGrp="1"/>
          </p:cNvSpPr>
          <p:nvPr>
            <p:ph idx="1"/>
          </p:nvPr>
        </p:nvSpPr>
        <p:spPr>
          <a:xfrm>
            <a:off x="346076" y="2087758"/>
            <a:ext cx="8448674" cy="4228172"/>
          </a:xfrm>
        </p:spPr>
        <p:txBody>
          <a:bodyPr/>
          <a:lstStyle/>
          <a:p>
            <a:r>
              <a:rPr lang="en-US" dirty="0" smtClean="0"/>
              <a:t>Need </a:t>
            </a:r>
            <a:r>
              <a:rPr lang="en-US" dirty="0"/>
              <a:t>for business to rearticulate the </a:t>
            </a:r>
            <a:r>
              <a:rPr lang="en-US" b="1" dirty="0"/>
              <a:t>place</a:t>
            </a:r>
            <a:r>
              <a:rPr lang="en-US" dirty="0"/>
              <a:t> they hold in society, comply with community standards and to develop long-term healthy business models (Lacy, Haines and Hayward, 2012; Porter, 2011) </a:t>
            </a:r>
          </a:p>
          <a:p>
            <a:pPr marL="0" indent="0">
              <a:buNone/>
            </a:pPr>
            <a:endParaRPr lang="en-US" sz="1400" dirty="0"/>
          </a:p>
          <a:p>
            <a:r>
              <a:rPr lang="en-US" dirty="0" smtClean="0"/>
              <a:t>Key Enablers </a:t>
            </a:r>
            <a:r>
              <a:rPr lang="en-US" kern="1200" dirty="0" smtClean="0"/>
              <a:t>include (</a:t>
            </a:r>
            <a:r>
              <a:rPr lang="en-US" kern="1200" dirty="0"/>
              <a:t>Lazlo, 2005; Laszlo and </a:t>
            </a:r>
            <a:r>
              <a:rPr lang="en-US" kern="1200" dirty="0" err="1"/>
              <a:t>Zhexembayeva</a:t>
            </a:r>
            <a:r>
              <a:rPr lang="en-US" kern="1200" dirty="0"/>
              <a:t>, 2011; </a:t>
            </a:r>
            <a:r>
              <a:rPr lang="en-US" kern="1200" dirty="0" err="1"/>
              <a:t>Zadek</a:t>
            </a:r>
            <a:r>
              <a:rPr lang="en-US" kern="1200" dirty="0"/>
              <a:t> and </a:t>
            </a:r>
            <a:r>
              <a:rPr lang="en-US" kern="1200" dirty="0" err="1"/>
              <a:t>Radovich</a:t>
            </a:r>
            <a:r>
              <a:rPr lang="en-US" kern="1200" dirty="0"/>
              <a:t>, 2006; Porter, 2011</a:t>
            </a:r>
            <a:r>
              <a:rPr lang="en-US" kern="1200" dirty="0" smtClean="0"/>
              <a:t>):</a:t>
            </a:r>
            <a:r>
              <a:rPr lang="en-US" dirty="0"/>
              <a:t> </a:t>
            </a:r>
            <a:r>
              <a:rPr lang="en-US" b="1" dirty="0" smtClean="0"/>
              <a:t>innovation</a:t>
            </a:r>
            <a:r>
              <a:rPr lang="en-US" dirty="0" smtClean="0"/>
              <a:t>, </a:t>
            </a:r>
            <a:r>
              <a:rPr lang="en-US" b="1" dirty="0"/>
              <a:t>l</a:t>
            </a:r>
            <a:r>
              <a:rPr lang="en-US" b="1" dirty="0" smtClean="0"/>
              <a:t>earning</a:t>
            </a:r>
            <a:r>
              <a:rPr lang="en-US" dirty="0" smtClean="0"/>
              <a:t> and </a:t>
            </a:r>
            <a:r>
              <a:rPr lang="en-US" b="1" dirty="0" smtClean="0"/>
              <a:t>partnerships</a:t>
            </a:r>
          </a:p>
          <a:p>
            <a:pPr marL="0" indent="0">
              <a:buNone/>
            </a:pPr>
            <a:endParaRPr lang="en-US" sz="1400" dirty="0" smtClean="0"/>
          </a:p>
          <a:p>
            <a:r>
              <a:rPr lang="en-US" dirty="0" smtClean="0"/>
              <a:t>Companies pursuing </a:t>
            </a:r>
            <a:r>
              <a:rPr lang="en-US" b="1" dirty="0" smtClean="0"/>
              <a:t>‘product stewardship’ </a:t>
            </a:r>
            <a:r>
              <a:rPr lang="en-US" dirty="0" smtClean="0"/>
              <a:t>strategies: integrating stakeholder views into business processes.  Drivers: </a:t>
            </a:r>
            <a:r>
              <a:rPr lang="en-US" b="1" dirty="0" smtClean="0">
                <a:solidFill>
                  <a:srgbClr val="000000"/>
                </a:solidFill>
              </a:rPr>
              <a:t>civil society, transparency</a:t>
            </a:r>
            <a:r>
              <a:rPr lang="en-US" dirty="0" smtClean="0"/>
              <a:t> and </a:t>
            </a:r>
            <a:r>
              <a:rPr lang="en-US" b="1" dirty="0" smtClean="0"/>
              <a:t>connectivity </a:t>
            </a:r>
            <a:r>
              <a:rPr lang="en-US" dirty="0" smtClean="0"/>
              <a:t>(Hart, 2005; 2008).</a:t>
            </a:r>
          </a:p>
          <a:p>
            <a:endParaRPr lang="en-US" sz="1600" dirty="0"/>
          </a:p>
          <a:p>
            <a:r>
              <a:rPr lang="en-US" dirty="0" smtClean="0"/>
              <a:t>Shaped by ever changing </a:t>
            </a:r>
            <a:r>
              <a:rPr lang="en-US" b="1" dirty="0"/>
              <a:t>c</a:t>
            </a:r>
            <a:r>
              <a:rPr lang="en-US" b="1" dirty="0" smtClean="0"/>
              <a:t>ustomer perception </a:t>
            </a:r>
            <a:r>
              <a:rPr lang="en-US" dirty="0" smtClean="0"/>
              <a:t>and </a:t>
            </a:r>
            <a:r>
              <a:rPr lang="en-US" b="1" dirty="0" smtClean="0">
                <a:solidFill>
                  <a:srgbClr val="000000"/>
                </a:solidFill>
              </a:rPr>
              <a:t>legal requirements</a:t>
            </a:r>
            <a:r>
              <a:rPr lang="en-US" dirty="0" smtClean="0"/>
              <a:t> (Banerjee, 2001)</a:t>
            </a:r>
          </a:p>
          <a:p>
            <a:endParaRPr lang="en-US" dirty="0"/>
          </a:p>
          <a:p>
            <a:endParaRPr lang="en-US" dirty="0"/>
          </a:p>
        </p:txBody>
      </p:sp>
    </p:spTree>
    <p:extLst>
      <p:ext uri="{BB962C8B-B14F-4D97-AF65-F5344CB8AC3E}">
        <p14:creationId xmlns:p14="http://schemas.microsoft.com/office/powerpoint/2010/main" val="303011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or Opportunity for VAF?</a:t>
            </a:r>
            <a:endParaRPr lang="en-US" dirty="0"/>
          </a:p>
        </p:txBody>
      </p:sp>
      <p:sp>
        <p:nvSpPr>
          <p:cNvPr id="3" name="Content Placeholder 2"/>
          <p:cNvSpPr>
            <a:spLocks noGrp="1"/>
          </p:cNvSpPr>
          <p:nvPr>
            <p:ph idx="1"/>
          </p:nvPr>
        </p:nvSpPr>
        <p:spPr/>
        <p:txBody>
          <a:bodyPr/>
          <a:lstStyle/>
          <a:p>
            <a:pPr marL="0" indent="0">
              <a:buNone/>
            </a:pPr>
            <a:r>
              <a:rPr lang="en-US" dirty="0" smtClean="0"/>
              <a:t>VAF </a:t>
            </a:r>
            <a:r>
              <a:rPr lang="en-US" dirty="0"/>
              <a:t>seek to address</a:t>
            </a:r>
            <a:r>
              <a:rPr lang="en-US" dirty="0" smtClean="0"/>
              <a:t>:</a:t>
            </a:r>
          </a:p>
          <a:p>
            <a:pPr marL="457200" lvl="1" indent="0">
              <a:buNone/>
            </a:pPr>
            <a:endParaRPr lang="en-US" sz="2000" i="1" dirty="0" smtClean="0"/>
          </a:p>
          <a:p>
            <a:pPr marL="457200" lvl="1" indent="0">
              <a:buNone/>
            </a:pPr>
            <a:r>
              <a:rPr lang="en-US" sz="2400" b="1" i="1" dirty="0" smtClean="0">
                <a:solidFill>
                  <a:srgbClr val="C41E3A"/>
                </a:solidFill>
              </a:rPr>
              <a:t>How can VAF bring more resources into communities?</a:t>
            </a:r>
          </a:p>
          <a:p>
            <a:pPr marL="0" indent="0">
              <a:buNone/>
            </a:pPr>
            <a:endParaRPr lang="en-US" dirty="0" smtClean="0"/>
          </a:p>
          <a:p>
            <a:r>
              <a:rPr lang="en-US" dirty="0" smtClean="0"/>
              <a:t>Clear picture of the challenges and opportunities</a:t>
            </a:r>
          </a:p>
          <a:p>
            <a:r>
              <a:rPr lang="en-US" dirty="0" smtClean="0"/>
              <a:t>Develop </a:t>
            </a:r>
            <a:r>
              <a:rPr lang="en-US" b="1" dirty="0" smtClean="0">
                <a:solidFill>
                  <a:srgbClr val="000000"/>
                </a:solidFill>
              </a:rPr>
              <a:t>services</a:t>
            </a:r>
            <a:r>
              <a:rPr lang="en-US" dirty="0" smtClean="0">
                <a:solidFill>
                  <a:srgbClr val="000000"/>
                </a:solidFill>
              </a:rPr>
              <a:t> </a:t>
            </a:r>
            <a:r>
              <a:rPr lang="en-US" dirty="0" smtClean="0"/>
              <a:t>to support Scottish Businesses in:</a:t>
            </a:r>
          </a:p>
          <a:p>
            <a:pPr lvl="1"/>
            <a:r>
              <a:rPr lang="en-US" dirty="0" smtClean="0"/>
              <a:t>Defining and setting CSR/Sustainability priorities</a:t>
            </a:r>
          </a:p>
          <a:p>
            <a:pPr lvl="1"/>
            <a:r>
              <a:rPr lang="en-US" dirty="0" smtClean="0"/>
              <a:t>Developing purposeful CSR/Sustainability </a:t>
            </a:r>
            <a:r>
              <a:rPr lang="en-US" dirty="0"/>
              <a:t>responses that address real and emerging need in Scotland</a:t>
            </a:r>
          </a:p>
          <a:p>
            <a:r>
              <a:rPr lang="en-US" dirty="0" smtClean="0"/>
              <a:t>Gain </a:t>
            </a:r>
            <a:r>
              <a:rPr lang="en-US" b="1" dirty="0" smtClean="0">
                <a:solidFill>
                  <a:srgbClr val="000000"/>
                </a:solidFill>
              </a:rPr>
              <a:t>first-mover </a:t>
            </a:r>
            <a:r>
              <a:rPr lang="en-US" dirty="0" smtClean="0"/>
              <a:t>advantage </a:t>
            </a:r>
          </a:p>
          <a:p>
            <a:r>
              <a:rPr lang="en-US" b="1" dirty="0" smtClean="0">
                <a:solidFill>
                  <a:srgbClr val="000000"/>
                </a:solidFill>
              </a:rPr>
              <a:t>Influence</a:t>
            </a:r>
            <a:r>
              <a:rPr lang="en-US" dirty="0" smtClean="0">
                <a:solidFill>
                  <a:srgbClr val="000000"/>
                </a:solidFill>
              </a:rPr>
              <a:t> </a:t>
            </a:r>
            <a:r>
              <a:rPr lang="en-US" dirty="0" smtClean="0"/>
              <a:t>the debate &amp; </a:t>
            </a:r>
            <a:r>
              <a:rPr lang="en-US" b="1" dirty="0" smtClean="0">
                <a:solidFill>
                  <a:srgbClr val="000000"/>
                </a:solidFill>
              </a:rPr>
              <a:t>channel</a:t>
            </a:r>
            <a:r>
              <a:rPr lang="en-US" dirty="0" smtClean="0">
                <a:solidFill>
                  <a:srgbClr val="000000"/>
                </a:solidFill>
              </a:rPr>
              <a:t> </a:t>
            </a:r>
            <a:r>
              <a:rPr lang="en-US" dirty="0" smtClean="0"/>
              <a:t>CSR</a:t>
            </a:r>
            <a:r>
              <a:rPr lang="en-US" dirty="0"/>
              <a:t>/Sustainability in Scotland </a:t>
            </a:r>
            <a:r>
              <a:rPr lang="en-US" dirty="0" smtClean="0"/>
              <a:t>to societal need</a:t>
            </a:r>
            <a:endParaRPr lang="en-US" dirty="0"/>
          </a:p>
          <a:p>
            <a:pPr lvl="1"/>
            <a:endParaRPr lang="en-US" dirty="0" smtClean="0"/>
          </a:p>
        </p:txBody>
      </p:sp>
    </p:spTree>
    <p:extLst>
      <p:ext uri="{BB962C8B-B14F-4D97-AF65-F5344CB8AC3E}">
        <p14:creationId xmlns:p14="http://schemas.microsoft.com/office/powerpoint/2010/main" val="5010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27644</TotalTime>
  <Words>5985</Words>
  <Application>Microsoft Office PowerPoint</Application>
  <PresentationFormat>On-screen Show (4:3)</PresentationFormat>
  <Paragraphs>681</Paragraphs>
  <Slides>36</Slides>
  <Notes>25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Default Design</vt:lpstr>
      <vt:lpstr>Custom Design</vt:lpstr>
      <vt:lpstr>PowerPoint Presentation</vt:lpstr>
      <vt:lpstr>Session Outline</vt:lpstr>
      <vt:lpstr>Session Outline</vt:lpstr>
      <vt:lpstr>PowerPoint Presentation</vt:lpstr>
      <vt:lpstr>Rationale for KTP</vt:lpstr>
      <vt:lpstr>CSR/Sustainability in Context</vt:lpstr>
      <vt:lpstr>CSR Vs. Shared Value (Porter and Kramer, 2011)  </vt:lpstr>
      <vt:lpstr>Shift towards new business models</vt:lpstr>
      <vt:lpstr>Threat or Opportunity for VAF?</vt:lpstr>
      <vt:lpstr>Forging greater connectivity between the key players to address “Grand Challenges”</vt:lpstr>
      <vt:lpstr>Alignment of CSR responses to real and emerging need</vt:lpstr>
      <vt:lpstr>National Aspirations and the  Policy Framework</vt:lpstr>
      <vt:lpstr>Session Outline</vt:lpstr>
      <vt:lpstr>Why mess around with SSM?</vt:lpstr>
      <vt:lpstr>The companies perspective: In a Glass Darkly…..</vt:lpstr>
      <vt:lpstr>PowerPoint Presentation</vt:lpstr>
      <vt:lpstr>PowerPoint Presentation</vt:lpstr>
      <vt:lpstr>PowerPoint Presentation</vt:lpstr>
      <vt:lpstr>Grounded theory methodology and rich picture diagrams </vt:lpstr>
      <vt:lpstr>“Rich Pictures” refined by focus groups</vt:lpstr>
      <vt:lpstr>Session Outline</vt:lpstr>
      <vt:lpstr>PowerPoint Presentation</vt:lpstr>
      <vt:lpstr>PowerPoint Presentation</vt:lpstr>
      <vt:lpstr>PowerPoint Presentation</vt:lpstr>
      <vt:lpstr>Session Outline</vt:lpstr>
      <vt:lpstr>Emerging themes from “Rich Pictures”</vt:lpstr>
      <vt:lpstr>RPD: VAF Staff</vt:lpstr>
      <vt:lpstr>RPD: VAF Managers </vt:lpstr>
      <vt:lpstr>RPD: VAF Trustees</vt:lpstr>
      <vt:lpstr>Emerging themes from “Rich Pictures”</vt:lpstr>
      <vt:lpstr>Emerging themes from “Rich Pictures”</vt:lpstr>
      <vt:lpstr>Emerging themes from “Rich Pictures”</vt:lpstr>
      <vt:lpstr>Emerging themes from “Rich Pictures”</vt:lpstr>
      <vt:lpstr>Emerging themes from the Rich Pictures</vt:lpstr>
      <vt:lpstr>Emerging themes from the Rich Pictures</vt:lpstr>
      <vt:lpstr>Summary</vt:lpstr>
    </vt:vector>
  </TitlesOfParts>
  <Company>Edinburgh Napier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edin_nap_uni_white_97-2003.pot</dc:title>
  <dc:creator>ML</dc:creator>
  <cp:lastModifiedBy>Gibson, Lyn</cp:lastModifiedBy>
  <cp:revision>665</cp:revision>
  <cp:lastPrinted>2014-02-10T12:49:16Z</cp:lastPrinted>
  <dcterms:created xsi:type="dcterms:W3CDTF">2006-03-13T14:02:06Z</dcterms:created>
  <dcterms:modified xsi:type="dcterms:W3CDTF">2017-05-09T08:25:44Z</dcterms:modified>
</cp:coreProperties>
</file>