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35"/>
  </p:notesMasterIdLst>
  <p:sldIdLst>
    <p:sldId id="265" r:id="rId5"/>
    <p:sldId id="267" r:id="rId6"/>
    <p:sldId id="342" r:id="rId7"/>
    <p:sldId id="268" r:id="rId8"/>
    <p:sldId id="276" r:id="rId9"/>
    <p:sldId id="277" r:id="rId10"/>
    <p:sldId id="363" r:id="rId11"/>
    <p:sldId id="284" r:id="rId12"/>
    <p:sldId id="364" r:id="rId13"/>
    <p:sldId id="347" r:id="rId14"/>
    <p:sldId id="348" r:id="rId15"/>
    <p:sldId id="361" r:id="rId16"/>
    <p:sldId id="288" r:id="rId17"/>
    <p:sldId id="350" r:id="rId18"/>
    <p:sldId id="291" r:id="rId19"/>
    <p:sldId id="292" r:id="rId20"/>
    <p:sldId id="299" r:id="rId21"/>
    <p:sldId id="294" r:id="rId22"/>
    <p:sldId id="295" r:id="rId23"/>
    <p:sldId id="352" r:id="rId24"/>
    <p:sldId id="310" r:id="rId25"/>
    <p:sldId id="311" r:id="rId26"/>
    <p:sldId id="319" r:id="rId27"/>
    <p:sldId id="322" r:id="rId28"/>
    <p:sldId id="323" r:id="rId29"/>
    <p:sldId id="354" r:id="rId30"/>
    <p:sldId id="356" r:id="rId31"/>
    <p:sldId id="358" r:id="rId32"/>
    <p:sldId id="340" r:id="rId33"/>
    <p:sldId id="359"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3496"/>
  </p:normalViewPr>
  <p:slideViewPr>
    <p:cSldViewPr snapToGrid="0" snapToObjects="1">
      <p:cViewPr varScale="1">
        <p:scale>
          <a:sx n="92" d="100"/>
          <a:sy n="92" d="100"/>
        </p:scale>
        <p:origin x="456"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F9CB3-8C9A-E046-B6AE-76820D87F3B4}" type="datetimeFigureOut">
              <a:rPr lang="en-US" smtClean="0"/>
              <a:t>3/15/17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B2446-147B-5441-B5E0-41034494FAA1}" type="slidenum">
              <a:rPr lang="en-US" smtClean="0"/>
              <a:t>‹#›</a:t>
            </a:fld>
            <a:endParaRPr lang="en-US"/>
          </a:p>
        </p:txBody>
      </p:sp>
    </p:spTree>
    <p:extLst>
      <p:ext uri="{BB962C8B-B14F-4D97-AF65-F5344CB8AC3E}">
        <p14:creationId xmlns:p14="http://schemas.microsoft.com/office/powerpoint/2010/main" val="71329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voluntaryactionfund.org.uk/funding-and-support/violence-against-women" TargetMode="External"/><Relationship Id="rId4" Type="http://schemas.openxmlformats.org/officeDocument/2006/relationships/hyperlink" Target="http://www.voluntaryactionfund.org.uk/funding-and-support/equality-fund" TargetMode="External"/><Relationship Id="rId5" Type="http://schemas.openxmlformats.org/officeDocument/2006/relationships/hyperlink" Target="http://www.voluntaryactionfund.org.uk/funding-and-support/community-safety-unit/" TargetMode="External"/><Relationship Id="rId6" Type="http://schemas.openxmlformats.org/officeDocument/2006/relationships/hyperlink" Target="http://www.voluntaryactionfund.org.uk/funding-and-support/volunteering-development-grants/"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a:t>
            </a:r>
          </a:p>
          <a:p>
            <a:r>
              <a:rPr lang="en-US" dirty="0" smtClean="0"/>
              <a:t>Approaches to Building </a:t>
            </a:r>
            <a:r>
              <a:rPr lang="en-US" i="1" dirty="0" smtClean="0"/>
              <a:t>“Value” </a:t>
            </a:r>
            <a:r>
              <a:rPr lang="en-US" dirty="0" smtClean="0"/>
              <a:t>between Responsible Businesses and Communities: </a:t>
            </a:r>
          </a:p>
          <a:p>
            <a:r>
              <a:rPr lang="en-US" sz="1200" dirty="0" smtClean="0"/>
              <a:t>Creating “Shared Spaces”</a:t>
            </a:r>
            <a:br>
              <a:rPr lang="en-US" sz="1200" dirty="0" smtClean="0"/>
            </a:br>
            <a:r>
              <a:rPr lang="en-US" sz="1200" dirty="0" smtClean="0"/>
              <a:t>to Build </a:t>
            </a:r>
            <a:r>
              <a:rPr lang="en-US" sz="1200" i="1" dirty="0" smtClean="0"/>
              <a:t>“Value” </a:t>
            </a:r>
            <a:r>
              <a:rPr lang="en-US" sz="1200" dirty="0" smtClean="0"/>
              <a:t>between Responsible Businesses and Communities</a:t>
            </a:r>
            <a:endParaRPr lang="en-US" dirty="0" smtClean="0"/>
          </a:p>
          <a:p>
            <a:endParaRPr lang="en-US" dirty="0" smtClean="0"/>
          </a:p>
          <a:p>
            <a:r>
              <a:rPr lang="en-US" dirty="0" smtClean="0"/>
              <a:t>Using a Systems Approach to Help Responsible Businesses and Communities to Build Value</a:t>
            </a:r>
          </a:p>
          <a:p>
            <a:endParaRPr lang="en-US" dirty="0" smtClean="0"/>
          </a:p>
          <a:p>
            <a:r>
              <a:rPr lang="en-US" dirty="0" smtClean="0"/>
              <a:t>Creating </a:t>
            </a:r>
            <a:r>
              <a:rPr lang="en-US" i="1" dirty="0" smtClean="0"/>
              <a:t>“Shared Spaces” </a:t>
            </a:r>
            <a:r>
              <a:rPr lang="en-US" dirty="0" smtClean="0"/>
              <a:t>to Unlock Business Resources into Communities and Evaluate “Value”</a:t>
            </a:r>
          </a:p>
          <a:p>
            <a:endParaRPr lang="en-US" dirty="0" smtClean="0"/>
          </a:p>
          <a:p>
            <a:r>
              <a:rPr lang="en-US" dirty="0" smtClean="0"/>
              <a:t>Within this</a:t>
            </a:r>
            <a:r>
              <a:rPr lang="en-US" baseline="0" dirty="0" smtClean="0"/>
              <a:t> relationship is conflict </a:t>
            </a:r>
            <a:r>
              <a:rPr lang="mr-IN" baseline="0" dirty="0" smtClean="0"/>
              <a:t>…</a:t>
            </a:r>
            <a:r>
              <a:rPr lang="en-GB" baseline="0" dirty="0" smtClean="0"/>
              <a:t> difference in language way one dresses</a:t>
            </a:r>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a:t>
            </a:fld>
            <a:endParaRPr lang="en-US"/>
          </a:p>
        </p:txBody>
      </p:sp>
    </p:spTree>
    <p:extLst>
      <p:ext uri="{BB962C8B-B14F-4D97-AF65-F5344CB8AC3E}">
        <p14:creationId xmlns:p14="http://schemas.microsoft.com/office/powerpoint/2010/main" val="1064977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Workshops held for each cycle to express the problem situation from a multitude of perspectives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15</a:t>
            </a:fld>
            <a:endParaRPr lang="en-US"/>
          </a:p>
        </p:txBody>
      </p:sp>
    </p:spTree>
    <p:extLst>
      <p:ext uri="{BB962C8B-B14F-4D97-AF65-F5344CB8AC3E}">
        <p14:creationId xmlns:p14="http://schemas.microsoft.com/office/powerpoint/2010/main" val="517780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SSM cycle 1: Questions identified from RP workshops to facilitate debate</a:t>
            </a:r>
          </a:p>
          <a:p>
            <a:endParaRPr lang="en-GB"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rPr>
              <a:t>Stage 1:</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effectLst/>
              <a:latin typeface="Calibri" charset="0"/>
              <a:ea typeface="Calibri"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effectLst/>
              <a:latin typeface="Calibri" charset="0"/>
              <a:ea typeface="Calibri"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i="1" dirty="0" smtClean="0"/>
              <a:t>Questions identified from RP workshops to facilitate debate with the client (the grant-maker perspective)</a:t>
            </a:r>
            <a:endParaRPr lang="en-US" sz="2000" dirty="0" smtClean="0">
              <a:effectLst/>
              <a:latin typeface="Calibri" charset="0"/>
              <a:ea typeface="Calibri"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16</a:t>
            </a:fld>
            <a:endParaRPr lang="en-US"/>
          </a:p>
        </p:txBody>
      </p:sp>
    </p:spTree>
    <p:extLst>
      <p:ext uri="{BB962C8B-B14F-4D97-AF65-F5344CB8AC3E}">
        <p14:creationId xmlns:p14="http://schemas.microsoft.com/office/powerpoint/2010/main" val="1164413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17</a:t>
            </a:fld>
            <a:endParaRPr lang="en-US"/>
          </a:p>
        </p:txBody>
      </p:sp>
    </p:spTree>
    <p:extLst>
      <p:ext uri="{BB962C8B-B14F-4D97-AF65-F5344CB8AC3E}">
        <p14:creationId xmlns:p14="http://schemas.microsoft.com/office/powerpoint/2010/main" val="194208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 root definition &amp; </a:t>
            </a:r>
            <a:br>
              <a:rPr lang="en-US" dirty="0" smtClean="0"/>
            </a:br>
            <a:r>
              <a:rPr lang="en-US" dirty="0" smtClean="0"/>
              <a:t>the </a:t>
            </a:r>
            <a:r>
              <a:rPr lang="en-US" i="1" dirty="0" smtClean="0"/>
              <a:t>‘connect’ </a:t>
            </a:r>
            <a:r>
              <a:rPr lang="en-US" dirty="0" smtClean="0"/>
              <a:t>model</a:t>
            </a:r>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19</a:t>
            </a:fld>
            <a:endParaRPr lang="en-US"/>
          </a:p>
        </p:txBody>
      </p:sp>
    </p:spTree>
    <p:extLst>
      <p:ext uri="{BB962C8B-B14F-4D97-AF65-F5344CB8AC3E}">
        <p14:creationId xmlns:p14="http://schemas.microsoft.com/office/powerpoint/2010/main" val="123414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1" i="0" u="none" strike="noStrike" kern="1200" dirty="0" smtClean="0">
                <a:solidFill>
                  <a:schemeClr val="tx1"/>
                </a:solidFill>
                <a:effectLst/>
                <a:latin typeface="+mn-lt"/>
                <a:ea typeface="+mn-ea"/>
                <a:cs typeface="+mn-cs"/>
              </a:rPr>
              <a:t>Stage 1: Finding out about a problem situation</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Stage 2: Formulating some relevant purposeful activity models </a:t>
            </a:r>
            <a:endParaRPr lang="en-GB" sz="1200" b="0" i="0" u="none" strike="noStrike" kern="1200" dirty="0" smtClean="0">
              <a:solidFill>
                <a:schemeClr val="tx1"/>
              </a:solidFill>
              <a:effectLst/>
              <a:latin typeface="+mn-lt"/>
              <a:ea typeface="+mn-ea"/>
              <a:cs typeface="+mn-cs"/>
            </a:endParaRPr>
          </a:p>
          <a:p>
            <a:endParaRPr lang="en-US" i="1" dirty="0" smtClean="0"/>
          </a:p>
          <a:p>
            <a:endParaRPr lang="en-US" i="1" dirty="0" smtClean="0"/>
          </a:p>
          <a:p>
            <a:r>
              <a:rPr lang="en-US" i="1" dirty="0" smtClean="0"/>
              <a:t>“Square holes for circle problems”</a:t>
            </a:r>
          </a:p>
          <a:p>
            <a:endParaRPr lang="en-US" i="1" dirty="0" smtClean="0"/>
          </a:p>
          <a:p>
            <a:pPr marL="0" indent="0" defTabSz="914400">
              <a:buFontTx/>
              <a:buNone/>
            </a:pPr>
            <a:r>
              <a:rPr lang="en-GB" i="1" kern="0" dirty="0" smtClean="0"/>
              <a:t>“</a:t>
            </a:r>
            <a:r>
              <a:rPr lang="en-GB" b="1" i="1" kern="0" dirty="0" smtClean="0"/>
              <a:t>Sometimes what you get offered is maybe not what you need</a:t>
            </a:r>
            <a:r>
              <a:rPr lang="en-GB" i="1" kern="0" dirty="0" smtClean="0"/>
              <a:t>, you don’t need a day with 100 volunteers coming up to do a community garden, actually </a:t>
            </a:r>
            <a:r>
              <a:rPr lang="en-GB" b="1" i="1" kern="0" dirty="0" smtClean="0"/>
              <a:t>what you need is real capacity building</a:t>
            </a:r>
            <a:r>
              <a:rPr lang="en-GB" i="1" kern="0" dirty="0" smtClean="0"/>
              <a:t>, in a way that might be to support, IT support, not necessarily covering head office costs but core sustainability funding and I think, </a:t>
            </a:r>
            <a:r>
              <a:rPr lang="en-GB" b="1" i="1" kern="0" dirty="0" smtClean="0"/>
              <a:t>corporates are starting to get that” </a:t>
            </a:r>
          </a:p>
          <a:p>
            <a:pPr marL="0" indent="0" algn="r" defTabSz="914400">
              <a:buFontTx/>
              <a:buNone/>
            </a:pPr>
            <a:r>
              <a:rPr lang="en-GB" i="1" kern="0" dirty="0" smtClean="0"/>
              <a:t>(Third Sector workshop participant)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Castle with high walls between sectors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“the private sector does one thing </a:t>
            </a:r>
            <a:r>
              <a:rPr lang="mr-IN" sz="1200" i="1" dirty="0" smtClean="0"/>
              <a:t>…</a:t>
            </a:r>
            <a:r>
              <a:rPr lang="en-GB" sz="1200" i="1" dirty="0" smtClean="0"/>
              <a:t> the government another </a:t>
            </a:r>
            <a:r>
              <a:rPr lang="mr-IN" sz="1200" i="1" dirty="0" smtClean="0"/>
              <a:t>…</a:t>
            </a:r>
            <a:r>
              <a:rPr lang="en-GB" sz="1200" i="1" dirty="0" smtClean="0"/>
              <a:t> and the third sector doing a third thing”  </a:t>
            </a:r>
            <a:r>
              <a:rPr lang="en-GB" sz="1200" dirty="0" smtClean="0"/>
              <a:t>(Cycle 2 Participant)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indent="0">
              <a:buNone/>
            </a:pPr>
            <a:r>
              <a:rPr lang="en-GB" sz="1200" dirty="0" smtClean="0"/>
              <a:t>“these were all very inter-connected and the relationships going backwards and forwards were central to everything that happens”</a:t>
            </a:r>
          </a:p>
          <a:p>
            <a:pPr marL="0" indent="0" algn="r">
              <a:buNone/>
            </a:pPr>
            <a:r>
              <a:rPr lang="en-GB" sz="1200" dirty="0" smtClean="0"/>
              <a:t>(Cycle 2 Group)</a:t>
            </a:r>
          </a:p>
          <a:p>
            <a:pPr marL="0" indent="0" algn="r">
              <a:buNone/>
            </a:pPr>
            <a:endParaRPr lang="en-GB" sz="1200" dirty="0" smtClean="0"/>
          </a:p>
          <a:p>
            <a:pPr algn="l"/>
            <a:r>
              <a:rPr lang="en-US" dirty="0" smtClean="0"/>
              <a:t>the “big squeeze” (operating environment &amp; climate)</a:t>
            </a:r>
          </a:p>
          <a:p>
            <a:r>
              <a:rPr lang="en-US" sz="1200" i="1" dirty="0" smtClean="0"/>
              <a:t>“less of CSR tick-boxing exercise </a:t>
            </a:r>
            <a:r>
              <a:rPr lang="mr-IN" sz="1200" i="1" dirty="0" smtClean="0"/>
              <a:t>…</a:t>
            </a:r>
            <a:r>
              <a:rPr lang="en-GB" sz="1200" i="1" dirty="0" smtClean="0"/>
              <a:t> and tokenistic partnerships [with TSOs]”</a:t>
            </a:r>
          </a:p>
          <a:p>
            <a:r>
              <a:rPr lang="en-GB" sz="1200" i="1" dirty="0" smtClean="0"/>
              <a:t>“right communities resources targeted with the most appropriate resources”</a:t>
            </a:r>
          </a:p>
          <a:p>
            <a:pPr algn="l"/>
            <a:endParaRPr lang="en-US" dirty="0" smtClean="0"/>
          </a:p>
          <a:p>
            <a:pPr algn="l"/>
            <a:r>
              <a:rPr lang="en-US" dirty="0" smtClean="0"/>
              <a:t>the “ball and chain”</a:t>
            </a:r>
          </a:p>
          <a:p>
            <a:pPr algn="l"/>
            <a:r>
              <a:rPr lang="en-US" dirty="0" smtClean="0"/>
              <a:t>(Constraints imposed on TS &amp; outcomes that funder expects)</a:t>
            </a:r>
          </a:p>
          <a:p>
            <a:pPr algn="l"/>
            <a:endParaRPr lang="en-US" dirty="0" smtClean="0"/>
          </a:p>
          <a:p>
            <a:pPr marL="0" indent="0">
              <a:buNone/>
            </a:pPr>
            <a:r>
              <a:rPr lang="en-GB" sz="1200" dirty="0" smtClean="0"/>
              <a:t>Reinforced by a critical friend (a grant-maker):</a:t>
            </a:r>
          </a:p>
          <a:p>
            <a:r>
              <a:rPr lang="en-GB" sz="1200" i="1" dirty="0" smtClean="0"/>
              <a:t>“business do not really know how the modern charity works” </a:t>
            </a:r>
          </a:p>
          <a:p>
            <a:r>
              <a:rPr lang="en-GB" sz="1200" i="1" dirty="0" smtClean="0"/>
              <a:t>“Some relationships are good </a:t>
            </a:r>
            <a:r>
              <a:rPr lang="mr-IN" sz="1200" i="1" dirty="0" smtClean="0"/>
              <a:t>…</a:t>
            </a:r>
            <a:r>
              <a:rPr lang="en-GB" sz="1200" i="1" dirty="0" smtClean="0"/>
              <a:t> some very superficial”</a:t>
            </a:r>
          </a:p>
          <a:p>
            <a:r>
              <a:rPr lang="en-GB" sz="1200" i="1" dirty="0" smtClean="0"/>
              <a:t>“a lot of businesses don’t know how to engage”</a:t>
            </a:r>
          </a:p>
          <a:p>
            <a:pPr algn="l"/>
            <a:endParaRPr lang="en-US" dirty="0" smtClean="0"/>
          </a:p>
          <a:p>
            <a:pPr algn="l"/>
            <a:r>
              <a:rPr lang="en-US" dirty="0" smtClean="0"/>
              <a:t>the perceived “begging bowl”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the </a:t>
            </a:r>
            <a:r>
              <a:rPr lang="en-US" sz="1600" b="1" dirty="0" smtClean="0"/>
              <a:t>“begging bowl” </a:t>
            </a:r>
            <a:r>
              <a:rPr lang="en-US" sz="1600" dirty="0" smtClean="0"/>
              <a:t>– a constant ask in the absence of sustainable change - a </a:t>
            </a:r>
            <a:r>
              <a:rPr lang="en-US" sz="1600" i="1" dirty="0" smtClean="0"/>
              <a:t>transactional relationship)</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i="1" dirty="0" smtClean="0"/>
              <a:t>Cogs:</a:t>
            </a:r>
          </a:p>
          <a:p>
            <a:r>
              <a:rPr lang="en-US" sz="1800" i="1" dirty="0" smtClean="0"/>
              <a:t>”funding is peripheral although essential to making things happen, the work carries on even if we don’t have these two things”</a:t>
            </a:r>
          </a:p>
          <a:p>
            <a:r>
              <a:rPr lang="en-US" sz="1800" dirty="0" smtClean="0"/>
              <a:t>Cog’s keep turning because </a:t>
            </a:r>
            <a:r>
              <a:rPr lang="en-US" sz="1800" i="1" dirty="0" smtClean="0"/>
              <a:t>“third sector people make them work, might take longer but we keep going”</a:t>
            </a:r>
          </a:p>
          <a:p>
            <a:r>
              <a:rPr lang="en-US" sz="1800" i="1" dirty="0" smtClean="0"/>
              <a:t>“third sector are closest to communities and people </a:t>
            </a:r>
            <a:r>
              <a:rPr lang="mr-IN" sz="1800" i="1" dirty="0" smtClean="0"/>
              <a:t>…</a:t>
            </a:r>
            <a:r>
              <a:rPr lang="en-GB" sz="1800" i="1" dirty="0" smtClean="0"/>
              <a:t> we continue to address ‘circle problems’ even when hindered to do so </a:t>
            </a:r>
            <a:r>
              <a:rPr lang="mr-IN" sz="1800" i="1" dirty="0" smtClean="0"/>
              <a:t>…</a:t>
            </a:r>
            <a:r>
              <a:rPr lang="en-GB" sz="1800" i="1" dirty="0" smtClean="0"/>
              <a:t> we commit a lot of resources to applying for funding that distracts us from addressing real issues”</a:t>
            </a:r>
            <a:endParaRPr lang="en-US" sz="18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i="1" dirty="0" smtClean="0"/>
              <a:t>Fish:</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Within this</a:t>
            </a:r>
            <a:r>
              <a:rPr lang="en-US" sz="1600" baseline="0" dirty="0" smtClean="0"/>
              <a:t> relationship is conflict </a:t>
            </a:r>
            <a:r>
              <a:rPr lang="mr-IN" sz="1600" baseline="0" dirty="0" smtClean="0"/>
              <a:t>…</a:t>
            </a:r>
            <a:r>
              <a:rPr lang="en-GB" sz="1600" baseline="0" dirty="0" smtClean="0"/>
              <a:t> difference in language way one dresses</a:t>
            </a:r>
            <a:endParaRPr lang="en-US" sz="16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smtClean="0"/>
          </a:p>
          <a:p>
            <a:pPr algn="l"/>
            <a:endParaRPr lang="en-US" dirty="0" smtClean="0"/>
          </a:p>
          <a:p>
            <a:pPr algn="l"/>
            <a:endParaRPr lang="en-US" dirty="0" smtClean="0"/>
          </a:p>
          <a:p>
            <a:pPr algn="l"/>
            <a:endParaRPr lang="en-US" dirty="0" smtClean="0"/>
          </a:p>
          <a:p>
            <a:pPr marL="0" indent="0" algn="r">
              <a:buNone/>
            </a:pPr>
            <a:endParaRPr lang="en-GB" sz="1200" dirty="0" smtClean="0"/>
          </a:p>
          <a:p>
            <a:pPr marL="0" indent="0" algn="r">
              <a:buNone/>
            </a:pPr>
            <a:endParaRPr lang="en-GB" sz="1200" dirty="0" smtClean="0"/>
          </a:p>
          <a:p>
            <a:pPr marL="0" indent="0" algn="r">
              <a:buNone/>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i="1"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22</a:t>
            </a:fld>
            <a:endParaRPr lang="en-US"/>
          </a:p>
        </p:txBody>
      </p:sp>
    </p:spTree>
    <p:extLst>
      <p:ext uri="{BB962C8B-B14F-4D97-AF65-F5344CB8AC3E}">
        <p14:creationId xmlns:p14="http://schemas.microsoft.com/office/powerpoint/2010/main" val="172158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1" i="0" u="none" strike="noStrike" kern="1200" dirty="0" smtClean="0">
                <a:solidFill>
                  <a:schemeClr val="tx1"/>
                </a:solidFill>
                <a:effectLst/>
                <a:latin typeface="+mn-lt"/>
                <a:ea typeface="+mn-ea"/>
                <a:cs typeface="+mn-cs"/>
              </a:rPr>
              <a:t>Stage 1: Finding out about a problem situation</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Stage 2: Formulating some relevant purposeful activity models </a:t>
            </a:r>
            <a:endParaRPr lang="en-GB"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24</a:t>
            </a:fld>
            <a:endParaRPr lang="en-US"/>
          </a:p>
        </p:txBody>
      </p:sp>
    </p:spTree>
    <p:extLst>
      <p:ext uri="{BB962C8B-B14F-4D97-AF65-F5344CB8AC3E}">
        <p14:creationId xmlns:p14="http://schemas.microsoft.com/office/powerpoint/2010/main" val="52648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What are the challenges and opportunities facing each sector in connecting and aligning </a:t>
            </a:r>
            <a:r>
              <a:rPr lang="en-GB" sz="2000" i="1" dirty="0" smtClean="0"/>
              <a:t>between and within sectors to address the challenges being faced by communities?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“There are many Grand Challenges facing Scotland today”.  What are your views and perspectives on how joined up are the Government[s], the Private, Public &amp; Third Sectors in addressing these challenges?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Lack of </a:t>
            </a:r>
            <a:r>
              <a:rPr lang="en-GB" sz="2000" b="1" i="1" dirty="0" smtClean="0"/>
              <a:t>connectivity</a:t>
            </a:r>
            <a:r>
              <a:rPr lang="en-GB" sz="2000" i="1" dirty="0" smtClean="0"/>
              <a:t> and </a:t>
            </a:r>
            <a:r>
              <a:rPr lang="en-GB" sz="2000" b="1" i="1" dirty="0" smtClean="0"/>
              <a:t>alignment</a:t>
            </a:r>
            <a:r>
              <a:rPr lang="en-GB" sz="2000" i="1" dirty="0" smtClean="0"/>
              <a:t> between and within sectors to address the challenges being faced by communities, represented by third sector organisations (TSOs)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r>
              <a:rPr lang="en-US" sz="1400" dirty="0" smtClean="0"/>
              <a:t>no one body, </a:t>
            </a:r>
            <a:r>
              <a:rPr lang="en-US" sz="1400" dirty="0" err="1" smtClean="0"/>
              <a:t>organisation</a:t>
            </a:r>
            <a:r>
              <a:rPr lang="en-US" sz="1400" dirty="0" smtClean="0"/>
              <a:t> nor sector </a:t>
            </a:r>
            <a:r>
              <a:rPr lang="en-US" sz="1400" b="1" i="1" dirty="0" smtClean="0"/>
              <a:t>‘own’ </a:t>
            </a:r>
            <a:r>
              <a:rPr lang="en-US" sz="1400" dirty="0" smtClean="0"/>
              <a:t>the challenges being faced by communities</a:t>
            </a:r>
          </a:p>
          <a:p>
            <a:r>
              <a:rPr lang="en-US" sz="1400" dirty="0" smtClean="0"/>
              <a:t>Propose that Government’s role is to be an </a:t>
            </a:r>
            <a:r>
              <a:rPr lang="en-US" sz="1400" b="1" dirty="0" smtClean="0"/>
              <a:t>active and equal member</a:t>
            </a:r>
            <a:r>
              <a:rPr lang="en-US" sz="1400" dirty="0" smtClean="0"/>
              <a:t> in the creation of these </a:t>
            </a:r>
            <a:r>
              <a:rPr lang="en-US" sz="1400" b="1" i="1" dirty="0" smtClean="0"/>
              <a:t>‘open spaces’ </a:t>
            </a:r>
            <a:r>
              <a:rPr lang="en-US" sz="1400" dirty="0" smtClean="0"/>
              <a:t>and express Shared aspirations and values between participants</a:t>
            </a:r>
          </a:p>
          <a:p>
            <a:r>
              <a:rPr lang="en-US" sz="1400" dirty="0" smtClean="0"/>
              <a:t>Stakeholders are active and equal members </a:t>
            </a:r>
          </a:p>
          <a:p>
            <a:r>
              <a:rPr lang="en-US" sz="1400" dirty="0" smtClean="0"/>
              <a:t>Government express the </a:t>
            </a:r>
            <a:r>
              <a:rPr lang="en-US" sz="1400" b="1" dirty="0" smtClean="0"/>
              <a:t>shared vision </a:t>
            </a:r>
            <a:r>
              <a:rPr lang="en-US" sz="1400" dirty="0" smtClean="0"/>
              <a:t>and values in policy and business development activity</a:t>
            </a:r>
          </a:p>
          <a:p>
            <a:r>
              <a:rPr lang="en-US" sz="1400" dirty="0" smtClean="0"/>
              <a:t>Concerned citizens define criteria for efficacy and efficiency of system</a:t>
            </a:r>
          </a:p>
          <a:p>
            <a:pPr lvl="1"/>
            <a:r>
              <a:rPr lang="en-US" sz="1200" dirty="0" smtClean="0"/>
              <a:t>Efficacy: resources allocated into communities that address issues/challenges)</a:t>
            </a:r>
          </a:p>
          <a:p>
            <a:pPr lvl="1"/>
            <a:r>
              <a:rPr lang="en-US" sz="1200" dirty="0" err="1" smtClean="0"/>
              <a:t>Efficency</a:t>
            </a:r>
            <a:r>
              <a:rPr lang="en-US" sz="1200" dirty="0" smtClean="0"/>
              <a:t>: outcome(s)/allocated resource use) defined by concerned citizens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457200" lvl="1" indent="0">
              <a:buNone/>
            </a:pPr>
            <a:endParaRPr lang="en-US" sz="2000" b="1" i="1" dirty="0" smtClean="0"/>
          </a:p>
          <a:p>
            <a:pPr marL="457200" lvl="1" indent="0">
              <a:buNone/>
            </a:pPr>
            <a:endParaRPr lang="en-US" sz="2000" b="1"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between and within sectors to address the challenges being faced by communities, represented by third sector organisations (TSOs)</a:t>
            </a:r>
            <a:endParaRPr lang="en-US" sz="2000" dirty="0" smtClean="0"/>
          </a:p>
          <a:p>
            <a:pPr marL="457200" lvl="1" indent="0">
              <a:buNone/>
            </a:pPr>
            <a:endParaRPr lang="en-US" sz="2000" b="1" i="1" dirty="0" smtClean="0"/>
          </a:p>
          <a:p>
            <a:pPr marL="457200" lvl="1" indent="0">
              <a:buNone/>
            </a:pPr>
            <a:endParaRPr lang="en-US" sz="2000" b="1" i="1" dirty="0" smtClean="0"/>
          </a:p>
          <a:p>
            <a:pPr marL="457200" lvl="1" indent="0">
              <a:buNone/>
            </a:pPr>
            <a:endParaRPr lang="en-US" sz="2000" b="1" i="1" dirty="0" smtClean="0"/>
          </a:p>
          <a:p>
            <a:pPr marL="457200" lvl="1" indent="0">
              <a:buNone/>
            </a:pPr>
            <a:r>
              <a:rPr lang="en-US" sz="2000" b="1" i="1" dirty="0" smtClean="0"/>
              <a:t>How can ‘we’ bring about more resources (people, skills and money) into communities?</a:t>
            </a:r>
          </a:p>
          <a:p>
            <a:pPr marL="457200" lvl="1" indent="0">
              <a:buNone/>
            </a:pPr>
            <a:endParaRPr lang="en-US" sz="1200" b="1" i="1" dirty="0" smtClean="0"/>
          </a:p>
          <a:p>
            <a:pPr marL="457200" lvl="1" indent="0">
              <a:buNone/>
            </a:pPr>
            <a:r>
              <a:rPr lang="en-US" b="1" i="1" dirty="0" smtClean="0"/>
              <a:t>But … Where is this resource pool? How can it be tapped?</a:t>
            </a:r>
          </a:p>
          <a:p>
            <a:pPr marL="457200" lvl="1" indent="0">
              <a:buNone/>
            </a:pPr>
            <a:endParaRPr lang="en-US" sz="1200" b="1" i="1" dirty="0" smtClean="0">
              <a:solidFill>
                <a:srgbClr val="C41E3A"/>
              </a:solidFill>
            </a:endParaRPr>
          </a:p>
          <a:p>
            <a:pPr marL="57150" indent="0">
              <a:buNone/>
            </a:pPr>
            <a:r>
              <a:rPr lang="en-US" sz="2000" dirty="0" smtClean="0"/>
              <a:t>What are the challenges and opportunities facing each sector in connecting and aligning ?</a:t>
            </a:r>
          </a:p>
          <a:p>
            <a:pPr lvl="1"/>
            <a:r>
              <a:rPr lang="en-US" sz="1600" b="1" dirty="0" smtClean="0"/>
              <a:t>Third sector</a:t>
            </a:r>
            <a:endParaRPr lang="en-US" sz="1600" i="1" dirty="0" smtClean="0"/>
          </a:p>
          <a:p>
            <a:pPr lvl="1"/>
            <a:r>
              <a:rPr lang="en-US" sz="1600" b="1" dirty="0" smtClean="0"/>
              <a:t>Business</a:t>
            </a:r>
            <a:endParaRPr lang="en-US" sz="1600" dirty="0" smtClean="0"/>
          </a:p>
          <a:p>
            <a:pPr lvl="1"/>
            <a:r>
              <a:rPr lang="en-US" sz="1600" b="1" dirty="0" smtClean="0"/>
              <a:t>Government(s)</a:t>
            </a:r>
          </a:p>
          <a:p>
            <a:pPr lvl="1"/>
            <a:r>
              <a:rPr lang="en-US" sz="1600" b="1" dirty="0" smtClean="0"/>
              <a:t>Public</a:t>
            </a: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27</a:t>
            </a:fld>
            <a:endParaRPr lang="en-US"/>
          </a:p>
        </p:txBody>
      </p:sp>
    </p:spTree>
    <p:extLst>
      <p:ext uri="{BB962C8B-B14F-4D97-AF65-F5344CB8AC3E}">
        <p14:creationId xmlns:p14="http://schemas.microsoft.com/office/powerpoint/2010/main" val="163078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What are the challenges and opportunities facing each sector in connecting and aligning </a:t>
            </a:r>
            <a:r>
              <a:rPr lang="en-GB" sz="2000" i="1" dirty="0" smtClean="0"/>
              <a:t>between and within sectors to address the challenges being faced by communities?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“There are many Grand Challenges facing Scotland today”.  What are your views and perspectives on how joined up are the Government[s], the Private, Public &amp; Third Sectors in addressing these challenges?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Lack of </a:t>
            </a:r>
            <a:r>
              <a:rPr lang="en-GB" sz="2000" b="1" i="1" dirty="0" smtClean="0"/>
              <a:t>connectivity</a:t>
            </a:r>
            <a:r>
              <a:rPr lang="en-GB" sz="2000" i="1" dirty="0" smtClean="0"/>
              <a:t> and </a:t>
            </a:r>
            <a:r>
              <a:rPr lang="en-GB" sz="2000" b="1" i="1" dirty="0" smtClean="0"/>
              <a:t>alignment</a:t>
            </a:r>
            <a:r>
              <a:rPr lang="en-GB" sz="2000" i="1" dirty="0" smtClean="0"/>
              <a:t> between and within sectors to address the challenges being faced by communities, represented by third sector organisations (TSOs)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r>
              <a:rPr lang="en-US" sz="1400" dirty="0" smtClean="0"/>
              <a:t>no one body, </a:t>
            </a:r>
            <a:r>
              <a:rPr lang="en-US" sz="1400" dirty="0" err="1" smtClean="0"/>
              <a:t>organisation</a:t>
            </a:r>
            <a:r>
              <a:rPr lang="en-US" sz="1400" dirty="0" smtClean="0"/>
              <a:t> nor sector </a:t>
            </a:r>
            <a:r>
              <a:rPr lang="en-US" sz="1400" b="1" i="1" dirty="0" smtClean="0"/>
              <a:t>‘own’ </a:t>
            </a:r>
            <a:r>
              <a:rPr lang="en-US" sz="1400" dirty="0" smtClean="0"/>
              <a:t>the challenges being faced by communities</a:t>
            </a:r>
          </a:p>
          <a:p>
            <a:r>
              <a:rPr lang="en-US" sz="1400" dirty="0" smtClean="0"/>
              <a:t>Propose that Government’s role is to be an </a:t>
            </a:r>
            <a:r>
              <a:rPr lang="en-US" sz="1400" b="1" dirty="0" smtClean="0"/>
              <a:t>active and equal member</a:t>
            </a:r>
            <a:r>
              <a:rPr lang="en-US" sz="1400" dirty="0" smtClean="0"/>
              <a:t> in the creation of these </a:t>
            </a:r>
            <a:r>
              <a:rPr lang="en-US" sz="1400" b="1" i="1" dirty="0" smtClean="0"/>
              <a:t>‘open spaces’ </a:t>
            </a:r>
            <a:r>
              <a:rPr lang="en-US" sz="1400" dirty="0" smtClean="0"/>
              <a:t>and express Shared aspirations and values between participants</a:t>
            </a:r>
          </a:p>
          <a:p>
            <a:r>
              <a:rPr lang="en-US" sz="1400" dirty="0" smtClean="0"/>
              <a:t>Stakeholders are active and equal members </a:t>
            </a:r>
          </a:p>
          <a:p>
            <a:r>
              <a:rPr lang="en-US" sz="1400" dirty="0" smtClean="0"/>
              <a:t>Government express the </a:t>
            </a:r>
            <a:r>
              <a:rPr lang="en-US" sz="1400" b="1" dirty="0" smtClean="0"/>
              <a:t>shared vision </a:t>
            </a:r>
            <a:r>
              <a:rPr lang="en-US" sz="1400" dirty="0" smtClean="0"/>
              <a:t>and values in policy and business development activity</a:t>
            </a:r>
          </a:p>
          <a:p>
            <a:r>
              <a:rPr lang="en-US" sz="1400" dirty="0" smtClean="0"/>
              <a:t>Concerned citizens define criteria for efficacy and efficiency of system</a:t>
            </a:r>
          </a:p>
          <a:p>
            <a:pPr lvl="1"/>
            <a:r>
              <a:rPr lang="en-US" sz="1200" dirty="0" smtClean="0"/>
              <a:t>Efficacy: resources allocated into communities that address issues/challenges)</a:t>
            </a:r>
          </a:p>
          <a:p>
            <a:pPr lvl="1"/>
            <a:r>
              <a:rPr lang="en-US" sz="1200" dirty="0" err="1" smtClean="0"/>
              <a:t>Efficency</a:t>
            </a:r>
            <a:r>
              <a:rPr lang="en-US" sz="1200" dirty="0" smtClean="0"/>
              <a:t>: outcome(s)/allocated resource use) defined by concerned citizens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457200" lvl="1" indent="0">
              <a:buNone/>
            </a:pPr>
            <a:endParaRPr lang="en-US" sz="2000" b="1" i="1" dirty="0" smtClean="0"/>
          </a:p>
          <a:p>
            <a:pPr marL="457200" lvl="1" indent="0">
              <a:buNone/>
            </a:pPr>
            <a:endParaRPr lang="en-US" sz="2000" b="1"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between and within sectors to address the challenges being faced by communities, represented by third sector organisations (TSOs)</a:t>
            </a:r>
            <a:endParaRPr lang="en-US" sz="2000" dirty="0" smtClean="0"/>
          </a:p>
          <a:p>
            <a:pPr marL="457200" lvl="1" indent="0">
              <a:buNone/>
            </a:pPr>
            <a:endParaRPr lang="en-US" sz="2000" b="1" i="1" dirty="0" smtClean="0"/>
          </a:p>
          <a:p>
            <a:pPr marL="457200" lvl="1" indent="0">
              <a:buNone/>
            </a:pPr>
            <a:endParaRPr lang="en-US" sz="2000" b="1" i="1" dirty="0" smtClean="0"/>
          </a:p>
          <a:p>
            <a:pPr marL="457200" lvl="1" indent="0">
              <a:buNone/>
            </a:pPr>
            <a:endParaRPr lang="en-US" sz="2000" b="1" i="1" dirty="0" smtClean="0"/>
          </a:p>
          <a:p>
            <a:pPr marL="457200" lvl="1" indent="0">
              <a:buNone/>
            </a:pPr>
            <a:r>
              <a:rPr lang="en-US" sz="2000" b="1" i="1" dirty="0" smtClean="0"/>
              <a:t>How can ‘we’ bring about more resources (people, skills and money) into communities?</a:t>
            </a:r>
          </a:p>
          <a:p>
            <a:pPr marL="457200" lvl="1" indent="0">
              <a:buNone/>
            </a:pPr>
            <a:endParaRPr lang="en-US" sz="1200" b="1" i="1" dirty="0" smtClean="0"/>
          </a:p>
          <a:p>
            <a:pPr marL="457200" lvl="1" indent="0">
              <a:buNone/>
            </a:pPr>
            <a:r>
              <a:rPr lang="en-US" b="1" i="1" dirty="0" smtClean="0"/>
              <a:t>But … Where is this resource pool? How can it be tapped?</a:t>
            </a:r>
          </a:p>
          <a:p>
            <a:pPr marL="457200" lvl="1" indent="0">
              <a:buNone/>
            </a:pPr>
            <a:endParaRPr lang="en-US" sz="1200" b="1" i="1" dirty="0" smtClean="0">
              <a:solidFill>
                <a:srgbClr val="C41E3A"/>
              </a:solidFill>
            </a:endParaRPr>
          </a:p>
          <a:p>
            <a:pPr marL="57150" indent="0">
              <a:buNone/>
            </a:pPr>
            <a:r>
              <a:rPr lang="en-US" sz="2000" dirty="0" smtClean="0"/>
              <a:t>What are the challenges and opportunities facing each sector in connecting and aligning ?</a:t>
            </a:r>
          </a:p>
          <a:p>
            <a:pPr lvl="1"/>
            <a:r>
              <a:rPr lang="en-US" sz="1600" b="1" dirty="0" smtClean="0"/>
              <a:t>Third sector</a:t>
            </a:r>
            <a:endParaRPr lang="en-US" sz="1600" i="1" dirty="0" smtClean="0"/>
          </a:p>
          <a:p>
            <a:pPr lvl="1"/>
            <a:r>
              <a:rPr lang="en-US" sz="1600" b="1" dirty="0" smtClean="0"/>
              <a:t>Business</a:t>
            </a:r>
            <a:endParaRPr lang="en-US" sz="1600" dirty="0" smtClean="0"/>
          </a:p>
          <a:p>
            <a:pPr lvl="1"/>
            <a:r>
              <a:rPr lang="en-US" sz="1600" b="1" dirty="0" smtClean="0"/>
              <a:t>Government(s)</a:t>
            </a:r>
          </a:p>
          <a:p>
            <a:pPr lvl="1"/>
            <a:r>
              <a:rPr lang="en-US" sz="1600" b="1" dirty="0" smtClean="0"/>
              <a:t>Public</a:t>
            </a: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28</a:t>
            </a:fld>
            <a:endParaRPr lang="en-US"/>
          </a:p>
        </p:txBody>
      </p:sp>
    </p:spTree>
    <p:extLst>
      <p:ext uri="{BB962C8B-B14F-4D97-AF65-F5344CB8AC3E}">
        <p14:creationId xmlns:p14="http://schemas.microsoft.com/office/powerpoint/2010/main" val="101847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defRPr/>
            </a:pPr>
            <a:r>
              <a:rPr lang="en-GB" dirty="0" smtClean="0">
                <a:cs typeface="+mn-cs"/>
              </a:rPr>
              <a:t>Founded in WW2</a:t>
            </a:r>
          </a:p>
          <a:p>
            <a:pPr lvl="1" fontAlgn="auto">
              <a:spcAft>
                <a:spcPts val="0"/>
              </a:spcAft>
              <a:defRPr/>
            </a:pPr>
            <a:r>
              <a:rPr lang="en-GB" dirty="0" smtClean="0">
                <a:cs typeface="+mn-cs"/>
              </a:rPr>
              <a:t> used to protect Britain</a:t>
            </a:r>
          </a:p>
          <a:p>
            <a:pPr lvl="1" fontAlgn="auto">
              <a:spcAft>
                <a:spcPts val="0"/>
              </a:spcAft>
              <a:defRPr/>
            </a:pPr>
            <a:r>
              <a:rPr lang="en-GB" dirty="0" smtClean="0">
                <a:cs typeface="+mn-cs"/>
              </a:rPr>
              <a:t> helped to liberate Europe</a:t>
            </a:r>
          </a:p>
          <a:p>
            <a:pPr lvl="1" fontAlgn="auto">
              <a:spcAft>
                <a:spcPts val="0"/>
              </a:spcAft>
              <a:defRPr/>
            </a:pPr>
            <a:endParaRPr lang="en-GB" sz="1000" dirty="0" smtClean="0">
              <a:cs typeface="+mn-cs"/>
            </a:endParaRPr>
          </a:p>
          <a:p>
            <a:pPr fontAlgn="auto">
              <a:spcAft>
                <a:spcPts val="0"/>
              </a:spcAft>
              <a:defRPr/>
            </a:pPr>
            <a:r>
              <a:rPr lang="en-GB" dirty="0" smtClean="0">
                <a:cs typeface="+mn-cs"/>
              </a:rPr>
              <a:t>Post-war</a:t>
            </a:r>
          </a:p>
          <a:p>
            <a:pPr lvl="1" fontAlgn="auto">
              <a:spcAft>
                <a:spcPts val="0"/>
              </a:spcAft>
              <a:defRPr/>
            </a:pPr>
            <a:r>
              <a:rPr lang="en-GB" dirty="0" smtClean="0">
                <a:cs typeface="+mn-cs"/>
              </a:rPr>
              <a:t>New ‘hard’ OR methods developed</a:t>
            </a:r>
          </a:p>
          <a:p>
            <a:pPr lvl="2" fontAlgn="auto">
              <a:spcAft>
                <a:spcPts val="0"/>
              </a:spcAft>
              <a:defRPr/>
            </a:pPr>
            <a:r>
              <a:rPr lang="en-GB" dirty="0" smtClean="0">
                <a:cs typeface="+mn-cs"/>
              </a:rPr>
              <a:t>to improve efficiency of new nationalised industries</a:t>
            </a:r>
          </a:p>
          <a:p>
            <a:pPr lvl="2" fontAlgn="auto">
              <a:spcAft>
                <a:spcPts val="0"/>
              </a:spcAft>
              <a:defRPr/>
            </a:pPr>
            <a:r>
              <a:rPr lang="en-GB" dirty="0" smtClean="0">
                <a:cs typeface="+mn-cs"/>
              </a:rPr>
              <a:t>but operational level, not high-level issues</a:t>
            </a:r>
          </a:p>
          <a:p>
            <a:pPr lvl="2" fontAlgn="auto">
              <a:spcAft>
                <a:spcPts val="0"/>
              </a:spcAft>
              <a:defRPr/>
            </a:pPr>
            <a:endParaRPr lang="en-GB" sz="800" dirty="0" smtClean="0">
              <a:cs typeface="+mn-cs"/>
            </a:endParaRPr>
          </a:p>
          <a:p>
            <a:pPr fontAlgn="auto">
              <a:spcAft>
                <a:spcPts val="0"/>
              </a:spcAft>
              <a:defRPr/>
            </a:pPr>
            <a:r>
              <a:rPr lang="en-GB" dirty="0" smtClean="0">
                <a:cs typeface="+mn-cs"/>
              </a:rPr>
              <a:t>More recently</a:t>
            </a:r>
          </a:p>
          <a:p>
            <a:pPr lvl="1" fontAlgn="auto">
              <a:spcAft>
                <a:spcPts val="0"/>
              </a:spcAft>
              <a:defRPr/>
            </a:pPr>
            <a:r>
              <a:rPr lang="en-GB" dirty="0" smtClean="0">
                <a:cs typeface="+mn-cs"/>
              </a:rPr>
              <a:t>Soft OR methods developed</a:t>
            </a:r>
          </a:p>
          <a:p>
            <a:pPr lvl="2" fontAlgn="auto">
              <a:spcAft>
                <a:spcPts val="0"/>
              </a:spcAft>
              <a:defRPr/>
            </a:pPr>
            <a:r>
              <a:rPr lang="en-GB" dirty="0" smtClean="0">
                <a:cs typeface="+mn-cs"/>
              </a:rPr>
              <a:t>to help with strategic planning in complex situations</a:t>
            </a:r>
          </a:p>
          <a:p>
            <a:pPr lvl="2" fontAlgn="auto">
              <a:spcAft>
                <a:spcPts val="0"/>
              </a:spcAft>
              <a:defRPr/>
            </a:pPr>
            <a:r>
              <a:rPr lang="en-GB" dirty="0" smtClean="0">
                <a:cs typeface="+mn-cs"/>
              </a:rPr>
              <a:t>To understand &amp; address ‘wicked problems’</a:t>
            </a:r>
          </a:p>
          <a:p>
            <a:pPr marL="0" indent="0" fontAlgn="auto">
              <a:spcAft>
                <a:spcPts val="0"/>
              </a:spcAft>
              <a:buFont typeface="Wingdings" panose="05000000000000000000" pitchFamily="2" charset="2"/>
              <a:buNone/>
              <a:defRPr/>
            </a:pPr>
            <a:endParaRPr lang="en-US" sz="1200" dirty="0" smtClean="0">
              <a:cs typeface="+mn-cs"/>
            </a:endParaRPr>
          </a:p>
          <a:p>
            <a:pPr marL="0" indent="0" fontAlgn="auto">
              <a:spcAft>
                <a:spcPts val="0"/>
              </a:spcAft>
              <a:buFont typeface="Wingdings" panose="05000000000000000000" pitchFamily="2" charset="2"/>
              <a:buNone/>
              <a:defRPr/>
            </a:pPr>
            <a:endParaRPr lang="en-US" sz="1200" dirty="0" smtClean="0">
              <a:cs typeface="+mn-cs"/>
            </a:endParaRPr>
          </a:p>
          <a:p>
            <a:pPr marL="0" indent="0" fontAlgn="auto">
              <a:spcAft>
                <a:spcPts val="0"/>
              </a:spcAft>
              <a:buFont typeface="Wingdings" panose="05000000000000000000" pitchFamily="2" charset="2"/>
              <a:buNone/>
              <a:defRPr/>
            </a:pPr>
            <a:r>
              <a:rPr lang="en-US" sz="1200" dirty="0" smtClean="0">
                <a:cs typeface="+mn-cs"/>
              </a:rPr>
              <a:t>In this session we shall seek to discuss:</a:t>
            </a:r>
          </a:p>
          <a:p>
            <a:pPr fontAlgn="auto">
              <a:spcAft>
                <a:spcPts val="0"/>
              </a:spcAft>
              <a:defRPr/>
            </a:pPr>
            <a:r>
              <a:rPr lang="en-GB" sz="1200" i="1" dirty="0" smtClean="0">
                <a:solidFill>
                  <a:srgbClr val="C00000"/>
                </a:solidFill>
                <a:cs typeface="+mn-cs"/>
              </a:rPr>
              <a:t>What “Grand Challenges” face us today and into the future, in Portsmouth, in the UK and beyond?</a:t>
            </a:r>
          </a:p>
          <a:p>
            <a:pPr fontAlgn="auto">
              <a:spcAft>
                <a:spcPts val="0"/>
              </a:spcAft>
              <a:defRPr/>
            </a:pPr>
            <a:endParaRPr lang="en-US" sz="400" i="1" dirty="0" smtClean="0">
              <a:solidFill>
                <a:srgbClr val="C00000"/>
              </a:solidFill>
              <a:cs typeface="+mn-cs"/>
            </a:endParaRPr>
          </a:p>
          <a:p>
            <a:pPr fontAlgn="auto">
              <a:spcAft>
                <a:spcPts val="0"/>
              </a:spcAft>
              <a:defRPr/>
            </a:pPr>
            <a:r>
              <a:rPr lang="en-GB" sz="1200" i="1" dirty="0" smtClean="0">
                <a:solidFill>
                  <a:srgbClr val="C00000"/>
                </a:solidFill>
                <a:cs typeface="+mn-cs"/>
              </a:rPr>
              <a:t>What contribution can the O.R. community have to address these challenges? </a:t>
            </a:r>
          </a:p>
          <a:p>
            <a:pPr fontAlgn="auto">
              <a:spcAft>
                <a:spcPts val="0"/>
              </a:spcAft>
              <a:defRPr/>
            </a:pPr>
            <a:endParaRPr lang="en-GB" sz="400" i="1" dirty="0" smtClean="0">
              <a:cs typeface="+mn-cs"/>
            </a:endParaRPr>
          </a:p>
          <a:p>
            <a:pPr marL="0" indent="0" fontAlgn="auto">
              <a:spcAft>
                <a:spcPts val="0"/>
              </a:spcAft>
              <a:buFont typeface="Wingdings" panose="05000000000000000000" pitchFamily="2" charset="2"/>
              <a:buNone/>
              <a:defRPr/>
            </a:pPr>
            <a:r>
              <a:rPr lang="en-US" sz="1200" dirty="0" smtClean="0">
                <a:cs typeface="+mn-cs"/>
              </a:rPr>
              <a:t>We intend to follow-up 1 – 2 projects ideas in the following ways:</a:t>
            </a:r>
          </a:p>
          <a:p>
            <a:pPr fontAlgn="auto">
              <a:spcAft>
                <a:spcPts val="0"/>
              </a:spcAft>
              <a:defRPr/>
            </a:pPr>
            <a:r>
              <a:rPr lang="en-US" sz="1200" dirty="0" smtClean="0">
                <a:cs typeface="+mn-cs"/>
              </a:rPr>
              <a:t>Pro Bono project</a:t>
            </a:r>
          </a:p>
          <a:p>
            <a:pPr fontAlgn="auto">
              <a:spcAft>
                <a:spcPts val="0"/>
              </a:spcAft>
              <a:defRPr/>
            </a:pPr>
            <a:r>
              <a:rPr lang="en-US" sz="1200" dirty="0" smtClean="0">
                <a:cs typeface="+mn-cs"/>
              </a:rPr>
              <a:t>Funding call/opportunity</a:t>
            </a:r>
          </a:p>
          <a:p>
            <a:pPr fontAlgn="auto">
              <a:spcAft>
                <a:spcPts val="0"/>
              </a:spcAft>
              <a:defRPr/>
            </a:pPr>
            <a:r>
              <a:rPr lang="en-US" sz="1200" dirty="0" smtClean="0">
                <a:cs typeface="+mn-cs"/>
              </a:rPr>
              <a:t>Local student project</a:t>
            </a:r>
          </a:p>
          <a:p>
            <a:pPr fontAlgn="auto">
              <a:spcAft>
                <a:spcPts val="0"/>
              </a:spcAft>
              <a:defRPr/>
            </a:pPr>
            <a:endParaRPr lang="en-US" sz="1200" dirty="0" smtClean="0">
              <a:cs typeface="+mn-cs"/>
            </a:endParaRPr>
          </a:p>
          <a:p>
            <a:pPr algn="ctr"/>
            <a:r>
              <a:rPr lang="en-US" sz="1800" dirty="0" smtClean="0"/>
              <a:t>Gender Balance in the Board Room</a:t>
            </a:r>
          </a:p>
          <a:p>
            <a:pPr algn="ctr"/>
            <a:r>
              <a:rPr lang="en-US" sz="1200" dirty="0" smtClean="0"/>
              <a:t>Lord Davies of </a:t>
            </a:r>
            <a:r>
              <a:rPr lang="en-US" sz="1200" dirty="0" err="1" smtClean="0"/>
              <a:t>Abersoch</a:t>
            </a:r>
            <a:r>
              <a:rPr lang="en-US" sz="1200" dirty="0" smtClean="0"/>
              <a:t>, CBE </a:t>
            </a:r>
          </a:p>
          <a:p>
            <a:pPr algn="ctr"/>
            <a:r>
              <a:rPr lang="en-US" sz="1200" dirty="0" smtClean="0"/>
              <a:t>Women on Boards (February 2011) </a:t>
            </a:r>
          </a:p>
          <a:p>
            <a:pPr algn="ctr"/>
            <a:endParaRPr lang="en-US" sz="1200" dirty="0" smtClean="0"/>
          </a:p>
          <a:p>
            <a:pPr marL="0" indent="0" algn="ctr">
              <a:buNone/>
            </a:pPr>
            <a:r>
              <a:rPr lang="en-US" sz="8000" dirty="0" smtClean="0">
                <a:solidFill>
                  <a:schemeClr val="bg1"/>
                </a:solidFill>
              </a:rPr>
              <a:t>70 </a:t>
            </a:r>
            <a:r>
              <a:rPr lang="en-US" sz="1200" dirty="0" smtClean="0">
                <a:solidFill>
                  <a:schemeClr val="bg1"/>
                </a:solidFill>
              </a:rPr>
              <a:t>years</a:t>
            </a:r>
          </a:p>
          <a:p>
            <a:pPr marL="0" indent="0" algn="ctr">
              <a:buNone/>
            </a:pPr>
            <a:r>
              <a:rPr lang="en-US" sz="1200" dirty="0" smtClean="0">
                <a:solidFill>
                  <a:schemeClr val="bg1"/>
                </a:solidFill>
              </a:rPr>
              <a:t>(at current rate of change)</a:t>
            </a:r>
          </a:p>
          <a:p>
            <a:pPr marL="0" indent="0" algn="ctr">
              <a:buNone/>
            </a:pPr>
            <a:endParaRPr lang="en-US" sz="1200"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Average age of a Trustee</a:t>
            </a:r>
          </a:p>
          <a:p>
            <a:pPr marL="0" indent="0" algn="ctr">
              <a:buNone/>
            </a:pPr>
            <a:r>
              <a:rPr lang="en-US" sz="1200" dirty="0" smtClean="0">
                <a:solidFill>
                  <a:schemeClr val="bg1"/>
                </a:solidFill>
              </a:rPr>
              <a:t>57</a:t>
            </a:r>
          </a:p>
          <a:p>
            <a:pPr algn="ctr"/>
            <a:endParaRPr lang="en-US" sz="1200" dirty="0" smtClean="0"/>
          </a:p>
          <a:p>
            <a:pPr algn="ctr"/>
            <a:endParaRPr lang="en-US" sz="1200" dirty="0" smtClean="0"/>
          </a:p>
          <a:p>
            <a:pPr algn="ctr"/>
            <a:endParaRPr lang="en-US" sz="1200" dirty="0" smtClean="0"/>
          </a:p>
          <a:p>
            <a:pPr fontAlgn="auto">
              <a:spcAft>
                <a:spcPts val="0"/>
              </a:spcAft>
              <a:defRPr/>
            </a:pPr>
            <a:endParaRPr lang="en-US" sz="1200" dirty="0" smtClean="0">
              <a:cs typeface="+mn-cs"/>
            </a:endParaRPr>
          </a:p>
          <a:p>
            <a:pPr fontAlgn="auto">
              <a:spcAft>
                <a:spcPts val="0"/>
              </a:spcAft>
              <a:defRPr/>
            </a:pPr>
            <a:endParaRPr lang="en-US" sz="1200" dirty="0" smtClean="0">
              <a:cs typeface="+mn-cs"/>
            </a:endParaRPr>
          </a:p>
          <a:p>
            <a:pPr fontAlgn="auto">
              <a:spcAft>
                <a:spcPts val="0"/>
              </a:spcAft>
              <a:defRPr/>
            </a:pPr>
            <a:endParaRPr lang="en-US" sz="1200" dirty="0" smtClean="0">
              <a:cs typeface="+mn-cs"/>
            </a:endParaRP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4</a:t>
            </a:fld>
            <a:endParaRPr lang="en-US"/>
          </a:p>
        </p:txBody>
      </p:sp>
    </p:spTree>
    <p:extLst>
      <p:ext uri="{BB962C8B-B14F-4D97-AF65-F5344CB8AC3E}">
        <p14:creationId xmlns:p14="http://schemas.microsoft.com/office/powerpoint/2010/main" val="19540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6</a:t>
            </a:fld>
            <a:endParaRPr lang="en-US"/>
          </a:p>
        </p:txBody>
      </p:sp>
    </p:spTree>
    <p:extLst>
      <p:ext uri="{BB962C8B-B14F-4D97-AF65-F5344CB8AC3E}">
        <p14:creationId xmlns:p14="http://schemas.microsoft.com/office/powerpoint/2010/main" val="178604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Porter and Kramer (2011) proposes the concept of shared value: </a:t>
            </a:r>
            <a:r>
              <a:rPr lang="en-US" sz="1200" b="1" i="1" u="sng" dirty="0" smtClean="0"/>
              <a:t>addressing a social issue with a business model </a:t>
            </a:r>
            <a:r>
              <a:rPr lang="en-US" sz="1200" dirty="0" smtClean="0"/>
              <a:t>and argue: </a:t>
            </a:r>
          </a:p>
          <a:p>
            <a:endParaRPr lang="en-US" sz="1200" dirty="0" smtClean="0"/>
          </a:p>
          <a:p>
            <a:pPr marL="0" indent="0" algn="just">
              <a:buNone/>
            </a:pPr>
            <a:r>
              <a:rPr lang="en-US" sz="1400" b="1" i="1" dirty="0" smtClean="0"/>
              <a:t>“Capitalism is under siege ... Diminished trust in business is causing political leaders to set policies that sap economic growth .... Business is caught in a vicious circle ... The purpose of the corporation must be redefined around SHARED VALUE”</a:t>
            </a:r>
            <a:endParaRPr lang="en-US" sz="1400" dirty="0" smtClean="0"/>
          </a:p>
          <a:p>
            <a:endParaRPr lang="en-US" sz="1200" dirty="0" smtClean="0"/>
          </a:p>
          <a:p>
            <a:r>
              <a:rPr lang="en-US" sz="1200" dirty="0" smtClean="0"/>
              <a:t>“There's a fundamental opportunity for business today to impact and address these social problems, and this opportunity is the </a:t>
            </a:r>
            <a:r>
              <a:rPr lang="en-US" sz="1200" b="1" dirty="0" smtClean="0"/>
              <a:t>largest business opportunity we see in business</a:t>
            </a:r>
            <a:r>
              <a:rPr lang="en-US" sz="1200" dirty="0" smtClean="0"/>
              <a:t>” (Porter, 2013)</a:t>
            </a:r>
          </a:p>
          <a:p>
            <a:endParaRPr lang="en-US" sz="1200" dirty="0" smtClean="0"/>
          </a:p>
          <a:p>
            <a:pPr marL="0" indent="0">
              <a:buNone/>
            </a:pPr>
            <a:r>
              <a:rPr lang="en-US" sz="1200" dirty="0" smtClean="0"/>
              <a:t>Three opportunities for companies to CSV (Porter and Kramer, 2013):</a:t>
            </a:r>
          </a:p>
          <a:p>
            <a:pPr marL="0" indent="0">
              <a:buNone/>
            </a:pPr>
            <a:r>
              <a:rPr lang="en-US" sz="1200" dirty="0" smtClean="0"/>
              <a:t>1. </a:t>
            </a:r>
            <a:r>
              <a:rPr lang="en-US" sz="1200" i="1" dirty="0" smtClean="0"/>
              <a:t>By reconceiving products and markets</a:t>
            </a:r>
          </a:p>
          <a:p>
            <a:pPr marL="0" indent="0">
              <a:buNone/>
            </a:pPr>
            <a:r>
              <a:rPr lang="en-US" sz="1200" i="1" dirty="0" smtClean="0"/>
              <a:t>2. By redefining productivity in the value chain</a:t>
            </a:r>
          </a:p>
          <a:p>
            <a:pPr marL="0" indent="0">
              <a:buNone/>
            </a:pPr>
            <a:r>
              <a:rPr lang="en-US" sz="1200" i="1" dirty="0" smtClean="0"/>
              <a:t>3. By enabling local cluster development</a:t>
            </a:r>
            <a:endParaRPr lang="en-US" sz="1200" i="1" dirty="0"/>
          </a:p>
        </p:txBody>
      </p:sp>
      <p:sp>
        <p:nvSpPr>
          <p:cNvPr id="4" name="Slide Number Placeholder 3"/>
          <p:cNvSpPr>
            <a:spLocks noGrp="1"/>
          </p:cNvSpPr>
          <p:nvPr>
            <p:ph type="sldNum" sz="quarter" idx="10"/>
          </p:nvPr>
        </p:nvSpPr>
        <p:spPr/>
        <p:txBody>
          <a:bodyPr/>
          <a:lstStyle/>
          <a:p>
            <a:fld id="{078B2446-147B-5441-B5E0-41034494FAA1}" type="slidenum">
              <a:rPr lang="en-US" smtClean="0"/>
              <a:t>7</a:t>
            </a:fld>
            <a:endParaRPr lang="en-US"/>
          </a:p>
        </p:txBody>
      </p:sp>
    </p:spTree>
    <p:extLst>
      <p:ext uri="{BB962C8B-B14F-4D97-AF65-F5344CB8AC3E}">
        <p14:creationId xmlns:p14="http://schemas.microsoft.com/office/powerpoint/2010/main" val="138210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wealth in business … only business can create resources … when it can meet a need … when it makes a profit ….</a:t>
            </a:r>
          </a:p>
          <a:p>
            <a:r>
              <a:rPr lang="en-US" baseline="0" dirty="0" smtClean="0"/>
              <a:t>How do we tap into this?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solidFill>
                  <a:srgbClr val="C41E3A"/>
                </a:solidFill>
              </a:rPr>
              <a:t>How do we tap into this?     It</a:t>
            </a:r>
            <a:r>
              <a:rPr lang="fr-FR" b="1" i="1" dirty="0" smtClean="0">
                <a:solidFill>
                  <a:srgbClr val="C41E3A"/>
                </a:solidFill>
              </a:rPr>
              <a:t>’</a:t>
            </a:r>
            <a:r>
              <a:rPr lang="en-US" b="1" i="1" dirty="0" smtClean="0">
                <a:solidFill>
                  <a:srgbClr val="C41E3A"/>
                </a:solidFill>
              </a:rPr>
              <a:t>s the ‘profit’ that makes it scalable</a:t>
            </a:r>
          </a:p>
          <a:p>
            <a:endParaRPr lang="en-US"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8</a:t>
            </a:fld>
            <a:endParaRPr lang="en-GB" dirty="0"/>
          </a:p>
        </p:txBody>
      </p:sp>
    </p:spTree>
    <p:extLst>
      <p:ext uri="{BB962C8B-B14F-4D97-AF65-F5344CB8AC3E}">
        <p14:creationId xmlns:p14="http://schemas.microsoft.com/office/powerpoint/2010/main" val="1906748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“Most wealth in business … only business can create resources … when it can meet a need … when it makes a profit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Position that is good</a:t>
            </a:r>
            <a:r>
              <a:rPr lang="en-US" baseline="0" dirty="0" smtClean="0"/>
              <a:t> for business AND society</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Need for business to rearticulate the </a:t>
            </a:r>
            <a:r>
              <a:rPr lang="en-US" b="1" dirty="0" smtClean="0"/>
              <a:t>place</a:t>
            </a:r>
            <a:r>
              <a:rPr lang="en-US" dirty="0" smtClean="0"/>
              <a:t> they hold in society, comply with community standards and to develop long-term healthy business models (Lacy, Haines and Hayward, 2012; Porter, 2011) </a:t>
            </a:r>
          </a:p>
          <a:p>
            <a:pPr marL="0" indent="0">
              <a:buNone/>
            </a:pPr>
            <a:endParaRPr lang="en-US" sz="1000" dirty="0" smtClean="0"/>
          </a:p>
          <a:p>
            <a:r>
              <a:rPr lang="en-US" dirty="0" smtClean="0"/>
              <a:t>Key Enablers </a:t>
            </a:r>
            <a:r>
              <a:rPr lang="en-US" kern="1200" dirty="0" smtClean="0"/>
              <a:t>include (Lazlo, 2005; Laszlo and Zhexembayeva, 2011; Zadek and Radovich, 2006; Porter, 2011):</a:t>
            </a:r>
            <a:r>
              <a:rPr lang="en-US" dirty="0" smtClean="0"/>
              <a:t> </a:t>
            </a:r>
            <a:r>
              <a:rPr lang="en-US" b="1" dirty="0" smtClean="0"/>
              <a:t>innovation</a:t>
            </a:r>
            <a:r>
              <a:rPr lang="en-US" dirty="0" smtClean="0"/>
              <a:t>, </a:t>
            </a:r>
            <a:r>
              <a:rPr lang="en-US" b="1" dirty="0" smtClean="0"/>
              <a:t>learning</a:t>
            </a:r>
            <a:r>
              <a:rPr lang="en-US" dirty="0" smtClean="0"/>
              <a:t> and </a:t>
            </a:r>
            <a:r>
              <a:rPr lang="en-US" b="1" dirty="0" smtClean="0"/>
              <a:t>partnerships</a:t>
            </a:r>
          </a:p>
          <a:p>
            <a:pPr marL="0" indent="0">
              <a:buNone/>
            </a:pPr>
            <a:endParaRPr lang="en-US" sz="1000" dirty="0" smtClean="0"/>
          </a:p>
          <a:p>
            <a:r>
              <a:rPr lang="en-US" dirty="0" smtClean="0"/>
              <a:t>Companies pursuing </a:t>
            </a:r>
            <a:r>
              <a:rPr lang="en-US" b="1" dirty="0" smtClean="0"/>
              <a:t>‘product stewardship’ </a:t>
            </a:r>
            <a:r>
              <a:rPr lang="en-US" dirty="0" smtClean="0"/>
              <a:t>strategies: integrating stakeholder views into business processes.  Drivers: </a:t>
            </a:r>
            <a:r>
              <a:rPr lang="en-US" b="1" dirty="0" smtClean="0">
                <a:solidFill>
                  <a:srgbClr val="000000"/>
                </a:solidFill>
              </a:rPr>
              <a:t>civil society, transparency</a:t>
            </a:r>
            <a:r>
              <a:rPr lang="en-US" dirty="0" smtClean="0"/>
              <a:t> and </a:t>
            </a:r>
            <a:r>
              <a:rPr lang="en-US" b="1" dirty="0" smtClean="0"/>
              <a:t>connectivity </a:t>
            </a:r>
            <a:r>
              <a:rPr lang="en-US" dirty="0" smtClean="0"/>
              <a:t>(Hart, 2005; 2008).</a:t>
            </a:r>
          </a:p>
          <a:p>
            <a:endParaRPr lang="en-US" sz="1050" dirty="0" smtClean="0"/>
          </a:p>
          <a:p>
            <a:r>
              <a:rPr lang="en-US" dirty="0" smtClean="0"/>
              <a:t>Shaped by ever changing </a:t>
            </a:r>
            <a:r>
              <a:rPr lang="en-US" b="1" dirty="0" smtClean="0"/>
              <a:t>customer perception </a:t>
            </a:r>
            <a:r>
              <a:rPr lang="en-US" dirty="0" smtClean="0"/>
              <a:t>and </a:t>
            </a:r>
            <a:r>
              <a:rPr lang="en-US" b="1" dirty="0" smtClean="0">
                <a:solidFill>
                  <a:srgbClr val="000000"/>
                </a:solidFill>
              </a:rPr>
              <a:t>legal requirements</a:t>
            </a:r>
            <a:r>
              <a:rPr lang="en-US" dirty="0" smtClean="0"/>
              <a:t> (Banerjee, 2001)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10</a:t>
            </a:fld>
            <a:endParaRPr lang="en-GB" dirty="0"/>
          </a:p>
        </p:txBody>
      </p:sp>
    </p:spTree>
    <p:extLst>
      <p:ext uri="{BB962C8B-B14F-4D97-AF65-F5344CB8AC3E}">
        <p14:creationId xmlns:p14="http://schemas.microsoft.com/office/powerpoint/2010/main" val="188372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AMR</a:t>
            </a:r>
          </a:p>
          <a:p>
            <a:endParaRPr lang="en-US" b="1" dirty="0"/>
          </a:p>
          <a:p>
            <a:r>
              <a:rPr lang="en-US" b="1" dirty="0"/>
              <a:t>Managed Grant </a:t>
            </a:r>
            <a:r>
              <a:rPr lang="en-US" b="1" dirty="0" err="1"/>
              <a:t>Programmes</a:t>
            </a:r>
            <a:r>
              <a:rPr lang="en-US" b="1" dirty="0"/>
              <a:t> </a:t>
            </a:r>
          </a:p>
          <a:p>
            <a:r>
              <a:rPr lang="en-US" dirty="0"/>
              <a:t>VAF manages a number of </a:t>
            </a:r>
            <a:r>
              <a:rPr lang="en-US" dirty="0" err="1"/>
              <a:t>programmes</a:t>
            </a:r>
            <a:r>
              <a:rPr lang="en-US" dirty="0"/>
              <a:t> on behalf of the Scottish Government. These are:</a:t>
            </a:r>
          </a:p>
          <a:p>
            <a:r>
              <a:rPr lang="en-US" b="1" dirty="0">
                <a:hlinkClick r:id="rId3"/>
              </a:rPr>
              <a:t>Violence Against Women and Girls Fund</a:t>
            </a:r>
            <a:endParaRPr lang="en-US" dirty="0">
              <a:hlinkClick r:id="rId3"/>
            </a:endParaRPr>
          </a:p>
          <a:p>
            <a:r>
              <a:rPr lang="en-US" b="1" dirty="0">
                <a:hlinkClick r:id="rId4"/>
              </a:rPr>
              <a:t>Equality Fund</a:t>
            </a:r>
            <a:endParaRPr lang="en-US" dirty="0">
              <a:hlinkClick r:id="rId4"/>
            </a:endParaRPr>
          </a:p>
          <a:p>
            <a:r>
              <a:rPr lang="en-US" b="1" dirty="0">
                <a:hlinkClick r:id="rId5"/>
              </a:rPr>
              <a:t>Community Safety Fund</a:t>
            </a:r>
            <a:endParaRPr lang="en-US" dirty="0">
              <a:hlinkClick r:id="rId5"/>
            </a:endParaRPr>
          </a:p>
          <a:p>
            <a:r>
              <a:rPr lang="en-US" b="1" dirty="0">
                <a:hlinkClick r:id="rId6"/>
              </a:rPr>
              <a:t>Volunteering Support Fund</a:t>
            </a:r>
            <a:r>
              <a:rPr lang="en-US" dirty="0">
                <a:hlinkClick r:id="rId6"/>
              </a:rPr>
              <a:t>.</a:t>
            </a:r>
            <a:endParaRPr lang="en-US"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12</a:t>
            </a:fld>
            <a:endParaRPr lang="en-GB" dirty="0"/>
          </a:p>
        </p:txBody>
      </p:sp>
    </p:spTree>
    <p:extLst>
      <p:ext uri="{BB962C8B-B14F-4D97-AF65-F5344CB8AC3E}">
        <p14:creationId xmlns:p14="http://schemas.microsoft.com/office/powerpoint/2010/main" val="198443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2000" b="1" i="1" dirty="0" smtClean="0"/>
              <a:t>How can ‘we’ bring about more resources (people, skills and money) into communities?</a:t>
            </a:r>
          </a:p>
          <a:p>
            <a:pPr marL="457200" lvl="1" indent="0">
              <a:buNone/>
            </a:pPr>
            <a:endParaRPr lang="en-US" sz="1200" b="1" i="1" dirty="0" smtClean="0"/>
          </a:p>
          <a:p>
            <a:pPr marL="457200" lvl="1" indent="0">
              <a:buNone/>
            </a:pPr>
            <a:r>
              <a:rPr lang="en-US" b="1" i="1" dirty="0" smtClean="0"/>
              <a:t>But … Where is this resource pool? How can it be tapped?</a:t>
            </a:r>
          </a:p>
          <a:p>
            <a:pPr marL="457200" lvl="1" indent="0">
              <a:buNone/>
            </a:pPr>
            <a:endParaRPr lang="en-US" sz="1200" b="1" i="1" dirty="0" smtClean="0">
              <a:solidFill>
                <a:srgbClr val="C41E3A"/>
              </a:solidFill>
            </a:endParaRPr>
          </a:p>
          <a:p>
            <a:pPr marL="57150" indent="0">
              <a:buNone/>
            </a:pPr>
            <a:r>
              <a:rPr lang="en-US" sz="2000" dirty="0" smtClean="0"/>
              <a:t>What are the challenges and opportunities facing each sector in connecting and aligning ?</a:t>
            </a:r>
          </a:p>
          <a:p>
            <a:pPr lvl="1"/>
            <a:r>
              <a:rPr lang="en-US" sz="1600" b="1" dirty="0" smtClean="0"/>
              <a:t>Third sector</a:t>
            </a:r>
            <a:endParaRPr lang="en-US" sz="1600" i="1" dirty="0" smtClean="0"/>
          </a:p>
          <a:p>
            <a:pPr lvl="1"/>
            <a:r>
              <a:rPr lang="en-US" sz="1600" b="1" dirty="0" smtClean="0"/>
              <a:t>Business</a:t>
            </a:r>
            <a:endParaRPr lang="en-US" sz="1600" dirty="0" smtClean="0"/>
          </a:p>
          <a:p>
            <a:pPr lvl="1"/>
            <a:r>
              <a:rPr lang="en-US" sz="1600" b="1" dirty="0" smtClean="0"/>
              <a:t>Government(s)</a:t>
            </a:r>
          </a:p>
          <a:p>
            <a:pPr lvl="1"/>
            <a:r>
              <a:rPr lang="en-US" sz="1600" b="1" dirty="0" smtClean="0"/>
              <a:t>Public</a:t>
            </a: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13</a:t>
            </a:fld>
            <a:endParaRPr lang="en-US"/>
          </a:p>
        </p:txBody>
      </p:sp>
    </p:spTree>
    <p:extLst>
      <p:ext uri="{BB962C8B-B14F-4D97-AF65-F5344CB8AC3E}">
        <p14:creationId xmlns:p14="http://schemas.microsoft.com/office/powerpoint/2010/main" val="22063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What are the challenges and opportunities facing each sector in connecting and aligning </a:t>
            </a:r>
            <a:r>
              <a:rPr lang="en-GB" sz="2000" i="1" dirty="0" smtClean="0"/>
              <a:t>between and within sectors to address the challenges being faced by communities?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“There are many Grand Challenges facing Scotland today”.  What are your views and perspectives on how joined up are the Government[s], the Private, Public &amp; Third Sectors in addressing these challenges?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Lack of </a:t>
            </a:r>
            <a:r>
              <a:rPr lang="en-GB" sz="2000" b="1" i="1" dirty="0" smtClean="0"/>
              <a:t>connectivity</a:t>
            </a:r>
            <a:r>
              <a:rPr lang="en-GB" sz="2000" i="1" dirty="0" smtClean="0"/>
              <a:t> and </a:t>
            </a:r>
            <a:r>
              <a:rPr lang="en-GB" sz="2000" b="1" i="1" dirty="0" smtClean="0"/>
              <a:t>alignment</a:t>
            </a:r>
            <a:r>
              <a:rPr lang="en-GB" sz="2000" i="1" dirty="0" smtClean="0"/>
              <a:t> between and within sectors to address the challenges being faced by communities, represented by third sector organisations (TSOs)</a:t>
            </a:r>
            <a:endParaRPr lang="en-US" sz="2000" dirty="0" smtClean="0"/>
          </a:p>
          <a:p>
            <a:pPr marL="457200" lvl="1" indent="0">
              <a:buNone/>
            </a:pPr>
            <a:endParaRPr lang="en-US" sz="2000" b="1" i="1" dirty="0" smtClean="0"/>
          </a:p>
          <a:p>
            <a:pPr marL="457200" lvl="1" indent="0">
              <a:buNone/>
            </a:pPr>
            <a:endParaRPr lang="en-US" sz="2000" b="1" i="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i="1" dirty="0" smtClean="0"/>
              <a:t>between and within sectors to address the challenges being faced by communities, represented by third sector organisations (TSOs)</a:t>
            </a:r>
            <a:endParaRPr lang="en-US" sz="2000" dirty="0" smtClean="0"/>
          </a:p>
          <a:p>
            <a:pPr marL="457200" lvl="1" indent="0">
              <a:buNone/>
            </a:pPr>
            <a:endParaRPr lang="en-US" sz="2000" b="1" i="1" dirty="0" smtClean="0"/>
          </a:p>
          <a:p>
            <a:pPr marL="457200" lvl="1" indent="0">
              <a:buNone/>
            </a:pPr>
            <a:endParaRPr lang="en-US" sz="2000" b="1" i="1" dirty="0" smtClean="0"/>
          </a:p>
          <a:p>
            <a:pPr marL="457200" lvl="1" indent="0">
              <a:buNone/>
            </a:pPr>
            <a:endParaRPr lang="en-US" sz="2000" b="1" i="1" dirty="0" smtClean="0"/>
          </a:p>
          <a:p>
            <a:pPr marL="457200" lvl="1" indent="0">
              <a:buNone/>
            </a:pPr>
            <a:r>
              <a:rPr lang="en-US" sz="2000" b="1" i="1" dirty="0" smtClean="0"/>
              <a:t>How can ‘we’ bring about more resources (people, skills and money) into communities?</a:t>
            </a:r>
          </a:p>
          <a:p>
            <a:pPr marL="457200" lvl="1" indent="0">
              <a:buNone/>
            </a:pPr>
            <a:endParaRPr lang="en-US" sz="1200" b="1" i="1" dirty="0" smtClean="0"/>
          </a:p>
          <a:p>
            <a:pPr marL="457200" lvl="1" indent="0">
              <a:buNone/>
            </a:pPr>
            <a:r>
              <a:rPr lang="en-US" b="1" i="1" dirty="0" smtClean="0"/>
              <a:t>But … Where is this resource pool? How can it be tapped?</a:t>
            </a:r>
          </a:p>
          <a:p>
            <a:pPr marL="457200" lvl="1" indent="0">
              <a:buNone/>
            </a:pPr>
            <a:endParaRPr lang="en-US" sz="1200" b="1" i="1" dirty="0" smtClean="0">
              <a:solidFill>
                <a:srgbClr val="C41E3A"/>
              </a:solidFill>
            </a:endParaRPr>
          </a:p>
          <a:p>
            <a:pPr marL="57150" indent="0">
              <a:buNone/>
            </a:pPr>
            <a:r>
              <a:rPr lang="en-US" sz="2000" dirty="0" smtClean="0"/>
              <a:t>What are the challenges and opportunities facing each sector in connecting and aligning ?</a:t>
            </a:r>
          </a:p>
          <a:p>
            <a:pPr lvl="1"/>
            <a:r>
              <a:rPr lang="en-US" sz="1600" b="1" dirty="0" smtClean="0"/>
              <a:t>Third sector</a:t>
            </a:r>
            <a:endParaRPr lang="en-US" sz="1600" i="1" dirty="0" smtClean="0"/>
          </a:p>
          <a:p>
            <a:pPr lvl="1"/>
            <a:r>
              <a:rPr lang="en-US" sz="1600" b="1" dirty="0" smtClean="0"/>
              <a:t>Business</a:t>
            </a:r>
            <a:endParaRPr lang="en-US" sz="1600" dirty="0" smtClean="0"/>
          </a:p>
          <a:p>
            <a:pPr lvl="1"/>
            <a:r>
              <a:rPr lang="en-US" sz="1600" b="1" dirty="0" smtClean="0"/>
              <a:t>Government(s)</a:t>
            </a:r>
          </a:p>
          <a:p>
            <a:pPr lvl="1"/>
            <a:r>
              <a:rPr lang="en-US" sz="1600" b="1" dirty="0" smtClean="0"/>
              <a:t>Public</a:t>
            </a: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14</a:t>
            </a:fld>
            <a:endParaRPr lang="en-US"/>
          </a:p>
        </p:txBody>
      </p:sp>
    </p:spTree>
    <p:extLst>
      <p:ext uri="{BB962C8B-B14F-4D97-AF65-F5344CB8AC3E}">
        <p14:creationId xmlns:p14="http://schemas.microsoft.com/office/powerpoint/2010/main" val="1974956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nip Single Corner Rectangle 6"/>
          <p:cNvSpPr>
            <a:spLocks/>
          </p:cNvSpPr>
          <p:nvPr userDrawn="1"/>
        </p:nvSpPr>
        <p:spPr bwMode="auto">
          <a:xfrm>
            <a:off x="-85725" y="1892300"/>
            <a:ext cx="8277225" cy="1155700"/>
          </a:xfrm>
          <a:custGeom>
            <a:avLst/>
            <a:gdLst>
              <a:gd name="T0" fmla="*/ 0 w 7244010"/>
              <a:gd name="T1" fmla="*/ 0 h 1470025"/>
              <a:gd name="T2" fmla="*/ 7676747 w 7244010"/>
              <a:gd name="T3" fmla="*/ 0 h 1470025"/>
              <a:gd name="T4" fmla="*/ 8277225 w 7244010"/>
              <a:gd name="T5" fmla="*/ 1155700 h 1470025"/>
              <a:gd name="T6" fmla="*/ 0 w 7244010"/>
              <a:gd name="T7" fmla="*/ 1155700 h 1470025"/>
              <a:gd name="T8" fmla="*/ 0 w 7244010"/>
              <a:gd name="T9" fmla="*/ 0 h 1470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44010" h="1470025">
                <a:moveTo>
                  <a:pt x="0" y="0"/>
                </a:moveTo>
                <a:lnTo>
                  <a:pt x="6718487" y="0"/>
                </a:lnTo>
                <a:lnTo>
                  <a:pt x="7244010" y="1470025"/>
                </a:lnTo>
                <a:lnTo>
                  <a:pt x="0" y="1470025"/>
                </a:lnTo>
                <a:lnTo>
                  <a:pt x="0" y="0"/>
                </a:lnTo>
                <a:close/>
              </a:path>
            </a:pathLst>
          </a:custGeom>
          <a:solidFill>
            <a:srgbClr val="3B88A5"/>
          </a:solidFill>
          <a:ln>
            <a:noFill/>
          </a:ln>
          <a:effectLst>
            <a:outerShdw blurRad="40005" dist="22987" dir="5400000" algn="tl"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p>
        </p:txBody>
      </p:sp>
      <p:sp>
        <p:nvSpPr>
          <p:cNvPr id="5" name="Isosceles Triangle 4"/>
          <p:cNvSpPr>
            <a:spLocks noChangeArrowheads="1"/>
          </p:cNvSpPr>
          <p:nvPr userDrawn="1"/>
        </p:nvSpPr>
        <p:spPr bwMode="auto">
          <a:xfrm rot="10800000" flipH="1" flipV="1">
            <a:off x="8343900" y="247015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6" name="Isosceles Triangle 5"/>
          <p:cNvSpPr>
            <a:spLocks noChangeArrowheads="1"/>
          </p:cNvSpPr>
          <p:nvPr userDrawn="1"/>
        </p:nvSpPr>
        <p:spPr bwMode="auto">
          <a:xfrm rot="10800000" flipH="1" flipV="1">
            <a:off x="8189913" y="218122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7" name="Isosceles Triangle 6"/>
          <p:cNvSpPr>
            <a:spLocks noChangeArrowheads="1"/>
          </p:cNvSpPr>
          <p:nvPr userDrawn="1"/>
        </p:nvSpPr>
        <p:spPr bwMode="auto">
          <a:xfrm rot="10800000" flipH="1" flipV="1">
            <a:off x="7886700" y="218122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8" name="Isosceles Triangle 7"/>
          <p:cNvSpPr>
            <a:spLocks noChangeArrowheads="1"/>
          </p:cNvSpPr>
          <p:nvPr userDrawn="1"/>
        </p:nvSpPr>
        <p:spPr bwMode="auto">
          <a:xfrm rot="10800000" flipH="1" flipV="1">
            <a:off x="8189913" y="275907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9" name="Isosceles Triangle 8"/>
          <p:cNvSpPr>
            <a:spLocks noChangeArrowheads="1"/>
          </p:cNvSpPr>
          <p:nvPr userDrawn="1"/>
        </p:nvSpPr>
        <p:spPr bwMode="auto">
          <a:xfrm rot="10800000" flipH="1" flipV="1">
            <a:off x="8494713" y="275907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0" name="Isosceles Triangle 9"/>
          <p:cNvSpPr>
            <a:spLocks noChangeArrowheads="1"/>
          </p:cNvSpPr>
          <p:nvPr userDrawn="1"/>
        </p:nvSpPr>
        <p:spPr bwMode="auto">
          <a:xfrm rot="10800000" flipH="1" flipV="1">
            <a:off x="8037513" y="247015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1" name="Isosceles Triangle 10"/>
          <p:cNvSpPr>
            <a:spLocks noChangeArrowheads="1"/>
          </p:cNvSpPr>
          <p:nvPr userDrawn="1"/>
        </p:nvSpPr>
        <p:spPr bwMode="auto">
          <a:xfrm rot="10800000" flipH="1" flipV="1">
            <a:off x="7734300" y="189230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2" name="Isosceles Triangle 11"/>
          <p:cNvSpPr>
            <a:spLocks noChangeArrowheads="1"/>
          </p:cNvSpPr>
          <p:nvPr userDrawn="1"/>
        </p:nvSpPr>
        <p:spPr bwMode="auto">
          <a:xfrm rot="10800000" flipH="1" flipV="1">
            <a:off x="8043863" y="189230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2" name="Title 1"/>
          <p:cNvSpPr>
            <a:spLocks noGrp="1"/>
          </p:cNvSpPr>
          <p:nvPr>
            <p:ph type="ctrTitle"/>
          </p:nvPr>
        </p:nvSpPr>
        <p:spPr>
          <a:xfrm>
            <a:off x="568848" y="1944851"/>
            <a:ext cx="7020360" cy="1050601"/>
          </a:xfrm>
        </p:spPr>
        <p:txBody>
          <a:bodyPr/>
          <a:lstStyle>
            <a:lvl1pPr algn="ctr">
              <a:defRPr>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98073" y="3184315"/>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1593961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7026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7838"/>
            <a:ext cx="2057400" cy="52228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477838"/>
            <a:ext cx="6019800" cy="5222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40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663" y="1168585"/>
            <a:ext cx="8448675" cy="69532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347663" y="1915021"/>
            <a:ext cx="8448674" cy="4400910"/>
          </a:xfrm>
        </p:spPr>
        <p:txBody>
          <a:bodyPr/>
          <a:lstStyle>
            <a:lvl1pPr>
              <a:defRPr sz="2400"/>
            </a:lvl1pPr>
            <a:lvl2pPr>
              <a:defRPr sz="18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03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927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0325"/>
            <a:ext cx="4038600"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0325"/>
            <a:ext cx="4038600"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204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062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7511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63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421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664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NUL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
          <p:cNvSpPr>
            <a:spLocks noGrp="1" noChangeArrowheads="1"/>
          </p:cNvSpPr>
          <p:nvPr userDrawn="1">
            <p:ph type="body" idx="1"/>
          </p:nvPr>
        </p:nvSpPr>
        <p:spPr bwMode="auto">
          <a:xfrm>
            <a:off x="338138" y="1116013"/>
            <a:ext cx="844867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5363" name="Rectangle 2"/>
          <p:cNvSpPr>
            <a:spLocks noGrp="1" noChangeArrowheads="1"/>
          </p:cNvSpPr>
          <p:nvPr userDrawn="1">
            <p:ph type="title"/>
          </p:nvPr>
        </p:nvSpPr>
        <p:spPr bwMode="auto">
          <a:xfrm>
            <a:off x="347663" y="354013"/>
            <a:ext cx="84486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3" name="Isosceles Triangle 392"/>
          <p:cNvSpPr/>
          <p:nvPr userDrawn="1"/>
        </p:nvSpPr>
        <p:spPr>
          <a:xfrm>
            <a:off x="5816600" y="6254750"/>
            <a:ext cx="311150" cy="295275"/>
          </a:xfrm>
          <a:prstGeom prst="triangle">
            <a:avLst/>
          </a:prstGeom>
          <a:solidFill>
            <a:srgbClr val="A7CD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94" name="Isosceles Triangle 393"/>
          <p:cNvSpPr/>
          <p:nvPr userDrawn="1"/>
        </p:nvSpPr>
        <p:spPr>
          <a:xfrm>
            <a:off x="5661025" y="6550025"/>
            <a:ext cx="311150" cy="298450"/>
          </a:xfrm>
          <a:prstGeom prst="triangle">
            <a:avLst/>
          </a:prstGeom>
          <a:solidFill>
            <a:srgbClr val="D3122E">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95" name="Isosceles Triangle 394"/>
          <p:cNvSpPr/>
          <p:nvPr userDrawn="1"/>
        </p:nvSpPr>
        <p:spPr>
          <a:xfrm>
            <a:off x="5972175" y="6553200"/>
            <a:ext cx="314325"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09" name="Isosceles Triangle 408"/>
          <p:cNvSpPr/>
          <p:nvPr userDrawn="1"/>
        </p:nvSpPr>
        <p:spPr>
          <a:xfrm>
            <a:off x="946150"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0" name="Isosceles Triangle 409"/>
          <p:cNvSpPr/>
          <p:nvPr userDrawn="1"/>
        </p:nvSpPr>
        <p:spPr>
          <a:xfrm>
            <a:off x="1104900" y="6249988"/>
            <a:ext cx="309563" cy="298450"/>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1" name="Isosceles Triangle 410"/>
          <p:cNvSpPr/>
          <p:nvPr userDrawn="1"/>
        </p:nvSpPr>
        <p:spPr>
          <a:xfrm>
            <a:off x="1260475" y="5959475"/>
            <a:ext cx="311150"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2" name="Isosceles Triangle 411"/>
          <p:cNvSpPr/>
          <p:nvPr userDrawn="1"/>
        </p:nvSpPr>
        <p:spPr>
          <a:xfrm>
            <a:off x="946150"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3" name="Isosceles Triangle 412"/>
          <p:cNvSpPr/>
          <p:nvPr userDrawn="1"/>
        </p:nvSpPr>
        <p:spPr>
          <a:xfrm>
            <a:off x="1574800"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4" name="Isosceles Triangle 413"/>
          <p:cNvSpPr/>
          <p:nvPr userDrawn="1"/>
        </p:nvSpPr>
        <p:spPr>
          <a:xfrm>
            <a:off x="1260475" y="65500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5" name="Isosceles Triangle 414"/>
          <p:cNvSpPr/>
          <p:nvPr userDrawn="1"/>
        </p:nvSpPr>
        <p:spPr>
          <a:xfrm>
            <a:off x="1419225" y="6249988"/>
            <a:ext cx="309563"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6" name="Isosceles Triangle 415"/>
          <p:cNvSpPr/>
          <p:nvPr userDrawn="1"/>
        </p:nvSpPr>
        <p:spPr>
          <a:xfrm>
            <a:off x="1574800" y="6550025"/>
            <a:ext cx="312738" cy="296863"/>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7" name="Isosceles Triangle 416"/>
          <p:cNvSpPr/>
          <p:nvPr userDrawn="1"/>
        </p:nvSpPr>
        <p:spPr>
          <a:xfrm>
            <a:off x="3175"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8" name="Isosceles Triangle 417"/>
          <p:cNvSpPr/>
          <p:nvPr userDrawn="1"/>
        </p:nvSpPr>
        <p:spPr>
          <a:xfrm>
            <a:off x="160338" y="6249988"/>
            <a:ext cx="311150" cy="298450"/>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9" name="Isosceles Triangle 418"/>
          <p:cNvSpPr/>
          <p:nvPr userDrawn="1"/>
        </p:nvSpPr>
        <p:spPr>
          <a:xfrm>
            <a:off x="317500"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0" name="Isosceles Triangle 419"/>
          <p:cNvSpPr/>
          <p:nvPr userDrawn="1"/>
        </p:nvSpPr>
        <p:spPr>
          <a:xfrm>
            <a:off x="3175"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1" name="Isosceles Triangle 420"/>
          <p:cNvSpPr/>
          <p:nvPr userDrawn="1"/>
        </p:nvSpPr>
        <p:spPr>
          <a:xfrm>
            <a:off x="635000"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2" name="Isosceles Triangle 421"/>
          <p:cNvSpPr/>
          <p:nvPr userDrawn="1"/>
        </p:nvSpPr>
        <p:spPr>
          <a:xfrm>
            <a:off x="317500" y="6556375"/>
            <a:ext cx="311150"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3" name="Isosceles Triangle 422"/>
          <p:cNvSpPr/>
          <p:nvPr userDrawn="1"/>
        </p:nvSpPr>
        <p:spPr>
          <a:xfrm>
            <a:off x="474663" y="6249988"/>
            <a:ext cx="311150" cy="298450"/>
          </a:xfrm>
          <a:prstGeom prst="triangle">
            <a:avLst/>
          </a:prstGeom>
          <a:solidFill>
            <a:srgbClr val="D3122E">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4" name="Isosceles Triangle 423"/>
          <p:cNvSpPr/>
          <p:nvPr userDrawn="1"/>
        </p:nvSpPr>
        <p:spPr>
          <a:xfrm>
            <a:off x="630238" y="6550025"/>
            <a:ext cx="314325"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5" name="Isosceles Triangle 424"/>
          <p:cNvSpPr/>
          <p:nvPr userDrawn="1"/>
        </p:nvSpPr>
        <p:spPr>
          <a:xfrm>
            <a:off x="788988" y="6254750"/>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6" name="Isosceles Triangle 425"/>
          <p:cNvSpPr/>
          <p:nvPr userDrawn="1"/>
        </p:nvSpPr>
        <p:spPr>
          <a:xfrm>
            <a:off x="-150813" y="6249988"/>
            <a:ext cx="311151" cy="295275"/>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7" name="Isosceles Triangle 426"/>
          <p:cNvSpPr/>
          <p:nvPr userDrawn="1"/>
        </p:nvSpPr>
        <p:spPr>
          <a:xfrm>
            <a:off x="1733550" y="6254750"/>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8" name="Isosceles Triangle 427"/>
          <p:cNvSpPr/>
          <p:nvPr userDrawn="1"/>
        </p:nvSpPr>
        <p:spPr>
          <a:xfrm>
            <a:off x="1889125" y="5953125"/>
            <a:ext cx="311150" cy="296863"/>
          </a:xfrm>
          <a:prstGeom prst="triangle">
            <a:avLst/>
          </a:prstGeom>
          <a:solidFill>
            <a:srgbClr val="D3122E">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2" name="Isosceles Triangle 431"/>
          <p:cNvSpPr/>
          <p:nvPr userDrawn="1"/>
        </p:nvSpPr>
        <p:spPr>
          <a:xfrm>
            <a:off x="2833688"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3" name="Isosceles Triangle 432"/>
          <p:cNvSpPr/>
          <p:nvPr userDrawn="1"/>
        </p:nvSpPr>
        <p:spPr>
          <a:xfrm>
            <a:off x="2990850" y="6254750"/>
            <a:ext cx="311150" cy="298450"/>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4" name="Isosceles Triangle 433"/>
          <p:cNvSpPr/>
          <p:nvPr userDrawn="1"/>
        </p:nvSpPr>
        <p:spPr>
          <a:xfrm>
            <a:off x="3146425"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5" name="Isosceles Triangle 434"/>
          <p:cNvSpPr/>
          <p:nvPr userDrawn="1"/>
        </p:nvSpPr>
        <p:spPr>
          <a:xfrm>
            <a:off x="2832100"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6" name="Isosceles Triangle 435"/>
          <p:cNvSpPr/>
          <p:nvPr userDrawn="1"/>
        </p:nvSpPr>
        <p:spPr>
          <a:xfrm>
            <a:off x="3460750" y="5953125"/>
            <a:ext cx="311150" cy="296863"/>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7" name="Isosceles Triangle 436"/>
          <p:cNvSpPr/>
          <p:nvPr userDrawn="1"/>
        </p:nvSpPr>
        <p:spPr>
          <a:xfrm>
            <a:off x="3148013" y="6550025"/>
            <a:ext cx="311150"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8" name="Isosceles Triangle 437"/>
          <p:cNvSpPr/>
          <p:nvPr userDrawn="1"/>
        </p:nvSpPr>
        <p:spPr>
          <a:xfrm>
            <a:off x="3305175"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9" name="Isosceles Triangle 438"/>
          <p:cNvSpPr/>
          <p:nvPr userDrawn="1"/>
        </p:nvSpPr>
        <p:spPr>
          <a:xfrm>
            <a:off x="3460750" y="6556375"/>
            <a:ext cx="314325"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0" name="Isosceles Triangle 439"/>
          <p:cNvSpPr/>
          <p:nvPr userDrawn="1"/>
        </p:nvSpPr>
        <p:spPr>
          <a:xfrm>
            <a:off x="1890713"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1" name="Isosceles Triangle 440"/>
          <p:cNvSpPr/>
          <p:nvPr userDrawn="1"/>
        </p:nvSpPr>
        <p:spPr>
          <a:xfrm>
            <a:off x="2047875" y="6249988"/>
            <a:ext cx="311150" cy="298450"/>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2" name="Isosceles Triangle 441"/>
          <p:cNvSpPr/>
          <p:nvPr userDrawn="1"/>
        </p:nvSpPr>
        <p:spPr>
          <a:xfrm>
            <a:off x="2203450"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3" name="Isosceles Triangle 442"/>
          <p:cNvSpPr/>
          <p:nvPr userDrawn="1"/>
        </p:nvSpPr>
        <p:spPr>
          <a:xfrm>
            <a:off x="2517775"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4" name="Isosceles Triangle 443"/>
          <p:cNvSpPr/>
          <p:nvPr userDrawn="1"/>
        </p:nvSpPr>
        <p:spPr>
          <a:xfrm>
            <a:off x="2203450" y="6550025"/>
            <a:ext cx="311150" cy="296863"/>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5" name="Isosceles Triangle 444"/>
          <p:cNvSpPr/>
          <p:nvPr userDrawn="1"/>
        </p:nvSpPr>
        <p:spPr>
          <a:xfrm>
            <a:off x="2362200"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6" name="Isosceles Triangle 445"/>
          <p:cNvSpPr/>
          <p:nvPr userDrawn="1"/>
        </p:nvSpPr>
        <p:spPr>
          <a:xfrm>
            <a:off x="2517775" y="6550025"/>
            <a:ext cx="312738"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7" name="Isosceles Triangle 446"/>
          <p:cNvSpPr/>
          <p:nvPr userDrawn="1"/>
        </p:nvSpPr>
        <p:spPr>
          <a:xfrm>
            <a:off x="2676525" y="6254750"/>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8" name="Isosceles Triangle 447"/>
          <p:cNvSpPr/>
          <p:nvPr userDrawn="1"/>
        </p:nvSpPr>
        <p:spPr>
          <a:xfrm>
            <a:off x="4721225" y="6556375"/>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9" name="Isosceles Triangle 448"/>
          <p:cNvSpPr/>
          <p:nvPr userDrawn="1"/>
        </p:nvSpPr>
        <p:spPr>
          <a:xfrm>
            <a:off x="4876800" y="6249988"/>
            <a:ext cx="311150" cy="298450"/>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0" name="Isosceles Triangle 449"/>
          <p:cNvSpPr/>
          <p:nvPr userDrawn="1"/>
        </p:nvSpPr>
        <p:spPr>
          <a:xfrm>
            <a:off x="5032375"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1" name="Isosceles Triangle 450"/>
          <p:cNvSpPr/>
          <p:nvPr userDrawn="1"/>
        </p:nvSpPr>
        <p:spPr>
          <a:xfrm>
            <a:off x="4718050"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2" name="Isosceles Triangle 451"/>
          <p:cNvSpPr/>
          <p:nvPr userDrawn="1"/>
        </p:nvSpPr>
        <p:spPr>
          <a:xfrm>
            <a:off x="5346700"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3" name="Isosceles Triangle 452"/>
          <p:cNvSpPr/>
          <p:nvPr userDrawn="1"/>
        </p:nvSpPr>
        <p:spPr>
          <a:xfrm>
            <a:off x="5033963" y="6550025"/>
            <a:ext cx="311150" cy="296863"/>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4" name="Isosceles Triangle 453"/>
          <p:cNvSpPr/>
          <p:nvPr userDrawn="1"/>
        </p:nvSpPr>
        <p:spPr>
          <a:xfrm>
            <a:off x="5191125"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5" name="Isosceles Triangle 454"/>
          <p:cNvSpPr/>
          <p:nvPr userDrawn="1"/>
        </p:nvSpPr>
        <p:spPr>
          <a:xfrm>
            <a:off x="5348288" y="6556375"/>
            <a:ext cx="312737"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6" name="Isosceles Triangle 455"/>
          <p:cNvSpPr/>
          <p:nvPr userDrawn="1"/>
        </p:nvSpPr>
        <p:spPr>
          <a:xfrm>
            <a:off x="3776663"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7" name="Isosceles Triangle 456"/>
          <p:cNvSpPr/>
          <p:nvPr userDrawn="1"/>
        </p:nvSpPr>
        <p:spPr>
          <a:xfrm>
            <a:off x="3933825" y="6249988"/>
            <a:ext cx="311150" cy="298450"/>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8" name="Isosceles Triangle 457"/>
          <p:cNvSpPr/>
          <p:nvPr userDrawn="1"/>
        </p:nvSpPr>
        <p:spPr>
          <a:xfrm>
            <a:off x="4089400" y="5959475"/>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9" name="Isosceles Triangle 458"/>
          <p:cNvSpPr/>
          <p:nvPr userDrawn="1"/>
        </p:nvSpPr>
        <p:spPr>
          <a:xfrm>
            <a:off x="3775075"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0" name="Isosceles Triangle 459"/>
          <p:cNvSpPr/>
          <p:nvPr userDrawn="1"/>
        </p:nvSpPr>
        <p:spPr>
          <a:xfrm>
            <a:off x="4403725"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1" name="Isosceles Triangle 460"/>
          <p:cNvSpPr/>
          <p:nvPr userDrawn="1"/>
        </p:nvSpPr>
        <p:spPr>
          <a:xfrm>
            <a:off x="4090988" y="6556375"/>
            <a:ext cx="311150"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2" name="Isosceles Triangle 461"/>
          <p:cNvSpPr/>
          <p:nvPr userDrawn="1"/>
        </p:nvSpPr>
        <p:spPr>
          <a:xfrm>
            <a:off x="4248150"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3" name="Isosceles Triangle 462"/>
          <p:cNvSpPr/>
          <p:nvPr userDrawn="1"/>
        </p:nvSpPr>
        <p:spPr>
          <a:xfrm>
            <a:off x="4405313" y="6550025"/>
            <a:ext cx="312737"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4" name="Isosceles Triangle 463"/>
          <p:cNvSpPr/>
          <p:nvPr userDrawn="1"/>
        </p:nvSpPr>
        <p:spPr>
          <a:xfrm>
            <a:off x="4562475" y="6254750"/>
            <a:ext cx="311150"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5" name="Isosceles Triangle 464"/>
          <p:cNvSpPr/>
          <p:nvPr userDrawn="1"/>
        </p:nvSpPr>
        <p:spPr>
          <a:xfrm>
            <a:off x="3619500" y="6249988"/>
            <a:ext cx="311150" cy="295275"/>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6" name="Isosceles Triangle 465"/>
          <p:cNvSpPr/>
          <p:nvPr userDrawn="1"/>
        </p:nvSpPr>
        <p:spPr>
          <a:xfrm>
            <a:off x="5505450" y="6254750"/>
            <a:ext cx="311150"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7" name="Isosceles Triangle 466"/>
          <p:cNvSpPr/>
          <p:nvPr userDrawn="1"/>
        </p:nvSpPr>
        <p:spPr>
          <a:xfrm>
            <a:off x="5661025" y="5959475"/>
            <a:ext cx="311150" cy="295275"/>
          </a:xfrm>
          <a:prstGeom prst="triangle">
            <a:avLst/>
          </a:prstGeom>
          <a:solidFill>
            <a:srgbClr val="A7CD28">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pic>
        <p:nvPicPr>
          <p:cNvPr id="15423" name="Picture 17" descr="ENU_Logo_be0f34.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77000" y="6135688"/>
            <a:ext cx="2200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3"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rtl="0" eaLnBrk="0" fontAlgn="base" hangingPunct="0">
        <a:spcBef>
          <a:spcPct val="0"/>
        </a:spcBef>
        <a:spcAft>
          <a:spcPct val="0"/>
        </a:spcAft>
        <a:defRPr sz="3200" b="1">
          <a:solidFill>
            <a:schemeClr val="tx1"/>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m.weaver@napier.ac.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tiff"/></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tiff"/><Relationship Id="rId7" Type="http://schemas.openxmlformats.org/officeDocument/2006/relationships/image" Target="../media/image29.png"/><Relationship Id="rId8" Type="http://schemas.openxmlformats.org/officeDocument/2006/relationships/image" Target="../media/image30.tiff"/><Relationship Id="rId9" Type="http://schemas.openxmlformats.org/officeDocument/2006/relationships/image" Target="../media/image31.tiff"/><Relationship Id="rId10"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32.tiff"/><Relationship Id="rId5" Type="http://schemas.openxmlformats.org/officeDocument/2006/relationships/image" Target="../media/image25.tiff"/><Relationship Id="rId6" Type="http://schemas.openxmlformats.org/officeDocument/2006/relationships/image" Target="../media/image26.tiff"/><Relationship Id="rId7"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5" Type="http://schemas.openxmlformats.org/officeDocument/2006/relationships/image" Target="../media/image5.png"/><Relationship Id="rId6"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www.ted.com/talks/michael_porter_why_business_can_be_good_at_solving_social_problem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smtClean="0"/>
              <a:t>Applications of </a:t>
            </a:r>
            <a:r>
              <a:rPr lang="en-US" sz="2400" i="1" dirty="0" smtClean="0"/>
              <a:t>“Systems Thinking”</a:t>
            </a:r>
            <a:br>
              <a:rPr lang="en-US" sz="2400" i="1" dirty="0" smtClean="0"/>
            </a:br>
            <a:r>
              <a:rPr lang="en-US" sz="2400" dirty="0" smtClean="0"/>
              <a:t>to co-create business-community value</a:t>
            </a:r>
            <a:endParaRPr lang="en-US" sz="2400" dirty="0"/>
          </a:p>
        </p:txBody>
      </p:sp>
      <p:sp>
        <p:nvSpPr>
          <p:cNvPr id="3" name="Subtitle 2"/>
          <p:cNvSpPr>
            <a:spLocks noGrp="1"/>
          </p:cNvSpPr>
          <p:nvPr>
            <p:ph type="subTitle" idx="1"/>
          </p:nvPr>
        </p:nvSpPr>
        <p:spPr>
          <a:xfrm>
            <a:off x="281354" y="3184315"/>
            <a:ext cx="8475784" cy="1752600"/>
          </a:xfrm>
        </p:spPr>
        <p:txBody>
          <a:bodyPr/>
          <a:lstStyle/>
          <a:p>
            <a:endParaRPr lang="en-US" baseline="30000" dirty="0" smtClean="0"/>
          </a:p>
          <a:p>
            <a:r>
              <a:rPr lang="en-US" b="1" dirty="0" smtClean="0"/>
              <a:t>Miles Weaver</a:t>
            </a:r>
          </a:p>
          <a:p>
            <a:endParaRPr lang="en-US" dirty="0" smtClean="0"/>
          </a:p>
          <a:p>
            <a:r>
              <a:rPr lang="en-US" sz="1800" dirty="0" smtClean="0"/>
              <a:t>International Centre for Management &amp; Governance Research,</a:t>
            </a:r>
          </a:p>
          <a:p>
            <a:r>
              <a:rPr lang="en-US" sz="1800" dirty="0" smtClean="0"/>
              <a:t>Edinburgh </a:t>
            </a:r>
            <a:r>
              <a:rPr lang="en-US" sz="1800" dirty="0"/>
              <a:t>Napier University Business </a:t>
            </a:r>
            <a:r>
              <a:rPr lang="en-US" sz="1800" dirty="0" smtClean="0"/>
              <a:t>School</a:t>
            </a:r>
          </a:p>
          <a:p>
            <a:endParaRPr lang="en-US" sz="1800" dirty="0" smtClean="0"/>
          </a:p>
          <a:p>
            <a:r>
              <a:rPr lang="en-US" sz="1800" dirty="0" smtClean="0">
                <a:hlinkClick r:id="rId3"/>
              </a:rPr>
              <a:t>m.weaver@napier.ac.uk</a:t>
            </a:r>
            <a:r>
              <a:rPr lang="en-US" sz="1800" dirty="0"/>
              <a:t>	</a:t>
            </a:r>
            <a:r>
              <a:rPr lang="en-US" sz="1800" dirty="0" smtClean="0"/>
              <a:t>	@</a:t>
            </a:r>
            <a:r>
              <a:rPr lang="en-US" sz="1800" dirty="0" err="1" smtClean="0"/>
              <a:t>weavermiles</a:t>
            </a:r>
            <a:endParaRPr lang="en-US" sz="1800"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1" y="695978"/>
            <a:ext cx="8448675" cy="695325"/>
          </a:xfrm>
        </p:spPr>
        <p:txBody>
          <a:bodyPr/>
          <a:lstStyle/>
          <a:p>
            <a:r>
              <a:rPr lang="en-US" i="1" dirty="0" smtClean="0"/>
              <a:t>Connecting</a:t>
            </a:r>
            <a:r>
              <a:rPr lang="en-US" dirty="0"/>
              <a:t> </a:t>
            </a:r>
            <a:r>
              <a:rPr lang="en-US" dirty="0" smtClean="0"/>
              <a:t>with the ‘</a:t>
            </a:r>
            <a:r>
              <a:rPr lang="en-US" dirty="0"/>
              <a:t>h</a:t>
            </a:r>
            <a:r>
              <a:rPr lang="en-US" dirty="0" smtClean="0"/>
              <a:t>igher purpose’: </a:t>
            </a:r>
            <a:r>
              <a:rPr lang="en-US" i="1" u="sng" dirty="0" smtClean="0">
                <a:solidFill>
                  <a:srgbClr val="FFC000"/>
                </a:solidFill>
              </a:rPr>
              <a:t>Profit </a:t>
            </a:r>
            <a:r>
              <a:rPr lang="en-US" i="1" u="sng" dirty="0">
                <a:solidFill>
                  <a:srgbClr val="FFC000"/>
                </a:solidFill>
              </a:rPr>
              <a:t>+ Purpose </a:t>
            </a:r>
            <a:endParaRPr lang="en-US" i="1" u="sng" dirty="0">
              <a:solidFill>
                <a:srgbClr val="FFC000"/>
              </a:solidFill>
            </a:endParaRPr>
          </a:p>
        </p:txBody>
      </p:sp>
      <p:sp>
        <p:nvSpPr>
          <p:cNvPr id="3" name="Content Placeholder 2"/>
          <p:cNvSpPr>
            <a:spLocks noGrp="1"/>
          </p:cNvSpPr>
          <p:nvPr>
            <p:ph idx="1"/>
          </p:nvPr>
        </p:nvSpPr>
        <p:spPr>
          <a:xfrm>
            <a:off x="347661" y="1422739"/>
            <a:ext cx="5834478" cy="4228172"/>
          </a:xfrm>
        </p:spPr>
        <p:txBody>
          <a:bodyPr/>
          <a:lstStyle/>
          <a:p>
            <a:endParaRPr lang="en-US" sz="1400" dirty="0" smtClean="0"/>
          </a:p>
          <a:p>
            <a:r>
              <a:rPr lang="en-US" sz="1800" dirty="0" smtClean="0"/>
              <a:t>Recognition that </a:t>
            </a:r>
            <a:r>
              <a:rPr lang="en-US" sz="1800" b="1" dirty="0" smtClean="0"/>
              <a:t>business create resources </a:t>
            </a:r>
            <a:r>
              <a:rPr lang="en-US" sz="1800" dirty="0" smtClean="0"/>
              <a:t>(most of them); they do this when they can </a:t>
            </a:r>
            <a:r>
              <a:rPr lang="en-US" sz="1800" b="1" dirty="0" smtClean="0"/>
              <a:t>meet a need </a:t>
            </a:r>
            <a:r>
              <a:rPr lang="en-US" sz="1800" dirty="0" smtClean="0"/>
              <a:t>and make a </a:t>
            </a:r>
            <a:r>
              <a:rPr lang="en-US" sz="1800" b="1" dirty="0" smtClean="0"/>
              <a:t>profit</a:t>
            </a:r>
            <a:r>
              <a:rPr lang="en-US" sz="1800" dirty="0" smtClean="0"/>
              <a:t> (Porter, 2013)</a:t>
            </a:r>
          </a:p>
          <a:p>
            <a:endParaRPr lang="en-US" sz="1400" dirty="0"/>
          </a:p>
          <a:p>
            <a:r>
              <a:rPr lang="en-US" sz="1800" dirty="0" smtClean="0"/>
              <a:t>Business part of the </a:t>
            </a:r>
            <a:r>
              <a:rPr lang="en-US" sz="1800" b="1" dirty="0" smtClean="0"/>
              <a:t>solution </a:t>
            </a:r>
          </a:p>
          <a:p>
            <a:pPr lvl="1"/>
            <a:r>
              <a:rPr lang="en-US" sz="1800" dirty="0" smtClean="0"/>
              <a:t>myth: </a:t>
            </a:r>
            <a:r>
              <a:rPr lang="en-US" sz="1800" i="1" dirty="0" smtClean="0"/>
              <a:t>business</a:t>
            </a:r>
            <a:r>
              <a:rPr lang="en-US" sz="1800" dirty="0" smtClean="0"/>
              <a:t> </a:t>
            </a:r>
            <a:r>
              <a:rPr lang="en-US" sz="1800" i="1" dirty="0" smtClean="0"/>
              <a:t>part of the ‘problem’?</a:t>
            </a:r>
          </a:p>
          <a:p>
            <a:pPr lvl="1"/>
            <a:r>
              <a:rPr lang="en-US" sz="1800" dirty="0" smtClean="0"/>
              <a:t>NOT </a:t>
            </a:r>
            <a:r>
              <a:rPr lang="en-US" sz="1800" dirty="0"/>
              <a:t>ALL societal problems can be solved through shared value </a:t>
            </a:r>
            <a:r>
              <a:rPr lang="en-US" sz="1800" dirty="0" smtClean="0"/>
              <a:t>solutions (Porter, 2011)</a:t>
            </a:r>
          </a:p>
          <a:p>
            <a:endParaRPr lang="en-US" sz="1400" dirty="0" smtClean="0"/>
          </a:p>
          <a:p>
            <a:r>
              <a:rPr lang="en-US" sz="1800" dirty="0" smtClean="0"/>
              <a:t>Growing consensus: </a:t>
            </a:r>
            <a:r>
              <a:rPr lang="en-US" sz="1800" b="1" i="1" dirty="0" smtClean="0"/>
              <a:t>“Doing well by doing good” </a:t>
            </a:r>
            <a:endParaRPr lang="en-US" sz="1800" dirty="0"/>
          </a:p>
          <a:p>
            <a:pPr lvl="1"/>
            <a:r>
              <a:rPr lang="en-US" sz="1800" i="1" dirty="0" smtClean="0"/>
              <a:t>the ‘conscious’ </a:t>
            </a:r>
            <a:r>
              <a:rPr lang="en-US" i="1" dirty="0" smtClean="0"/>
              <a:t>c</a:t>
            </a:r>
            <a:r>
              <a:rPr lang="en-US" sz="1800" i="1" dirty="0" smtClean="0"/>
              <a:t>apitalist</a:t>
            </a:r>
            <a:endParaRPr lang="en-US" i="1" dirty="0"/>
          </a:p>
          <a:p>
            <a:pPr lvl="1"/>
            <a:r>
              <a:rPr lang="en-US" sz="1800" i="1" dirty="0" smtClean="0"/>
              <a:t>Creating Shared Value</a:t>
            </a:r>
          </a:p>
          <a:p>
            <a:pPr lvl="1"/>
            <a:r>
              <a:rPr lang="en-US" i="1" dirty="0" smtClean="0"/>
              <a:t>Creating Sustainable Value</a:t>
            </a:r>
            <a:endParaRPr lang="en-US" sz="1800" dirty="0" smtClean="0"/>
          </a:p>
        </p:txBody>
      </p:sp>
      <p:pic>
        <p:nvPicPr>
          <p:cNvPr id="5" name="Picture 4"/>
          <p:cNvPicPr>
            <a:picLocks noChangeAspect="1"/>
          </p:cNvPicPr>
          <p:nvPr/>
        </p:nvPicPr>
        <p:blipFill>
          <a:blip r:embed="rId3"/>
          <a:stretch>
            <a:fillRect/>
          </a:stretch>
        </p:blipFill>
        <p:spPr>
          <a:xfrm>
            <a:off x="6023113" y="2464905"/>
            <a:ext cx="2954308" cy="2925294"/>
          </a:xfrm>
          <a:prstGeom prst="rect">
            <a:avLst/>
          </a:prstGeom>
        </p:spPr>
      </p:pic>
    </p:spTree>
    <p:extLst>
      <p:ext uri="{BB962C8B-B14F-4D97-AF65-F5344CB8AC3E}">
        <p14:creationId xmlns:p14="http://schemas.microsoft.com/office/powerpoint/2010/main" val="577902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Application of systems thinking to </a:t>
            </a:r>
            <a:r>
              <a:rPr lang="en-US" sz="2800" dirty="0"/>
              <a:t>co-create business-community value</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 y="-1"/>
            <a:ext cx="9141099" cy="4174435"/>
          </a:xfrm>
          <a:prstGeom prst="rect">
            <a:avLst/>
          </a:prstGeom>
        </p:spPr>
      </p:pic>
    </p:spTree>
    <p:extLst>
      <p:ext uri="{BB962C8B-B14F-4D97-AF65-F5344CB8AC3E}">
        <p14:creationId xmlns:p14="http://schemas.microsoft.com/office/powerpoint/2010/main" val="135875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55007" y="229181"/>
            <a:ext cx="3246517" cy="1082172"/>
          </a:xfrm>
          <a:prstGeom prst="rect">
            <a:avLst/>
          </a:prstGeom>
        </p:spPr>
      </p:pic>
      <p:sp>
        <p:nvSpPr>
          <p:cNvPr id="8" name="Rectangle 7"/>
          <p:cNvSpPr/>
          <p:nvPr/>
        </p:nvSpPr>
        <p:spPr>
          <a:xfrm>
            <a:off x="294844" y="2661505"/>
            <a:ext cx="3148483" cy="3046988"/>
          </a:xfrm>
          <a:prstGeom prst="rect">
            <a:avLst/>
          </a:prstGeom>
        </p:spPr>
        <p:txBody>
          <a:bodyPr wrap="square">
            <a:spAutoFit/>
          </a:bodyPr>
          <a:lstStyle/>
          <a:p>
            <a:r>
              <a:rPr lang="en-GB" sz="1600" b="1" dirty="0" smtClean="0">
                <a:solidFill>
                  <a:srgbClr val="C00000"/>
                </a:solidFill>
                <a:latin typeface="Arial" panose="020B0604020202020204" pitchFamily="34" charset="0"/>
                <a:cs typeface="Arial" panose="020B0604020202020204" pitchFamily="34" charset="0"/>
              </a:rPr>
              <a:t>VAF’s Vision</a:t>
            </a:r>
            <a:endParaRPr lang="en-GB" sz="1600" b="1" dirty="0">
              <a:solidFill>
                <a:srgbClr val="C00000"/>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That people and communities are thriving, active, self-organising, resourceful, and connected. </a:t>
            </a:r>
          </a:p>
          <a:p>
            <a:r>
              <a:rPr lang="en-GB" sz="1600" b="1" dirty="0">
                <a:solidFill>
                  <a:srgbClr val="002060"/>
                </a:solidFill>
                <a:latin typeface="Arial" panose="020B0604020202020204" pitchFamily="34" charset="0"/>
                <a:cs typeface="Arial" panose="020B0604020202020204" pitchFamily="34" charset="0"/>
              </a:rPr>
              <a:t> </a:t>
            </a:r>
          </a:p>
          <a:p>
            <a:r>
              <a:rPr lang="en-GB" sz="1600" b="1" dirty="0" smtClean="0">
                <a:solidFill>
                  <a:srgbClr val="C00000"/>
                </a:solidFill>
                <a:latin typeface="Arial" panose="020B0604020202020204" pitchFamily="34" charset="0"/>
                <a:cs typeface="Arial" panose="020B0604020202020204" pitchFamily="34" charset="0"/>
              </a:rPr>
              <a:t>VAF’s Mission</a:t>
            </a:r>
            <a:endParaRPr lang="en-GB" sz="1600" b="1" dirty="0">
              <a:solidFill>
                <a:srgbClr val="C00000"/>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To release existing and potential resources within communities by investing money, increasing capacity and building relationships.</a:t>
            </a:r>
          </a:p>
        </p:txBody>
      </p:sp>
      <p:grpSp>
        <p:nvGrpSpPr>
          <p:cNvPr id="16" name="Group 15"/>
          <p:cNvGrpSpPr/>
          <p:nvPr/>
        </p:nvGrpSpPr>
        <p:grpSpPr>
          <a:xfrm>
            <a:off x="3722047" y="1725677"/>
            <a:ext cx="4824549" cy="4116816"/>
            <a:chOff x="2276028" y="1056362"/>
            <a:chExt cx="5400649" cy="5095384"/>
          </a:xfrm>
        </p:grpSpPr>
        <p:sp>
          <p:nvSpPr>
            <p:cNvPr id="17" name="Can 16"/>
            <p:cNvSpPr/>
            <p:nvPr/>
          </p:nvSpPr>
          <p:spPr>
            <a:xfrm>
              <a:off x="6214768" y="1056362"/>
              <a:ext cx="1461909" cy="4412405"/>
            </a:xfrm>
            <a:prstGeom prst="ca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smtClean="0"/>
            </a:p>
            <a:p>
              <a:pPr algn="ctr"/>
              <a:r>
                <a:rPr lang="en-GB" sz="1100" b="1" dirty="0" smtClean="0"/>
                <a:t>Violence Against Women</a:t>
              </a:r>
            </a:p>
            <a:p>
              <a:pPr algn="ctr"/>
              <a:r>
                <a:rPr lang="en-GB" sz="1100" b="1" dirty="0" smtClean="0"/>
                <a:t> Fund</a:t>
              </a:r>
            </a:p>
            <a:p>
              <a:pPr algn="ctr"/>
              <a:r>
                <a:rPr lang="en-GB" sz="1100" b="1" dirty="0" smtClean="0"/>
                <a:t>£11M</a:t>
              </a:r>
              <a:endParaRPr lang="en-GB" sz="1100" b="1" dirty="0"/>
            </a:p>
          </p:txBody>
        </p:sp>
        <p:sp>
          <p:nvSpPr>
            <p:cNvPr id="18" name="Can 17"/>
            <p:cNvSpPr/>
            <p:nvPr/>
          </p:nvSpPr>
          <p:spPr>
            <a:xfrm>
              <a:off x="2752970" y="3356991"/>
              <a:ext cx="1552550" cy="1658289"/>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Volunteering </a:t>
              </a:r>
            </a:p>
            <a:p>
              <a:pPr algn="ctr"/>
              <a:r>
                <a:rPr lang="en-GB" sz="1100" b="1" dirty="0" smtClean="0"/>
                <a:t>Grants </a:t>
              </a:r>
            </a:p>
            <a:p>
              <a:pPr algn="ctr"/>
              <a:r>
                <a:rPr lang="en-GB" sz="1100" b="1" dirty="0" smtClean="0"/>
                <a:t>£1M</a:t>
              </a:r>
              <a:endParaRPr lang="en-GB" sz="1100" b="1" dirty="0"/>
            </a:p>
          </p:txBody>
        </p:sp>
        <p:sp>
          <p:nvSpPr>
            <p:cNvPr id="19" name="Can 18"/>
            <p:cNvSpPr/>
            <p:nvPr/>
          </p:nvSpPr>
          <p:spPr>
            <a:xfrm>
              <a:off x="4904185" y="2431448"/>
              <a:ext cx="1559967" cy="3387325"/>
            </a:xfrm>
            <a:prstGeom prst="ca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smtClean="0"/>
            </a:p>
            <a:p>
              <a:pPr algn="ctr"/>
              <a:r>
                <a:rPr lang="en-GB" sz="1100" b="1" dirty="0" smtClean="0"/>
                <a:t>Community Safety Grant</a:t>
              </a:r>
            </a:p>
            <a:p>
              <a:pPr algn="ctr"/>
              <a:r>
                <a:rPr lang="en-GB" sz="1100" b="1" dirty="0" smtClean="0"/>
                <a:t>£4.1M</a:t>
              </a:r>
              <a:endParaRPr lang="en-GB" sz="1100" b="1" dirty="0"/>
            </a:p>
          </p:txBody>
        </p:sp>
        <p:sp>
          <p:nvSpPr>
            <p:cNvPr id="20" name="Can 19"/>
            <p:cNvSpPr/>
            <p:nvPr/>
          </p:nvSpPr>
          <p:spPr>
            <a:xfrm>
              <a:off x="2276028" y="4762351"/>
              <a:ext cx="1552550" cy="1385802"/>
            </a:xfrm>
            <a:prstGeom prst="can">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Community Grants </a:t>
              </a:r>
            </a:p>
            <a:p>
              <a:pPr algn="ctr"/>
              <a:r>
                <a:rPr lang="en-GB" sz="1100" b="1" dirty="0" smtClean="0"/>
                <a:t>£40K</a:t>
              </a:r>
              <a:endParaRPr lang="en-GB" sz="1100" b="1" dirty="0"/>
            </a:p>
          </p:txBody>
        </p:sp>
        <p:sp>
          <p:nvSpPr>
            <p:cNvPr id="21" name="Can 20"/>
            <p:cNvSpPr/>
            <p:nvPr/>
          </p:nvSpPr>
          <p:spPr>
            <a:xfrm>
              <a:off x="6094140" y="3869923"/>
              <a:ext cx="1440160" cy="2005361"/>
            </a:xfrm>
            <a:prstGeom prst="can">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Equality Grants</a:t>
              </a:r>
            </a:p>
            <a:p>
              <a:pPr algn="ctr"/>
              <a:r>
                <a:rPr lang="en-GB" sz="1100" b="1" dirty="0" smtClean="0"/>
                <a:t>£2.7M</a:t>
              </a:r>
              <a:r>
                <a:rPr lang="en-GB" sz="1100" dirty="0" smtClean="0"/>
                <a:t> </a:t>
              </a:r>
              <a:endParaRPr lang="en-GB" sz="1100" dirty="0"/>
            </a:p>
          </p:txBody>
        </p:sp>
        <p:sp>
          <p:nvSpPr>
            <p:cNvPr id="22" name="Can 21"/>
            <p:cNvSpPr/>
            <p:nvPr/>
          </p:nvSpPr>
          <p:spPr>
            <a:xfrm>
              <a:off x="3849675" y="4259621"/>
              <a:ext cx="1658956" cy="1892125"/>
            </a:xfrm>
            <a:prstGeom prst="ca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Glasgow Transformation Fund </a:t>
              </a:r>
              <a:endParaRPr lang="en-GB" sz="1100" b="1" dirty="0"/>
            </a:p>
            <a:p>
              <a:pPr algn="ctr"/>
              <a:r>
                <a:rPr lang="en-GB" sz="1100" b="1" dirty="0" smtClean="0"/>
                <a:t>£1M</a:t>
              </a:r>
              <a:endParaRPr lang="en-GB" sz="1100" b="1" dirty="0"/>
            </a:p>
          </p:txBody>
        </p:sp>
      </p:grpSp>
      <p:sp>
        <p:nvSpPr>
          <p:cNvPr id="23" name="TextBox 22"/>
          <p:cNvSpPr txBox="1"/>
          <p:nvPr/>
        </p:nvSpPr>
        <p:spPr>
          <a:xfrm>
            <a:off x="3978131" y="2868678"/>
            <a:ext cx="3348999" cy="523220"/>
          </a:xfrm>
          <a:prstGeom prst="rect">
            <a:avLst/>
          </a:prstGeom>
          <a:noFill/>
        </p:spPr>
        <p:txBody>
          <a:bodyPr wrap="square" rtlCol="0">
            <a:spAutoFit/>
          </a:bodyPr>
          <a:lstStyle/>
          <a:p>
            <a:r>
              <a:rPr lang="en-GB" sz="1400" b="1" dirty="0" smtClean="0">
                <a:solidFill>
                  <a:srgbClr val="C00000"/>
                </a:solidFill>
                <a:latin typeface="Arial" pitchFamily="34" charset="0"/>
                <a:cs typeface="Arial" pitchFamily="34" charset="0"/>
              </a:rPr>
              <a:t>Grant </a:t>
            </a:r>
            <a:r>
              <a:rPr lang="en-GB" sz="1400" b="1" dirty="0">
                <a:solidFill>
                  <a:srgbClr val="C00000"/>
                </a:solidFill>
                <a:latin typeface="Arial" pitchFamily="34" charset="0"/>
                <a:cs typeface="Arial" pitchFamily="34" charset="0"/>
              </a:rPr>
              <a:t>p</a:t>
            </a:r>
            <a:r>
              <a:rPr lang="en-GB" sz="1400" b="1" dirty="0" smtClean="0">
                <a:solidFill>
                  <a:srgbClr val="C00000"/>
                </a:solidFill>
                <a:latin typeface="Arial" pitchFamily="34" charset="0"/>
                <a:cs typeface="Arial" pitchFamily="34" charset="0"/>
              </a:rPr>
              <a:t>rogrammes</a:t>
            </a:r>
          </a:p>
          <a:p>
            <a:r>
              <a:rPr lang="en-GB" sz="1400" b="1" dirty="0" smtClean="0">
                <a:solidFill>
                  <a:srgbClr val="C00000"/>
                </a:solidFill>
                <a:latin typeface="Arial" pitchFamily="34" charset="0"/>
                <a:cs typeface="Arial" pitchFamily="34" charset="0"/>
              </a:rPr>
              <a:t> </a:t>
            </a:r>
            <a:r>
              <a:rPr lang="en-GB" sz="1400" b="1" dirty="0" smtClean="0">
                <a:solidFill>
                  <a:srgbClr val="C00000"/>
                </a:solidFill>
                <a:latin typeface="Arial" pitchFamily="34" charset="0"/>
                <a:cs typeface="Arial" pitchFamily="34" charset="0"/>
              </a:rPr>
              <a:t>2014-15</a:t>
            </a:r>
            <a:endParaRPr lang="en-GB" sz="1400" b="1" dirty="0">
              <a:solidFill>
                <a:srgbClr val="C41E3A"/>
              </a:solidFill>
              <a:latin typeface="Arial" pitchFamily="34" charset="0"/>
              <a:cs typeface="Arial" pitchFamily="34" charset="0"/>
            </a:endParaRPr>
          </a:p>
        </p:txBody>
      </p:sp>
      <p:sp>
        <p:nvSpPr>
          <p:cNvPr id="2" name="Title 1"/>
          <p:cNvSpPr>
            <a:spLocks noGrp="1"/>
          </p:cNvSpPr>
          <p:nvPr>
            <p:ph type="title"/>
          </p:nvPr>
        </p:nvSpPr>
        <p:spPr>
          <a:xfrm>
            <a:off x="3602353" y="212484"/>
            <a:ext cx="5541647" cy="1038298"/>
          </a:xfrm>
        </p:spPr>
        <p:txBody>
          <a:bodyPr/>
          <a:lstStyle/>
          <a:p>
            <a:r>
              <a:rPr lang="en-GB" sz="2400" dirty="0" smtClean="0"/>
              <a:t>Our client</a:t>
            </a:r>
            <a:r>
              <a:rPr lang="en-GB" sz="2400" dirty="0" smtClean="0"/>
              <a:t>, VAFs </a:t>
            </a:r>
            <a:r>
              <a:rPr lang="en-GB" sz="2400" dirty="0"/>
              <a:t>goal and directions</a:t>
            </a:r>
            <a:endParaRPr lang="en-US" sz="2400" dirty="0"/>
          </a:p>
        </p:txBody>
      </p:sp>
      <p:sp>
        <p:nvSpPr>
          <p:cNvPr id="3" name="Rectangle 2"/>
          <p:cNvSpPr/>
          <p:nvPr/>
        </p:nvSpPr>
        <p:spPr>
          <a:xfrm>
            <a:off x="294844" y="1540645"/>
            <a:ext cx="7168570" cy="830997"/>
          </a:xfrm>
          <a:prstGeom prst="rect">
            <a:avLst/>
          </a:prstGeom>
        </p:spPr>
        <p:txBody>
          <a:bodyPr wrap="square">
            <a:spAutoFit/>
          </a:bodyPr>
          <a:lstStyle/>
          <a:p>
            <a:r>
              <a:rPr lang="en-US" sz="1600" dirty="0">
                <a:solidFill>
                  <a:srgbClr val="000000"/>
                </a:solidFill>
                <a:latin typeface="Arial" charset="0"/>
              </a:rPr>
              <a:t>Over the last 35 years, VAF has distributed </a:t>
            </a:r>
            <a:r>
              <a:rPr lang="en-US" sz="1600" b="1" dirty="0">
                <a:solidFill>
                  <a:srgbClr val="000000"/>
                </a:solidFill>
                <a:latin typeface="Arial" charset="0"/>
              </a:rPr>
              <a:t>£127 million </a:t>
            </a:r>
            <a:r>
              <a:rPr lang="en-US" sz="1600" dirty="0">
                <a:solidFill>
                  <a:srgbClr val="000000"/>
                </a:solidFill>
                <a:latin typeface="Arial" charset="0"/>
              </a:rPr>
              <a:t>of public funding across Scotland supporting over </a:t>
            </a:r>
            <a:r>
              <a:rPr lang="en-US" sz="1600" b="1" dirty="0">
                <a:solidFill>
                  <a:srgbClr val="000000"/>
                </a:solidFill>
                <a:latin typeface="Arial" charset="0"/>
              </a:rPr>
              <a:t>5,000 projects.</a:t>
            </a:r>
            <a:r>
              <a:rPr lang="en-US" sz="1600" dirty="0">
                <a:solidFill>
                  <a:srgbClr val="000000"/>
                </a:solidFill>
                <a:latin typeface="Arial" charset="0"/>
              </a:rPr>
              <a:t> VAF also works with businesses and individual donors to invest in communities.</a:t>
            </a:r>
            <a:endParaRPr lang="en-US" sz="1600" dirty="0"/>
          </a:p>
        </p:txBody>
      </p:sp>
    </p:spTree>
    <p:extLst>
      <p:ext uri="{BB962C8B-B14F-4D97-AF65-F5344CB8AC3E}">
        <p14:creationId xmlns:p14="http://schemas.microsoft.com/office/powerpoint/2010/main" val="715008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2" y="357187"/>
            <a:ext cx="8448675" cy="695325"/>
          </a:xfrm>
        </p:spPr>
        <p:txBody>
          <a:bodyPr/>
          <a:lstStyle/>
          <a:p>
            <a:r>
              <a:rPr lang="en-US" sz="2400" i="1" dirty="0" smtClean="0"/>
              <a:t>Initial conversation: </a:t>
            </a:r>
            <a:r>
              <a:rPr lang="en-US" sz="2400" dirty="0" smtClean="0"/>
              <a:t>VAF </a:t>
            </a:r>
            <a:r>
              <a:rPr lang="en-US" sz="2400" dirty="0"/>
              <a:t>t</a:t>
            </a:r>
            <a:r>
              <a:rPr lang="en-US" sz="2400" dirty="0" smtClean="0"/>
              <a:t>aking action to bring about more resources into communities</a:t>
            </a:r>
            <a:endParaRPr lang="en-US" sz="2400" dirty="0"/>
          </a:p>
        </p:txBody>
      </p:sp>
      <p:grpSp>
        <p:nvGrpSpPr>
          <p:cNvPr id="23" name="Group 22"/>
          <p:cNvGrpSpPr/>
          <p:nvPr/>
        </p:nvGrpSpPr>
        <p:grpSpPr>
          <a:xfrm>
            <a:off x="5309412" y="1491664"/>
            <a:ext cx="3486925" cy="2141538"/>
            <a:chOff x="5772925" y="2179843"/>
            <a:chExt cx="2743200" cy="2016125"/>
          </a:xfrm>
          <a:solidFill>
            <a:schemeClr val="accent3">
              <a:lumMod val="95000"/>
            </a:schemeClr>
          </a:solidFill>
        </p:grpSpPr>
        <p:sp>
          <p:nvSpPr>
            <p:cNvPr id="4" name="Oval 10"/>
            <p:cNvSpPr>
              <a:spLocks noChangeArrowheads="1"/>
            </p:cNvSpPr>
            <p:nvPr/>
          </p:nvSpPr>
          <p:spPr bwMode="auto">
            <a:xfrm>
              <a:off x="5772925" y="2179843"/>
              <a:ext cx="2743200" cy="2016125"/>
            </a:xfrm>
            <a:prstGeom prst="ellipse">
              <a:avLst/>
            </a:prstGeom>
            <a:grpFill/>
            <a:ln w="9525">
              <a:solidFill>
                <a:srgbClr val="000000"/>
              </a:solidFill>
              <a:prstDash val="dash"/>
              <a:round/>
              <a:headEnd/>
              <a:tailEnd/>
            </a:ln>
          </p:spPr>
          <p:txBody>
            <a:bodyPr/>
            <a:lstStyle/>
            <a:p>
              <a:endParaRPr lang="en-US"/>
            </a:p>
          </p:txBody>
        </p:sp>
        <p:sp>
          <p:nvSpPr>
            <p:cNvPr id="5" name="Line 9"/>
            <p:cNvSpPr>
              <a:spLocks noChangeShapeType="1"/>
            </p:cNvSpPr>
            <p:nvPr/>
          </p:nvSpPr>
          <p:spPr bwMode="auto">
            <a:xfrm>
              <a:off x="7141350" y="2179843"/>
              <a:ext cx="0" cy="2016125"/>
            </a:xfrm>
            <a:prstGeom prst="line">
              <a:avLst/>
            </a:prstGeom>
            <a:grpFill/>
            <a:ln w="9525">
              <a:solidFill>
                <a:srgbClr val="000000"/>
              </a:solidFill>
              <a:prstDash val="dash"/>
              <a:round/>
              <a:headEnd/>
              <a:tailEnd/>
            </a:ln>
          </p:spPr>
          <p:txBody>
            <a:bodyPr/>
            <a:lstStyle/>
            <a:p>
              <a:endParaRPr lang="en-GB"/>
            </a:p>
          </p:txBody>
        </p:sp>
        <p:sp>
          <p:nvSpPr>
            <p:cNvPr id="6" name="Line 8"/>
            <p:cNvSpPr>
              <a:spLocks noChangeShapeType="1"/>
            </p:cNvSpPr>
            <p:nvPr/>
          </p:nvSpPr>
          <p:spPr bwMode="auto">
            <a:xfrm>
              <a:off x="5772925" y="3187906"/>
              <a:ext cx="2743200" cy="0"/>
            </a:xfrm>
            <a:prstGeom prst="line">
              <a:avLst/>
            </a:prstGeom>
            <a:grpFill/>
            <a:ln w="9525">
              <a:solidFill>
                <a:srgbClr val="000000"/>
              </a:solidFill>
              <a:prstDash val="dash"/>
              <a:round/>
              <a:headEnd/>
              <a:tailEnd/>
            </a:ln>
          </p:spPr>
          <p:txBody>
            <a:bodyPr/>
            <a:lstStyle/>
            <a:p>
              <a:endParaRPr lang="en-GB"/>
            </a:p>
          </p:txBody>
        </p:sp>
        <p:sp>
          <p:nvSpPr>
            <p:cNvPr id="7" name="Text Box 7"/>
            <p:cNvSpPr txBox="1">
              <a:spLocks noChangeArrowheads="1"/>
            </p:cNvSpPr>
            <p:nvPr/>
          </p:nvSpPr>
          <p:spPr bwMode="auto">
            <a:xfrm>
              <a:off x="5988825" y="2684668"/>
              <a:ext cx="1050925" cy="342900"/>
            </a:xfrm>
            <a:prstGeom prst="rect">
              <a:avLst/>
            </a:prstGeom>
            <a:grpFill/>
            <a:ln w="9525">
              <a:noFill/>
              <a:miter lim="800000"/>
              <a:headEnd/>
              <a:tailEnd/>
            </a:ln>
          </p:spPr>
          <p:txBody>
            <a:bodyPr/>
            <a:lstStyle/>
            <a:p>
              <a:pPr algn="r"/>
              <a:r>
                <a:rPr lang="en-GB" sz="1400" b="1" dirty="0">
                  <a:latin typeface="Times" charset="0"/>
                  <a:cs typeface="Times New Roman" pitchFamily="18" charset="0"/>
                </a:rPr>
                <a:t>Boundary</a:t>
              </a:r>
              <a:endParaRPr lang="en-GB" sz="2400" dirty="0">
                <a:latin typeface="Times" charset="0"/>
              </a:endParaRPr>
            </a:p>
          </p:txBody>
        </p:sp>
        <p:sp>
          <p:nvSpPr>
            <p:cNvPr id="8" name="Text Box 6"/>
            <p:cNvSpPr txBox="1">
              <a:spLocks noChangeArrowheads="1"/>
            </p:cNvSpPr>
            <p:nvPr/>
          </p:nvSpPr>
          <p:spPr bwMode="auto">
            <a:xfrm>
              <a:off x="5988825" y="3332368"/>
              <a:ext cx="1008063" cy="342900"/>
            </a:xfrm>
            <a:prstGeom prst="rect">
              <a:avLst/>
            </a:prstGeom>
            <a:grpFill/>
            <a:ln w="9525">
              <a:noFill/>
              <a:miter lim="800000"/>
              <a:headEnd/>
              <a:tailEnd/>
            </a:ln>
          </p:spPr>
          <p:txBody>
            <a:bodyPr/>
            <a:lstStyle/>
            <a:p>
              <a:pPr algn="r"/>
              <a:r>
                <a:rPr lang="en-GB" sz="1400" b="1">
                  <a:latin typeface="Times" charset="0"/>
                  <a:cs typeface="Times New Roman" pitchFamily="18" charset="0"/>
                </a:rPr>
                <a:t>System</a:t>
              </a:r>
              <a:endParaRPr lang="en-GB" sz="2400">
                <a:latin typeface="Times" charset="0"/>
              </a:endParaRPr>
            </a:p>
          </p:txBody>
        </p:sp>
        <p:sp>
          <p:nvSpPr>
            <p:cNvPr id="9" name="Text Box 5"/>
            <p:cNvSpPr txBox="1">
              <a:spLocks noChangeArrowheads="1"/>
            </p:cNvSpPr>
            <p:nvPr/>
          </p:nvSpPr>
          <p:spPr bwMode="auto">
            <a:xfrm>
              <a:off x="7212788" y="3332368"/>
              <a:ext cx="1165225" cy="342900"/>
            </a:xfrm>
            <a:prstGeom prst="rect">
              <a:avLst/>
            </a:prstGeom>
            <a:grpFill/>
            <a:ln w="9525">
              <a:noFill/>
              <a:miter lim="800000"/>
              <a:headEnd/>
              <a:tailEnd/>
            </a:ln>
          </p:spPr>
          <p:txBody>
            <a:bodyPr/>
            <a:lstStyle/>
            <a:p>
              <a:r>
                <a:rPr lang="en-GB" sz="1400" b="1">
                  <a:latin typeface="Times" charset="0"/>
                  <a:cs typeface="Times New Roman" pitchFamily="18" charset="0"/>
                </a:rPr>
                <a:t>Perspective</a:t>
              </a:r>
              <a:endParaRPr lang="en-GB" sz="2400">
                <a:latin typeface="Times" charset="0"/>
              </a:endParaRPr>
            </a:p>
          </p:txBody>
        </p:sp>
        <p:sp>
          <p:nvSpPr>
            <p:cNvPr id="10" name="Text Box 4"/>
            <p:cNvSpPr txBox="1">
              <a:spLocks noChangeArrowheads="1"/>
            </p:cNvSpPr>
            <p:nvPr/>
          </p:nvSpPr>
          <p:spPr bwMode="auto">
            <a:xfrm>
              <a:off x="7212788" y="2684668"/>
              <a:ext cx="1143000" cy="342900"/>
            </a:xfrm>
            <a:prstGeom prst="rect">
              <a:avLst/>
            </a:prstGeom>
            <a:grpFill/>
            <a:ln w="9525">
              <a:noFill/>
              <a:prstDash val="dash"/>
              <a:miter lim="800000"/>
              <a:headEnd/>
              <a:tailEnd/>
            </a:ln>
          </p:spPr>
          <p:txBody>
            <a:bodyPr/>
            <a:lstStyle/>
            <a:p>
              <a:r>
                <a:rPr lang="en-GB" sz="1400" b="1">
                  <a:latin typeface="Times" charset="0"/>
                  <a:cs typeface="Times New Roman" pitchFamily="18" charset="0"/>
                </a:rPr>
                <a:t>Relationship</a:t>
              </a:r>
              <a:endParaRPr lang="en-GB" sz="2400">
                <a:latin typeface="Times" charset="0"/>
              </a:endParaRPr>
            </a:p>
          </p:txBody>
        </p:sp>
      </p:grpSp>
      <p:sp>
        <p:nvSpPr>
          <p:cNvPr id="11" name="Rectangle 11"/>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a:p>
        </p:txBody>
      </p:sp>
      <p:sp>
        <p:nvSpPr>
          <p:cNvPr id="12" name="Rectangle 16"/>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sz="2400">
              <a:latin typeface="Times" charset="0"/>
            </a:endParaRPr>
          </a:p>
        </p:txBody>
      </p:sp>
      <p:sp>
        <p:nvSpPr>
          <p:cNvPr id="13" name="Text Box 17"/>
          <p:cNvSpPr txBox="1">
            <a:spLocks noChangeArrowheads="1"/>
          </p:cNvSpPr>
          <p:nvPr/>
        </p:nvSpPr>
        <p:spPr bwMode="auto">
          <a:xfrm>
            <a:off x="1674691" y="1125537"/>
            <a:ext cx="1295400" cy="304800"/>
          </a:xfrm>
          <a:prstGeom prst="rect">
            <a:avLst/>
          </a:prstGeom>
          <a:noFill/>
          <a:ln w="9525">
            <a:noFill/>
            <a:miter lim="800000"/>
            <a:headEnd/>
            <a:tailEnd/>
          </a:ln>
        </p:spPr>
        <p:txBody>
          <a:bodyPr>
            <a:spAutoFit/>
          </a:bodyPr>
          <a:lstStyle/>
          <a:p>
            <a:pPr>
              <a:spcBef>
                <a:spcPct val="50000"/>
              </a:spcBef>
            </a:pPr>
            <a:endParaRPr lang="en-US" sz="1400" b="1">
              <a:latin typeface="Times New Roman" pitchFamily="18" charset="0"/>
            </a:endParaRPr>
          </a:p>
        </p:txBody>
      </p:sp>
      <p:sp>
        <p:nvSpPr>
          <p:cNvPr id="15" name="Text Box 19"/>
          <p:cNvSpPr txBox="1">
            <a:spLocks noChangeArrowheads="1"/>
          </p:cNvSpPr>
          <p:nvPr/>
        </p:nvSpPr>
        <p:spPr bwMode="auto">
          <a:xfrm>
            <a:off x="5309412" y="4260958"/>
            <a:ext cx="3486925" cy="738664"/>
          </a:xfrm>
          <a:prstGeom prst="rect">
            <a:avLst/>
          </a:prstGeom>
          <a:noFill/>
          <a:ln w="9525">
            <a:noFill/>
            <a:miter lim="800000"/>
            <a:headEnd/>
            <a:tailEnd/>
          </a:ln>
        </p:spPr>
        <p:txBody>
          <a:bodyPr wrap="square">
            <a:spAutoFit/>
          </a:bodyPr>
          <a:lstStyle/>
          <a:p>
            <a:pPr>
              <a:spcBef>
                <a:spcPct val="50000"/>
              </a:spcBef>
            </a:pPr>
            <a:r>
              <a:rPr lang="en-US" sz="1400" b="1" dirty="0">
                <a:latin typeface="Times New Roman" pitchFamily="18" charset="0"/>
              </a:rPr>
              <a:t>Approaches for developing viable and highly responsive </a:t>
            </a:r>
            <a:r>
              <a:rPr lang="en-US" sz="1400" b="1" dirty="0" err="1">
                <a:latin typeface="Times New Roman" pitchFamily="18" charset="0"/>
              </a:rPr>
              <a:t>organisations</a:t>
            </a:r>
            <a:r>
              <a:rPr lang="en-US" sz="1400" b="1" dirty="0">
                <a:latin typeface="Times New Roman" pitchFamily="18" charset="0"/>
              </a:rPr>
              <a:t> at multiple levels (global to local)</a:t>
            </a:r>
          </a:p>
        </p:txBody>
      </p:sp>
      <p:sp>
        <p:nvSpPr>
          <p:cNvPr id="20" name="Line 24"/>
          <p:cNvSpPr>
            <a:spLocks noChangeShapeType="1"/>
          </p:cNvSpPr>
          <p:nvPr/>
        </p:nvSpPr>
        <p:spPr bwMode="auto">
          <a:xfrm flipH="1">
            <a:off x="6454572" y="3283964"/>
            <a:ext cx="16369" cy="698476"/>
          </a:xfrm>
          <a:prstGeom prst="line">
            <a:avLst/>
          </a:prstGeom>
          <a:noFill/>
          <a:ln w="38100">
            <a:solidFill>
              <a:schemeClr val="tx1"/>
            </a:solidFill>
            <a:round/>
            <a:headEnd/>
            <a:tailEnd type="triangle" w="med" len="med"/>
          </a:ln>
        </p:spPr>
        <p:txBody>
          <a:bodyPr/>
          <a:lstStyle/>
          <a:p>
            <a:endParaRPr lang="en-GB"/>
          </a:p>
        </p:txBody>
      </p:sp>
      <p:sp>
        <p:nvSpPr>
          <p:cNvPr id="22" name="Rectangle 21"/>
          <p:cNvSpPr/>
          <p:nvPr/>
        </p:nvSpPr>
        <p:spPr>
          <a:xfrm>
            <a:off x="5238378" y="5189150"/>
            <a:ext cx="5255417" cy="523220"/>
          </a:xfrm>
          <a:prstGeom prst="rect">
            <a:avLst/>
          </a:prstGeom>
        </p:spPr>
        <p:txBody>
          <a:bodyPr wrap="square">
            <a:spAutoFit/>
          </a:bodyPr>
          <a:lstStyle/>
          <a:p>
            <a:r>
              <a:rPr lang="en-US" sz="1400" dirty="0" smtClean="0"/>
              <a:t>Emphases of different </a:t>
            </a:r>
            <a:r>
              <a:rPr lang="en-US" sz="1400" dirty="0"/>
              <a:t>s</a:t>
            </a:r>
            <a:r>
              <a:rPr lang="en-US" sz="1400" dirty="0" smtClean="0"/>
              <a:t>ystems </a:t>
            </a:r>
            <a:r>
              <a:rPr lang="en-US" sz="1400" dirty="0"/>
              <a:t>a</a:t>
            </a:r>
            <a:r>
              <a:rPr lang="en-US" sz="1400" dirty="0" smtClean="0"/>
              <a:t>pproaches</a:t>
            </a:r>
          </a:p>
          <a:p>
            <a:r>
              <a:rPr lang="en-US" sz="1400" dirty="0" smtClean="0"/>
              <a:t>(</a:t>
            </a:r>
            <a:r>
              <a:rPr lang="en-US" sz="1400" dirty="0" err="1" smtClean="0"/>
              <a:t>Midgley</a:t>
            </a:r>
            <a:r>
              <a:rPr lang="en-US" sz="1400" dirty="0" smtClean="0"/>
              <a:t> adapted from </a:t>
            </a:r>
            <a:r>
              <a:rPr lang="en-US" sz="1400" dirty="0"/>
              <a:t>Cabrera </a:t>
            </a:r>
            <a:r>
              <a:rPr lang="en-US" sz="1400" i="1" dirty="0"/>
              <a:t>et al., </a:t>
            </a:r>
            <a:r>
              <a:rPr lang="en-US" sz="1400" dirty="0"/>
              <a:t>2008)</a:t>
            </a:r>
          </a:p>
        </p:txBody>
      </p:sp>
      <p:sp>
        <p:nvSpPr>
          <p:cNvPr id="24" name="Rectangle 23"/>
          <p:cNvSpPr/>
          <p:nvPr/>
        </p:nvSpPr>
        <p:spPr>
          <a:xfrm>
            <a:off x="409590" y="2027892"/>
            <a:ext cx="4144826" cy="3200876"/>
          </a:xfrm>
          <a:prstGeom prst="rect">
            <a:avLst/>
          </a:prstGeom>
          <a:solidFill>
            <a:srgbClr val="C00000"/>
          </a:solidFill>
        </p:spPr>
        <p:txBody>
          <a:bodyPr wrap="square">
            <a:spAutoFit/>
          </a:bodyPr>
          <a:lstStyle/>
          <a:p>
            <a:endParaRPr lang="en-US" sz="2000" i="1" dirty="0" smtClean="0">
              <a:solidFill>
                <a:schemeClr val="bg1"/>
              </a:solidFill>
            </a:endParaRPr>
          </a:p>
          <a:p>
            <a:r>
              <a:rPr lang="en-US" sz="2000" i="1" dirty="0" smtClean="0">
                <a:solidFill>
                  <a:schemeClr val="bg1"/>
                </a:solidFill>
              </a:rPr>
              <a:t>How </a:t>
            </a:r>
            <a:r>
              <a:rPr lang="en-US" sz="2000" i="1" dirty="0">
                <a:solidFill>
                  <a:schemeClr val="bg1"/>
                </a:solidFill>
              </a:rPr>
              <a:t>can </a:t>
            </a:r>
            <a:r>
              <a:rPr lang="en-US" sz="2000" i="1" dirty="0" smtClean="0">
                <a:solidFill>
                  <a:schemeClr val="bg1"/>
                </a:solidFill>
              </a:rPr>
              <a:t>VAF bring </a:t>
            </a:r>
            <a:r>
              <a:rPr lang="en-US" sz="2000" i="1" dirty="0">
                <a:solidFill>
                  <a:schemeClr val="bg1"/>
                </a:solidFill>
              </a:rPr>
              <a:t>about more resources </a:t>
            </a:r>
            <a:r>
              <a:rPr lang="en-US" sz="2000" i="1" dirty="0" smtClean="0">
                <a:solidFill>
                  <a:schemeClr val="bg1"/>
                </a:solidFill>
              </a:rPr>
              <a:t>(e.g. people/skills, physical assets and </a:t>
            </a:r>
            <a:r>
              <a:rPr lang="en-US" sz="2000" i="1" dirty="0">
                <a:solidFill>
                  <a:schemeClr val="bg1"/>
                </a:solidFill>
              </a:rPr>
              <a:t>money) into communities?</a:t>
            </a:r>
          </a:p>
          <a:p>
            <a:endParaRPr lang="en-US" sz="1200" i="1" dirty="0">
              <a:solidFill>
                <a:schemeClr val="bg1"/>
              </a:solidFill>
            </a:endParaRPr>
          </a:p>
          <a:p>
            <a:r>
              <a:rPr lang="en-US" i="1" dirty="0">
                <a:solidFill>
                  <a:schemeClr val="bg1"/>
                </a:solidFill>
              </a:rPr>
              <a:t>But … Where is this resource pool? </a:t>
            </a:r>
            <a:endParaRPr lang="en-US" i="1" dirty="0" smtClean="0">
              <a:solidFill>
                <a:schemeClr val="bg1"/>
              </a:solidFill>
            </a:endParaRPr>
          </a:p>
          <a:p>
            <a:endParaRPr lang="en-US" i="1" dirty="0" smtClean="0">
              <a:solidFill>
                <a:schemeClr val="bg1"/>
              </a:solidFill>
            </a:endParaRPr>
          </a:p>
          <a:p>
            <a:r>
              <a:rPr lang="en-US" i="1" dirty="0" smtClean="0">
                <a:solidFill>
                  <a:schemeClr val="bg1"/>
                </a:solidFill>
              </a:rPr>
              <a:t>What business models can VAF adopt to tap this resource pool?</a:t>
            </a:r>
          </a:p>
          <a:p>
            <a:pPr lvl="1"/>
            <a:endParaRPr lang="en-US" i="1" dirty="0">
              <a:solidFill>
                <a:schemeClr val="bg1"/>
              </a:solidFill>
            </a:endParaRPr>
          </a:p>
        </p:txBody>
      </p:sp>
    </p:spTree>
    <p:extLst>
      <p:ext uri="{BB962C8B-B14F-4D97-AF65-F5344CB8AC3E}">
        <p14:creationId xmlns:p14="http://schemas.microsoft.com/office/powerpoint/2010/main" val="4971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47662" y="1978817"/>
            <a:ext cx="3486925" cy="2141538"/>
            <a:chOff x="5772925" y="2179843"/>
            <a:chExt cx="2743200" cy="2016125"/>
          </a:xfrm>
          <a:solidFill>
            <a:schemeClr val="accent3">
              <a:lumMod val="95000"/>
            </a:schemeClr>
          </a:solidFill>
        </p:grpSpPr>
        <p:sp>
          <p:nvSpPr>
            <p:cNvPr id="4" name="Oval 10"/>
            <p:cNvSpPr>
              <a:spLocks noChangeArrowheads="1"/>
            </p:cNvSpPr>
            <p:nvPr/>
          </p:nvSpPr>
          <p:spPr bwMode="auto">
            <a:xfrm>
              <a:off x="5772925" y="2179843"/>
              <a:ext cx="2743200" cy="2016125"/>
            </a:xfrm>
            <a:prstGeom prst="ellipse">
              <a:avLst/>
            </a:prstGeom>
            <a:grpFill/>
            <a:ln w="9525">
              <a:solidFill>
                <a:srgbClr val="000000"/>
              </a:solidFill>
              <a:prstDash val="dash"/>
              <a:round/>
              <a:headEnd/>
              <a:tailEnd/>
            </a:ln>
          </p:spPr>
          <p:txBody>
            <a:bodyPr/>
            <a:lstStyle/>
            <a:p>
              <a:endParaRPr lang="en-US"/>
            </a:p>
          </p:txBody>
        </p:sp>
        <p:sp>
          <p:nvSpPr>
            <p:cNvPr id="5" name="Line 9"/>
            <p:cNvSpPr>
              <a:spLocks noChangeShapeType="1"/>
            </p:cNvSpPr>
            <p:nvPr/>
          </p:nvSpPr>
          <p:spPr bwMode="auto">
            <a:xfrm>
              <a:off x="7141350" y="2179843"/>
              <a:ext cx="0" cy="2016125"/>
            </a:xfrm>
            <a:prstGeom prst="line">
              <a:avLst/>
            </a:prstGeom>
            <a:grpFill/>
            <a:ln w="9525">
              <a:solidFill>
                <a:srgbClr val="000000"/>
              </a:solidFill>
              <a:prstDash val="dash"/>
              <a:round/>
              <a:headEnd/>
              <a:tailEnd/>
            </a:ln>
          </p:spPr>
          <p:txBody>
            <a:bodyPr/>
            <a:lstStyle/>
            <a:p>
              <a:endParaRPr lang="en-GB"/>
            </a:p>
          </p:txBody>
        </p:sp>
        <p:sp>
          <p:nvSpPr>
            <p:cNvPr id="6" name="Line 8"/>
            <p:cNvSpPr>
              <a:spLocks noChangeShapeType="1"/>
            </p:cNvSpPr>
            <p:nvPr/>
          </p:nvSpPr>
          <p:spPr bwMode="auto">
            <a:xfrm>
              <a:off x="5772925" y="3187906"/>
              <a:ext cx="2743200" cy="0"/>
            </a:xfrm>
            <a:prstGeom prst="line">
              <a:avLst/>
            </a:prstGeom>
            <a:grpFill/>
            <a:ln w="9525">
              <a:solidFill>
                <a:srgbClr val="000000"/>
              </a:solidFill>
              <a:prstDash val="dash"/>
              <a:round/>
              <a:headEnd/>
              <a:tailEnd/>
            </a:ln>
          </p:spPr>
          <p:txBody>
            <a:bodyPr/>
            <a:lstStyle/>
            <a:p>
              <a:endParaRPr lang="en-GB"/>
            </a:p>
          </p:txBody>
        </p:sp>
        <p:sp>
          <p:nvSpPr>
            <p:cNvPr id="7" name="Text Box 7"/>
            <p:cNvSpPr txBox="1">
              <a:spLocks noChangeArrowheads="1"/>
            </p:cNvSpPr>
            <p:nvPr/>
          </p:nvSpPr>
          <p:spPr bwMode="auto">
            <a:xfrm>
              <a:off x="5988825" y="2684668"/>
              <a:ext cx="1050925" cy="342900"/>
            </a:xfrm>
            <a:prstGeom prst="rect">
              <a:avLst/>
            </a:prstGeom>
            <a:grpFill/>
            <a:ln w="9525">
              <a:noFill/>
              <a:miter lim="800000"/>
              <a:headEnd/>
              <a:tailEnd/>
            </a:ln>
          </p:spPr>
          <p:txBody>
            <a:bodyPr/>
            <a:lstStyle/>
            <a:p>
              <a:pPr algn="r"/>
              <a:r>
                <a:rPr lang="en-GB" sz="1400" b="1" dirty="0">
                  <a:latin typeface="Times" charset="0"/>
                  <a:cs typeface="Times New Roman" pitchFamily="18" charset="0"/>
                </a:rPr>
                <a:t>Boundary</a:t>
              </a:r>
              <a:endParaRPr lang="en-GB" sz="2400" dirty="0">
                <a:latin typeface="Times" charset="0"/>
              </a:endParaRPr>
            </a:p>
          </p:txBody>
        </p:sp>
        <p:sp>
          <p:nvSpPr>
            <p:cNvPr id="8" name="Text Box 6"/>
            <p:cNvSpPr txBox="1">
              <a:spLocks noChangeArrowheads="1"/>
            </p:cNvSpPr>
            <p:nvPr/>
          </p:nvSpPr>
          <p:spPr bwMode="auto">
            <a:xfrm>
              <a:off x="5988825" y="3332368"/>
              <a:ext cx="1008063" cy="342900"/>
            </a:xfrm>
            <a:prstGeom prst="rect">
              <a:avLst/>
            </a:prstGeom>
            <a:grpFill/>
            <a:ln w="9525">
              <a:noFill/>
              <a:miter lim="800000"/>
              <a:headEnd/>
              <a:tailEnd/>
            </a:ln>
          </p:spPr>
          <p:txBody>
            <a:bodyPr/>
            <a:lstStyle/>
            <a:p>
              <a:pPr algn="r"/>
              <a:r>
                <a:rPr lang="en-GB" sz="1400" b="1">
                  <a:latin typeface="Times" charset="0"/>
                  <a:cs typeface="Times New Roman" pitchFamily="18" charset="0"/>
                </a:rPr>
                <a:t>System</a:t>
              </a:r>
              <a:endParaRPr lang="en-GB" sz="2400">
                <a:latin typeface="Times" charset="0"/>
              </a:endParaRPr>
            </a:p>
          </p:txBody>
        </p:sp>
        <p:sp>
          <p:nvSpPr>
            <p:cNvPr id="9" name="Text Box 5"/>
            <p:cNvSpPr txBox="1">
              <a:spLocks noChangeArrowheads="1"/>
            </p:cNvSpPr>
            <p:nvPr/>
          </p:nvSpPr>
          <p:spPr bwMode="auto">
            <a:xfrm>
              <a:off x="7212788" y="3332368"/>
              <a:ext cx="1165225" cy="342900"/>
            </a:xfrm>
            <a:prstGeom prst="rect">
              <a:avLst/>
            </a:prstGeom>
            <a:grpFill/>
            <a:ln w="9525">
              <a:noFill/>
              <a:miter lim="800000"/>
              <a:headEnd/>
              <a:tailEnd/>
            </a:ln>
          </p:spPr>
          <p:txBody>
            <a:bodyPr/>
            <a:lstStyle/>
            <a:p>
              <a:r>
                <a:rPr lang="en-GB" sz="1400" b="1">
                  <a:latin typeface="Times" charset="0"/>
                  <a:cs typeface="Times New Roman" pitchFamily="18" charset="0"/>
                </a:rPr>
                <a:t>Perspective</a:t>
              </a:r>
              <a:endParaRPr lang="en-GB" sz="2400">
                <a:latin typeface="Times" charset="0"/>
              </a:endParaRPr>
            </a:p>
          </p:txBody>
        </p:sp>
        <p:sp>
          <p:nvSpPr>
            <p:cNvPr id="10" name="Text Box 4"/>
            <p:cNvSpPr txBox="1">
              <a:spLocks noChangeArrowheads="1"/>
            </p:cNvSpPr>
            <p:nvPr/>
          </p:nvSpPr>
          <p:spPr bwMode="auto">
            <a:xfrm>
              <a:off x="7212788" y="2684668"/>
              <a:ext cx="1143000" cy="342900"/>
            </a:xfrm>
            <a:prstGeom prst="rect">
              <a:avLst/>
            </a:prstGeom>
            <a:grpFill/>
            <a:ln w="9525">
              <a:noFill/>
              <a:prstDash val="dash"/>
              <a:miter lim="800000"/>
              <a:headEnd/>
              <a:tailEnd/>
            </a:ln>
          </p:spPr>
          <p:txBody>
            <a:bodyPr/>
            <a:lstStyle/>
            <a:p>
              <a:r>
                <a:rPr lang="en-GB" sz="1400" b="1">
                  <a:latin typeface="Times" charset="0"/>
                  <a:cs typeface="Times New Roman" pitchFamily="18" charset="0"/>
                </a:rPr>
                <a:t>Relationship</a:t>
              </a:r>
              <a:endParaRPr lang="en-GB" sz="2400">
                <a:latin typeface="Times" charset="0"/>
              </a:endParaRPr>
            </a:p>
          </p:txBody>
        </p:sp>
      </p:grpSp>
      <p:sp>
        <p:nvSpPr>
          <p:cNvPr id="11" name="Rectangle 11"/>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a:p>
        </p:txBody>
      </p:sp>
      <p:sp>
        <p:nvSpPr>
          <p:cNvPr id="12" name="Rectangle 16"/>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sz="2400">
              <a:latin typeface="Times" charset="0"/>
            </a:endParaRPr>
          </a:p>
        </p:txBody>
      </p:sp>
      <p:sp>
        <p:nvSpPr>
          <p:cNvPr id="13" name="Text Box 17"/>
          <p:cNvSpPr txBox="1">
            <a:spLocks noChangeArrowheads="1"/>
          </p:cNvSpPr>
          <p:nvPr/>
        </p:nvSpPr>
        <p:spPr bwMode="auto">
          <a:xfrm>
            <a:off x="1674691" y="1125537"/>
            <a:ext cx="1295400" cy="304800"/>
          </a:xfrm>
          <a:prstGeom prst="rect">
            <a:avLst/>
          </a:prstGeom>
          <a:noFill/>
          <a:ln w="9525">
            <a:noFill/>
            <a:miter lim="800000"/>
            <a:headEnd/>
            <a:tailEnd/>
          </a:ln>
        </p:spPr>
        <p:txBody>
          <a:bodyPr>
            <a:spAutoFit/>
          </a:bodyPr>
          <a:lstStyle/>
          <a:p>
            <a:pPr>
              <a:spcBef>
                <a:spcPct val="50000"/>
              </a:spcBef>
            </a:pPr>
            <a:endParaRPr lang="en-US" sz="1400" b="1">
              <a:latin typeface="Times New Roman" pitchFamily="18" charset="0"/>
            </a:endParaRPr>
          </a:p>
        </p:txBody>
      </p:sp>
      <p:sp>
        <p:nvSpPr>
          <p:cNvPr id="22" name="Rectangle 21"/>
          <p:cNvSpPr/>
          <p:nvPr/>
        </p:nvSpPr>
        <p:spPr>
          <a:xfrm>
            <a:off x="276628" y="5363431"/>
            <a:ext cx="5255417" cy="523220"/>
          </a:xfrm>
          <a:prstGeom prst="rect">
            <a:avLst/>
          </a:prstGeom>
        </p:spPr>
        <p:txBody>
          <a:bodyPr wrap="square">
            <a:spAutoFit/>
          </a:bodyPr>
          <a:lstStyle/>
          <a:p>
            <a:r>
              <a:rPr lang="en-US" sz="1400"/>
              <a:t>Emphases of Different Systems Approaches</a:t>
            </a:r>
          </a:p>
          <a:p>
            <a:r>
              <a:rPr lang="en-US" sz="1400" dirty="0" smtClean="0"/>
              <a:t>(</a:t>
            </a:r>
            <a:r>
              <a:rPr lang="en-US" sz="1400" dirty="0" err="1" smtClean="0"/>
              <a:t>Midgley</a:t>
            </a:r>
            <a:r>
              <a:rPr lang="en-US" sz="1400" dirty="0" smtClean="0"/>
              <a:t> adapted from </a:t>
            </a:r>
            <a:r>
              <a:rPr lang="en-US" sz="1400" dirty="0"/>
              <a:t>Cabrera </a:t>
            </a:r>
            <a:r>
              <a:rPr lang="en-US" sz="1400" i="1" dirty="0"/>
              <a:t>et al., </a:t>
            </a:r>
            <a:r>
              <a:rPr lang="en-US" sz="1400" dirty="0"/>
              <a:t>2008)</a:t>
            </a:r>
          </a:p>
        </p:txBody>
      </p:sp>
      <p:sp>
        <p:nvSpPr>
          <p:cNvPr id="18" name="Text Box 21"/>
          <p:cNvSpPr txBox="1">
            <a:spLocks noChangeArrowheads="1"/>
          </p:cNvSpPr>
          <p:nvPr/>
        </p:nvSpPr>
        <p:spPr bwMode="auto">
          <a:xfrm>
            <a:off x="273002" y="4464967"/>
            <a:ext cx="4951918" cy="738664"/>
          </a:xfrm>
          <a:prstGeom prst="rect">
            <a:avLst/>
          </a:prstGeom>
          <a:noFill/>
          <a:ln w="9525">
            <a:noFill/>
            <a:miter lim="800000"/>
            <a:headEnd/>
            <a:tailEnd/>
          </a:ln>
        </p:spPr>
        <p:txBody>
          <a:bodyPr wrap="square">
            <a:spAutoFit/>
          </a:bodyPr>
          <a:lstStyle/>
          <a:p>
            <a:pPr>
              <a:spcBef>
                <a:spcPct val="50000"/>
              </a:spcBef>
            </a:pPr>
            <a:r>
              <a:rPr lang="en-US" sz="1400" b="1">
                <a:latin typeface="Times New Roman" pitchFamily="18" charset="0"/>
              </a:rPr>
              <a:t>Approaches for addressing conflict; exploring multiple perspectives; developing mutual understanding; and agreeing solutions that people are willing to implement</a:t>
            </a:r>
          </a:p>
        </p:txBody>
      </p:sp>
      <p:sp>
        <p:nvSpPr>
          <p:cNvPr id="19" name="Line 25"/>
          <p:cNvSpPr>
            <a:spLocks noChangeShapeType="1"/>
          </p:cNvSpPr>
          <p:nvPr/>
        </p:nvSpPr>
        <p:spPr bwMode="auto">
          <a:xfrm flipH="1">
            <a:off x="2683565" y="3767993"/>
            <a:ext cx="9136" cy="602323"/>
          </a:xfrm>
          <a:prstGeom prst="line">
            <a:avLst/>
          </a:prstGeom>
          <a:noFill/>
          <a:ln w="38100">
            <a:solidFill>
              <a:schemeClr val="tx1"/>
            </a:solidFill>
            <a:round/>
            <a:headEnd/>
            <a:tailEnd type="triangle" w="med" len="med"/>
          </a:ln>
        </p:spPr>
        <p:txBody>
          <a:bodyPr/>
          <a:lstStyle/>
          <a:p>
            <a:endParaRPr lang="en-GB"/>
          </a:p>
        </p:txBody>
      </p:sp>
      <p:sp>
        <p:nvSpPr>
          <p:cNvPr id="3" name="Rectangle 2"/>
          <p:cNvSpPr/>
          <p:nvPr/>
        </p:nvSpPr>
        <p:spPr>
          <a:xfrm>
            <a:off x="4431062" y="1738116"/>
            <a:ext cx="4405580" cy="2554545"/>
          </a:xfrm>
          <a:prstGeom prst="rect">
            <a:avLst/>
          </a:prstGeom>
          <a:solidFill>
            <a:srgbClr val="C00000"/>
          </a:solidFill>
        </p:spPr>
        <p:txBody>
          <a:bodyPr wrap="square">
            <a:spAutoFit/>
          </a:bodyPr>
          <a:lstStyle/>
          <a:p>
            <a:pPr marL="57150" lvl="1"/>
            <a:endParaRPr lang="en-GB" sz="2000" dirty="0">
              <a:solidFill>
                <a:schemeClr val="bg1"/>
              </a:solidFill>
            </a:endParaRPr>
          </a:p>
          <a:p>
            <a:pPr marL="57150" lvl="1"/>
            <a:r>
              <a:rPr lang="en-GB" sz="2000" dirty="0">
                <a:solidFill>
                  <a:schemeClr val="bg1"/>
                </a:solidFill>
              </a:rPr>
              <a:t>“There are many </a:t>
            </a:r>
            <a:r>
              <a:rPr lang="en-GB" sz="2000" dirty="0" smtClean="0">
                <a:solidFill>
                  <a:schemeClr val="bg1"/>
                </a:solidFill>
              </a:rPr>
              <a:t>grand challenges </a:t>
            </a:r>
            <a:r>
              <a:rPr lang="en-GB" sz="2000" dirty="0">
                <a:solidFill>
                  <a:schemeClr val="bg1"/>
                </a:solidFill>
              </a:rPr>
              <a:t>facing Scotland today”.  </a:t>
            </a:r>
            <a:r>
              <a:rPr lang="en-GB" sz="2000" i="1" dirty="0">
                <a:solidFill>
                  <a:schemeClr val="bg1"/>
                </a:solidFill>
              </a:rPr>
              <a:t>What are your views and perspectives on how joined up are the Government[s], the Private, Public &amp; Third </a:t>
            </a:r>
            <a:r>
              <a:rPr lang="en-GB" sz="2000" i="1" dirty="0" smtClean="0">
                <a:solidFill>
                  <a:schemeClr val="bg1"/>
                </a:solidFill>
              </a:rPr>
              <a:t>Sector </a:t>
            </a:r>
            <a:r>
              <a:rPr lang="en-GB" sz="2000" i="1" dirty="0">
                <a:solidFill>
                  <a:schemeClr val="bg1"/>
                </a:solidFill>
              </a:rPr>
              <a:t>in addressing these challenges</a:t>
            </a:r>
            <a:r>
              <a:rPr lang="en-GB" sz="2000" i="1" dirty="0" smtClean="0">
                <a:solidFill>
                  <a:schemeClr val="bg1"/>
                </a:solidFill>
              </a:rPr>
              <a:t>?</a:t>
            </a:r>
            <a:endParaRPr lang="en-US" sz="2000" dirty="0">
              <a:solidFill>
                <a:schemeClr val="bg1"/>
              </a:solidFill>
            </a:endParaRPr>
          </a:p>
          <a:p>
            <a:pPr marL="57150" indent="0">
              <a:buNone/>
            </a:pPr>
            <a:r>
              <a:rPr lang="en-US" sz="2000" dirty="0" smtClean="0">
                <a:solidFill>
                  <a:schemeClr val="bg1"/>
                </a:solidFill>
              </a:rPr>
              <a:t> </a:t>
            </a:r>
            <a:endParaRPr lang="en-US" sz="2000" dirty="0">
              <a:solidFill>
                <a:schemeClr val="bg1"/>
              </a:solidFill>
            </a:endParaRPr>
          </a:p>
        </p:txBody>
      </p:sp>
      <p:sp>
        <p:nvSpPr>
          <p:cNvPr id="14" name="Title 13"/>
          <p:cNvSpPr>
            <a:spLocks noGrp="1"/>
          </p:cNvSpPr>
          <p:nvPr>
            <p:ph type="title"/>
          </p:nvPr>
        </p:nvSpPr>
        <p:spPr>
          <a:xfrm>
            <a:off x="195406" y="353488"/>
            <a:ext cx="8448675" cy="695325"/>
          </a:xfrm>
        </p:spPr>
        <p:txBody>
          <a:bodyPr/>
          <a:lstStyle/>
          <a:p>
            <a:r>
              <a:rPr lang="en-US" dirty="0" smtClean="0"/>
              <a:t>Understanding various stakeholder perspectives using </a:t>
            </a:r>
            <a:r>
              <a:rPr lang="en-US" i="1" dirty="0" smtClean="0"/>
              <a:t>“Rich Pictures”</a:t>
            </a:r>
            <a:endParaRPr lang="en-US" i="1" dirty="0"/>
          </a:p>
        </p:txBody>
      </p:sp>
    </p:spTree>
    <p:extLst>
      <p:ext uri="{BB962C8B-B14F-4D97-AF65-F5344CB8AC3E}">
        <p14:creationId xmlns:p14="http://schemas.microsoft.com/office/powerpoint/2010/main" val="18098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690869"/>
            <a:ext cx="8448675" cy="695325"/>
          </a:xfrm>
        </p:spPr>
        <p:txBody>
          <a:bodyPr/>
          <a:lstStyle/>
          <a:p>
            <a:r>
              <a:rPr lang="en-GB" dirty="0"/>
              <a:t>Workshops held </a:t>
            </a:r>
            <a:r>
              <a:rPr lang="en-GB" dirty="0" smtClean="0"/>
              <a:t>to form a multitude </a:t>
            </a:r>
            <a:r>
              <a:rPr lang="en-GB" dirty="0"/>
              <a:t>of </a:t>
            </a:r>
            <a:r>
              <a:rPr lang="en-GB" dirty="0" smtClean="0"/>
              <a:t>perspectives over three cycles of SSM</a:t>
            </a:r>
            <a:r>
              <a:rPr lang="en-US" dirty="0" smtClean="0"/>
              <a:t>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33478803"/>
              </p:ext>
            </p:extLst>
          </p:nvPr>
        </p:nvGraphicFramePr>
        <p:xfrm>
          <a:off x="347663" y="1620877"/>
          <a:ext cx="8448672" cy="4227681"/>
        </p:xfrm>
        <a:graphic>
          <a:graphicData uri="http://schemas.openxmlformats.org/drawingml/2006/table">
            <a:tbl>
              <a:tblPr firstRow="1" firstCol="1" bandRow="1">
                <a:tableStyleId>{5C22544A-7EE6-4342-B048-85BDC9FD1C3A}</a:tableStyleId>
              </a:tblPr>
              <a:tblGrid>
                <a:gridCol w="642937"/>
                <a:gridCol w="3708400"/>
                <a:gridCol w="1968500"/>
                <a:gridCol w="101600"/>
                <a:gridCol w="619123"/>
                <a:gridCol w="714377"/>
                <a:gridCol w="693735"/>
              </a:tblGrid>
              <a:tr h="174173">
                <a:tc rowSpan="2">
                  <a:txBody>
                    <a:bodyPr/>
                    <a:lstStyle/>
                    <a:p>
                      <a:pPr algn="ctr">
                        <a:lnSpc>
                          <a:spcPct val="107000"/>
                        </a:lnSpc>
                        <a:spcAft>
                          <a:spcPts val="0"/>
                        </a:spcAft>
                      </a:pPr>
                      <a:r>
                        <a:rPr lang="en-GB" sz="1400">
                          <a:effectLst/>
                        </a:rPr>
                        <a:t>Cycle</a:t>
                      </a:r>
                      <a:endParaRPr lang="en-US" sz="2400">
                        <a:effectLst/>
                        <a:latin typeface="Calibri" charset="0"/>
                        <a:ea typeface="Calibri" charset="0"/>
                        <a:cs typeface="Times New Roman" charset="0"/>
                      </a:endParaRPr>
                    </a:p>
                  </a:txBody>
                  <a:tcPr marL="68580" marR="68580" marT="0" marB="0" anchor="ctr"/>
                </a:tc>
                <a:tc rowSpan="2">
                  <a:txBody>
                    <a:bodyPr/>
                    <a:lstStyle/>
                    <a:p>
                      <a:pPr algn="ctr">
                        <a:lnSpc>
                          <a:spcPct val="107000"/>
                        </a:lnSpc>
                        <a:spcAft>
                          <a:spcPts val="0"/>
                        </a:spcAft>
                      </a:pPr>
                      <a:r>
                        <a:rPr lang="en-GB" sz="1400" dirty="0">
                          <a:effectLst/>
                        </a:rPr>
                        <a:t>Category</a:t>
                      </a:r>
                      <a:endParaRPr lang="en-US" sz="2400" dirty="0">
                        <a:effectLst/>
                        <a:latin typeface="Calibri" charset="0"/>
                        <a:ea typeface="Calibri" charset="0"/>
                        <a:cs typeface="Times New Roman" charset="0"/>
                      </a:endParaRPr>
                    </a:p>
                  </a:txBody>
                  <a:tcPr marL="68580" marR="68580" marT="0" marB="0" anchor="ctr"/>
                </a:tc>
                <a:tc rowSpan="2">
                  <a:txBody>
                    <a:bodyPr/>
                    <a:lstStyle/>
                    <a:p>
                      <a:pPr algn="ctr">
                        <a:lnSpc>
                          <a:spcPct val="107000"/>
                        </a:lnSpc>
                        <a:spcAft>
                          <a:spcPts val="0"/>
                        </a:spcAft>
                      </a:pPr>
                      <a:r>
                        <a:rPr lang="en-GB" sz="1400" dirty="0">
                          <a:effectLst/>
                        </a:rPr>
                        <a:t>No. of RP Workshops</a:t>
                      </a:r>
                      <a:endParaRPr lang="en-US" sz="2400" dirty="0">
                        <a:effectLst/>
                        <a:latin typeface="Calibri" charset="0"/>
                        <a:ea typeface="Calibri" charset="0"/>
                        <a:cs typeface="Times New Roman" charset="0"/>
                      </a:endParaRPr>
                    </a:p>
                  </a:txBody>
                  <a:tcPr marL="68580" marR="68580" marT="0" marB="0" anchor="ctr"/>
                </a:tc>
                <a:tc gridSpan="4">
                  <a:txBody>
                    <a:bodyPr/>
                    <a:lstStyle/>
                    <a:p>
                      <a:pPr algn="ctr">
                        <a:lnSpc>
                          <a:spcPct val="107000"/>
                        </a:lnSpc>
                        <a:spcAft>
                          <a:spcPts val="0"/>
                        </a:spcAft>
                      </a:pPr>
                      <a:r>
                        <a:rPr lang="en-GB" sz="1400">
                          <a:effectLst/>
                        </a:rPr>
                        <a:t>No. of Participants</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hMerge="1">
                  <a:txBody>
                    <a:bodyPr/>
                    <a:lstStyle/>
                    <a:p>
                      <a:endParaRPr lang="en-US"/>
                    </a:p>
                  </a:txBody>
                  <a:tcPr/>
                </a:tc>
                <a:tc hMerge="1">
                  <a:txBody>
                    <a:bodyPr/>
                    <a:lstStyle/>
                    <a:p>
                      <a:endParaRPr lang="en-US"/>
                    </a:p>
                  </a:txBody>
                  <a:tcPr/>
                </a:tc>
              </a:tr>
              <a:tr h="357581">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07000"/>
                        </a:lnSpc>
                        <a:spcAft>
                          <a:spcPts val="0"/>
                        </a:spcAft>
                      </a:pPr>
                      <a:r>
                        <a:rPr lang="en-GB" sz="1400">
                          <a:effectLst/>
                        </a:rPr>
                        <a:t>Cycle 1</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Cycle 2</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Cycle 3</a:t>
                      </a:r>
                      <a:endParaRPr lang="en-US" sz="2400">
                        <a:effectLst/>
                        <a:latin typeface="Calibri" charset="0"/>
                        <a:ea typeface="Calibri" charset="0"/>
                        <a:cs typeface="Times New Roman" charset="0"/>
                      </a:endParaRPr>
                    </a:p>
                  </a:txBody>
                  <a:tcPr marL="68580" marR="68580" marT="0" marB="0"/>
                </a:tc>
              </a:tr>
              <a:tr h="174173">
                <a:tc rowSpan="3">
                  <a:txBody>
                    <a:bodyPr/>
                    <a:lstStyle/>
                    <a:p>
                      <a:pPr algn="ctr">
                        <a:lnSpc>
                          <a:spcPct val="107000"/>
                        </a:lnSpc>
                        <a:spcAft>
                          <a:spcPts val="0"/>
                        </a:spcAft>
                      </a:pPr>
                      <a:r>
                        <a:rPr lang="en-GB" sz="1400">
                          <a:effectLst/>
                        </a:rPr>
                        <a:t>1</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a:effectLst/>
                        </a:rPr>
                        <a:t>VAF trustees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10</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rowSpan="3">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74173">
                <a:tc vMerge="1">
                  <a:txBody>
                    <a:bodyPr/>
                    <a:lstStyle/>
                    <a:p>
                      <a:endParaRPr lang="en-US"/>
                    </a:p>
                  </a:txBody>
                  <a:tcPr/>
                </a:tc>
                <a:tc>
                  <a:txBody>
                    <a:bodyPr/>
                    <a:lstStyle/>
                    <a:p>
                      <a:pPr algn="l">
                        <a:lnSpc>
                          <a:spcPct val="107000"/>
                        </a:lnSpc>
                        <a:spcAft>
                          <a:spcPts val="0"/>
                        </a:spcAft>
                      </a:pPr>
                      <a:r>
                        <a:rPr lang="en-GB" sz="1400">
                          <a:effectLst/>
                        </a:rPr>
                        <a:t>VAF managers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1</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6</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vMerge="1">
                  <a:txBody>
                    <a:bodyPr/>
                    <a:lstStyle/>
                    <a:p>
                      <a:pPr algn="ctr">
                        <a:lnSpc>
                          <a:spcPct val="107000"/>
                        </a:lnSpc>
                        <a:spcAft>
                          <a:spcPts val="0"/>
                        </a:spcAft>
                      </a:pPr>
                      <a:endParaRPr lang="en-US" sz="18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74173">
                <a:tc vMerge="1">
                  <a:txBody>
                    <a:bodyPr/>
                    <a:lstStyle/>
                    <a:p>
                      <a:endParaRPr lang="en-US"/>
                    </a:p>
                  </a:txBody>
                  <a:tcPr/>
                </a:tc>
                <a:tc>
                  <a:txBody>
                    <a:bodyPr/>
                    <a:lstStyle/>
                    <a:p>
                      <a:pPr algn="l">
                        <a:lnSpc>
                          <a:spcPct val="107000"/>
                        </a:lnSpc>
                        <a:spcAft>
                          <a:spcPts val="0"/>
                        </a:spcAft>
                      </a:pPr>
                      <a:r>
                        <a:rPr lang="en-GB" sz="1400" dirty="0">
                          <a:effectLst/>
                        </a:rPr>
                        <a:t>VAF staff</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11</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vMerge="1">
                  <a:txBody>
                    <a:bodyPr/>
                    <a:lstStyle/>
                    <a:p>
                      <a:pPr algn="ctr">
                        <a:lnSpc>
                          <a:spcPct val="107000"/>
                        </a:lnSpc>
                        <a:spcAft>
                          <a:spcPts val="0"/>
                        </a:spcAft>
                      </a:pPr>
                      <a:endParaRPr lang="en-US" sz="18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98912">
                <a:tc rowSpan="3">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dirty="0">
                          <a:effectLst/>
                        </a:rPr>
                        <a:t>Third Sector VAF funded </a:t>
                      </a:r>
                      <a:r>
                        <a:rPr lang="en-GB" sz="1400" dirty="0" smtClean="0">
                          <a:effectLst/>
                        </a:rPr>
                        <a:t>organisations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12</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98912">
                <a:tc vMerge="1">
                  <a:txBody>
                    <a:bodyPr/>
                    <a:lstStyle/>
                    <a:p>
                      <a:endParaRPr lang="en-US"/>
                    </a:p>
                  </a:txBody>
                  <a:tcPr/>
                </a:tc>
                <a:tc>
                  <a:txBody>
                    <a:bodyPr/>
                    <a:lstStyle/>
                    <a:p>
                      <a:pPr algn="l">
                        <a:lnSpc>
                          <a:spcPct val="107000"/>
                        </a:lnSpc>
                        <a:spcAft>
                          <a:spcPts val="0"/>
                        </a:spcAft>
                      </a:pPr>
                      <a:r>
                        <a:rPr lang="en-GB" sz="1400" dirty="0">
                          <a:effectLst/>
                        </a:rPr>
                        <a:t>Third Sector non-funded </a:t>
                      </a:r>
                      <a:r>
                        <a:rPr lang="en-GB" sz="1400" dirty="0" smtClean="0">
                          <a:effectLst/>
                        </a:rPr>
                        <a:t>organisations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3</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19</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98912">
                <a:tc vMerge="1">
                  <a:txBody>
                    <a:bodyPr/>
                    <a:lstStyle/>
                    <a:p>
                      <a:endParaRPr lang="en-US"/>
                    </a:p>
                  </a:txBody>
                  <a:tcPr/>
                </a:tc>
                <a:tc>
                  <a:txBody>
                    <a:bodyPr/>
                    <a:lstStyle/>
                    <a:p>
                      <a:pPr algn="l">
                        <a:lnSpc>
                          <a:spcPct val="107000"/>
                        </a:lnSpc>
                        <a:spcAft>
                          <a:spcPts val="0"/>
                        </a:spcAft>
                      </a:pPr>
                      <a:r>
                        <a:rPr lang="en-GB" sz="1400" dirty="0">
                          <a:effectLst/>
                        </a:rPr>
                        <a:t>Other Grant-makers and umbrella </a:t>
                      </a:r>
                      <a:r>
                        <a:rPr lang="en-GB" sz="1400" dirty="0" smtClean="0">
                          <a:effectLst/>
                        </a:rPr>
                        <a:t>bodies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5</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74173">
                <a:tc rowSpan="3">
                  <a:txBody>
                    <a:bodyPr/>
                    <a:lstStyle/>
                    <a:p>
                      <a:pPr algn="ctr">
                        <a:lnSpc>
                          <a:spcPct val="107000"/>
                        </a:lnSpc>
                        <a:spcAft>
                          <a:spcPts val="0"/>
                        </a:spcAft>
                      </a:pPr>
                      <a:r>
                        <a:rPr lang="en-GB" sz="1400">
                          <a:effectLst/>
                        </a:rPr>
                        <a:t>3</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dirty="0">
                          <a:effectLst/>
                        </a:rPr>
                        <a:t>Local </a:t>
                      </a:r>
                      <a:r>
                        <a:rPr lang="en-GB" sz="1400" dirty="0" smtClean="0">
                          <a:effectLst/>
                        </a:rPr>
                        <a:t>Government</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17</a:t>
                      </a:r>
                      <a:endParaRPr lang="en-US" sz="2400">
                        <a:effectLst/>
                        <a:latin typeface="Calibri" charset="0"/>
                        <a:ea typeface="Calibri" charset="0"/>
                        <a:cs typeface="Times New Roman" charset="0"/>
                      </a:endParaRPr>
                    </a:p>
                  </a:txBody>
                  <a:tcPr marL="68580" marR="68580" marT="0" marB="0"/>
                </a:tc>
              </a:tr>
              <a:tr h="198912">
                <a:tc vMerge="1">
                  <a:txBody>
                    <a:bodyPr/>
                    <a:lstStyle/>
                    <a:p>
                      <a:endParaRPr lang="en-US"/>
                    </a:p>
                  </a:txBody>
                  <a:tcPr/>
                </a:tc>
                <a:tc>
                  <a:txBody>
                    <a:bodyPr/>
                    <a:lstStyle/>
                    <a:p>
                      <a:pPr algn="l">
                        <a:lnSpc>
                          <a:spcPct val="107000"/>
                        </a:lnSpc>
                        <a:spcAft>
                          <a:spcPts val="0"/>
                        </a:spcAft>
                      </a:pPr>
                      <a:r>
                        <a:rPr lang="en-GB" sz="1400" dirty="0">
                          <a:effectLst/>
                        </a:rPr>
                        <a:t>Scottish Government and their </a:t>
                      </a:r>
                      <a:r>
                        <a:rPr lang="en-GB" sz="1400" dirty="0" smtClean="0">
                          <a:effectLst/>
                        </a:rPr>
                        <a:t>agencies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10</a:t>
                      </a:r>
                      <a:endParaRPr lang="en-US" sz="2400">
                        <a:effectLst/>
                        <a:latin typeface="Calibri" charset="0"/>
                        <a:ea typeface="Calibri" charset="0"/>
                        <a:cs typeface="Times New Roman" charset="0"/>
                      </a:endParaRPr>
                    </a:p>
                  </a:txBody>
                  <a:tcPr marL="68580" marR="68580" marT="0" marB="0"/>
                </a:tc>
              </a:tr>
              <a:tr h="174173">
                <a:tc vMerge="1">
                  <a:txBody>
                    <a:bodyPr/>
                    <a:lstStyle/>
                    <a:p>
                      <a:endParaRPr lang="en-US"/>
                    </a:p>
                  </a:txBody>
                  <a:tcPr/>
                </a:tc>
                <a:tc>
                  <a:txBody>
                    <a:bodyPr/>
                    <a:lstStyle/>
                    <a:p>
                      <a:pPr algn="l">
                        <a:lnSpc>
                          <a:spcPct val="107000"/>
                        </a:lnSpc>
                        <a:spcAft>
                          <a:spcPts val="0"/>
                        </a:spcAft>
                      </a:pPr>
                      <a:r>
                        <a:rPr lang="en-GB" sz="1400" dirty="0">
                          <a:effectLst/>
                        </a:rPr>
                        <a:t>Public Sector </a:t>
                      </a:r>
                      <a:r>
                        <a:rPr lang="en-GB" sz="1400" dirty="0" smtClean="0">
                          <a:effectLst/>
                        </a:rPr>
                        <a:t>bodies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13</a:t>
                      </a:r>
                      <a:endParaRPr lang="en-US" sz="2400">
                        <a:effectLst/>
                        <a:latin typeface="Calibri" charset="0"/>
                        <a:ea typeface="Calibri" charset="0"/>
                        <a:cs typeface="Times New Roman" charset="0"/>
                      </a:endParaRPr>
                    </a:p>
                  </a:txBody>
                  <a:tcPr marL="68580" marR="68580" marT="0" marB="0"/>
                </a:tc>
              </a:tr>
              <a:tr h="198912">
                <a:tc rowSpan="2">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p>
                      <a:pPr algn="l">
                        <a:lnSpc>
                          <a:spcPct val="107000"/>
                        </a:lnSpc>
                        <a:spcAft>
                          <a:spcPts val="0"/>
                        </a:spcAft>
                      </a:pPr>
                      <a:r>
                        <a:rPr lang="en-GB" sz="900" dirty="0">
                          <a:ln>
                            <a:solidFill>
                              <a:schemeClr val="bg1"/>
                            </a:solidFill>
                          </a:ln>
                          <a:effectLst/>
                        </a:rPr>
                        <a:t> </a:t>
                      </a:r>
                      <a:endParaRPr lang="en-US" sz="2400" dirty="0">
                        <a:ln>
                          <a:solidFill>
                            <a:schemeClr val="bg1"/>
                          </a:solidFill>
                        </a:ln>
                        <a:effectLst/>
                        <a:latin typeface="Calibri" charset="0"/>
                        <a:ea typeface="Calibri" charset="0"/>
                        <a:cs typeface="Times New Roman" charset="0"/>
                      </a:endParaRPr>
                    </a:p>
                  </a:txBody>
                  <a:tcPr marL="68580" marR="68580" marT="0" marB="0">
                    <a:lnB w="12700" cmpd="sng">
                      <a:noFill/>
                    </a:lnB>
                    <a:noFill/>
                  </a:tcPr>
                </a:tc>
                <a:tc>
                  <a:txBody>
                    <a:bodyPr/>
                    <a:lstStyle/>
                    <a:p>
                      <a:pPr algn="l">
                        <a:lnSpc>
                          <a:spcPct val="107000"/>
                        </a:lnSpc>
                        <a:spcAft>
                          <a:spcPts val="0"/>
                        </a:spcAft>
                      </a:pPr>
                      <a:r>
                        <a:rPr lang="en-GB" sz="1400">
                          <a:effectLst/>
                        </a:rPr>
                        <a:t>Total number of workshops/participants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17</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27</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36</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40</a:t>
                      </a:r>
                      <a:endParaRPr lang="en-US" sz="2400">
                        <a:effectLst/>
                        <a:latin typeface="Calibri" charset="0"/>
                        <a:ea typeface="Calibri" charset="0"/>
                        <a:cs typeface="Times New Roman" charset="0"/>
                      </a:endParaRPr>
                    </a:p>
                  </a:txBody>
                  <a:tcPr marL="68580" marR="68580" marT="0" marB="0"/>
                </a:tc>
              </a:tr>
              <a:tr h="111984">
                <a:tc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a:txBody>
                    <a:bodyPr/>
                    <a:lstStyle/>
                    <a:p>
                      <a:pPr algn="l">
                        <a:lnSpc>
                          <a:spcPct val="107000"/>
                        </a:lnSpc>
                        <a:spcAft>
                          <a:spcPts val="0"/>
                        </a:spcAft>
                      </a:pPr>
                      <a:r>
                        <a:rPr lang="en-GB" sz="900" dirty="0">
                          <a:effectLst/>
                        </a:rPr>
                        <a:t> </a:t>
                      </a:r>
                      <a:endParaRPr lang="en-US" sz="2400" dirty="0">
                        <a:effectLst/>
                        <a:latin typeface="Calibri" charset="0"/>
                        <a:ea typeface="Calibri" charset="0"/>
                        <a:cs typeface="Times New Roman" charset="0"/>
                      </a:endParaRPr>
                    </a:p>
                  </a:txBody>
                  <a:tcPr marL="68580" marR="68580" marT="0" marB="0"/>
                </a:tc>
                <a:tc gridSpan="5">
                  <a:txBody>
                    <a:bodyPr/>
                    <a:lstStyle/>
                    <a:p>
                      <a:pPr algn="l">
                        <a:lnSpc>
                          <a:spcPct val="107000"/>
                        </a:lnSpc>
                        <a:spcAft>
                          <a:spcPts val="0"/>
                        </a:spcAft>
                      </a:pPr>
                      <a:r>
                        <a:rPr lang="en-GB" sz="900">
                          <a:effectLst/>
                        </a:rPr>
                        <a:t> </a:t>
                      </a:r>
                      <a:endParaRPr lang="en-US" sz="2400">
                        <a:effectLst/>
                        <a:latin typeface="Calibri" charset="0"/>
                        <a:ea typeface="Calibri" charset="0"/>
                        <a:cs typeface="Times New Roman"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7581">
                <a:tc rowSpan="3" gridSpan="2">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lnT w="12700" cmpd="sng">
                      <a:noFill/>
                    </a:lnT>
                    <a:noFill/>
                  </a:tcPr>
                </a:tc>
                <a:tc rowSpan="3" hMerge="1">
                  <a:txBody>
                    <a:bodyPr/>
                    <a:lstStyle/>
                    <a:p>
                      <a:pPr algn="l">
                        <a:lnSpc>
                          <a:spcPct val="107000"/>
                        </a:lnSpc>
                        <a:spcAft>
                          <a:spcPts val="0"/>
                        </a:spcAft>
                      </a:pPr>
                      <a:endParaRPr lang="en-US" sz="140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Survey responses (funded organisations</a:t>
                      </a:r>
                      <a:r>
                        <a:rPr lang="en-GB" sz="1400" dirty="0" smtClean="0">
                          <a:effectLst/>
                        </a:rPr>
                        <a:t>)</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26</a:t>
                      </a:r>
                      <a:endParaRPr lang="en-US" sz="2400" dirty="0">
                        <a:effectLst/>
                        <a:latin typeface="Calibri" charset="0"/>
                        <a:ea typeface="Calibri" charset="0"/>
                        <a:cs typeface="Times New Roman" charset="0"/>
                      </a:endParaRPr>
                    </a:p>
                  </a:txBody>
                  <a:tcPr marL="68580" marR="68580" marT="0" marB="0"/>
                </a:tc>
                <a:tc>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tc>
              </a:tr>
              <a:tr h="357581">
                <a:tc gridSpan="2"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hMerge="1" vMerge="1">
                  <a:txBody>
                    <a:bodyPr/>
                    <a:lstStyle/>
                    <a:p>
                      <a:pPr algn="l">
                        <a:lnSpc>
                          <a:spcPct val="107000"/>
                        </a:lnSpc>
                        <a:spcAft>
                          <a:spcPts val="0"/>
                        </a:spcAft>
                      </a:pPr>
                      <a:endParaRPr lang="en-US" sz="1400" dirty="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Regular dialogue with key </a:t>
                      </a:r>
                      <a:r>
                        <a:rPr lang="en-GB" sz="1400" dirty="0" smtClean="0">
                          <a:effectLst/>
                        </a:rPr>
                        <a:t>stakeholder</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GB" sz="1400">
                          <a:effectLst/>
                        </a:rPr>
                        <a:t>8</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356910">
                <a:tc gridSpan="2"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hMerge="1" vMerge="1">
                  <a:txBody>
                    <a:bodyPr/>
                    <a:lstStyle/>
                    <a:p>
                      <a:pPr algn="l">
                        <a:lnSpc>
                          <a:spcPct val="107000"/>
                        </a:lnSpc>
                        <a:spcAft>
                          <a:spcPts val="0"/>
                        </a:spcAft>
                      </a:pPr>
                      <a:endParaRPr lang="en-US" sz="1400" dirty="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Critical friend </a:t>
                      </a:r>
                      <a:r>
                        <a:rPr lang="en-GB" sz="1400" dirty="0" smtClean="0">
                          <a:effectLst/>
                        </a:rPr>
                        <a:t>interviews</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4</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r>
            </a:tbl>
          </a:graphicData>
        </a:graphic>
      </p:graphicFrame>
      <p:sp>
        <p:nvSpPr>
          <p:cNvPr id="3" name="TextBox 2"/>
          <p:cNvSpPr txBox="1"/>
          <p:nvPr/>
        </p:nvSpPr>
        <p:spPr>
          <a:xfrm>
            <a:off x="566324" y="4870174"/>
            <a:ext cx="3369572" cy="738664"/>
          </a:xfrm>
          <a:prstGeom prst="rect">
            <a:avLst/>
          </a:prstGeom>
          <a:noFill/>
        </p:spPr>
        <p:txBody>
          <a:bodyPr wrap="square" rtlCol="0">
            <a:spAutoFit/>
          </a:bodyPr>
          <a:lstStyle/>
          <a:p>
            <a:r>
              <a:rPr lang="en-US" sz="1400" i="1" dirty="0" smtClean="0"/>
              <a:t>Note: </a:t>
            </a:r>
            <a:r>
              <a:rPr lang="en-US" sz="1400" b="1" i="1" dirty="0" smtClean="0"/>
              <a:t>Cycle 4 </a:t>
            </a:r>
            <a:r>
              <a:rPr lang="en-US" sz="1400" i="1" dirty="0" smtClean="0"/>
              <a:t>involved Scottish Businesses.  Data collected but outside of the scope of this presentation.</a:t>
            </a:r>
            <a:endParaRPr lang="en-US" sz="1400" i="1" dirty="0"/>
          </a:p>
        </p:txBody>
      </p:sp>
    </p:spTree>
    <p:extLst>
      <p:ext uri="{BB962C8B-B14F-4D97-AF65-F5344CB8AC3E}">
        <p14:creationId xmlns:p14="http://schemas.microsoft.com/office/powerpoint/2010/main" val="1720113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887231"/>
            <a:ext cx="8448675" cy="695325"/>
          </a:xfrm>
        </p:spPr>
        <p:txBody>
          <a:bodyPr/>
          <a:lstStyle/>
          <a:p>
            <a:r>
              <a:rPr lang="en-US" dirty="0"/>
              <a:t>SSM cycle 1: </a:t>
            </a:r>
            <a:r>
              <a:rPr lang="en-GB" dirty="0"/>
              <a:t>Finding out about </a:t>
            </a:r>
            <a:r>
              <a:rPr lang="en-GB" dirty="0" smtClean="0"/>
              <a:t>the </a:t>
            </a:r>
            <a:r>
              <a:rPr lang="en-GB" dirty="0"/>
              <a:t>problem situation from the perspective of the client (a ‘grant-maker</a:t>
            </a:r>
            <a:r>
              <a:rPr lang="en-GB" dirty="0" smtClean="0"/>
              <a:t>’)</a:t>
            </a:r>
            <a:endParaRPr lang="en-US" dirty="0"/>
          </a:p>
        </p:txBody>
      </p:sp>
      <p:sp>
        <p:nvSpPr>
          <p:cNvPr id="3" name="Content Placeholder 2"/>
          <p:cNvSpPr>
            <a:spLocks noGrp="1"/>
          </p:cNvSpPr>
          <p:nvPr>
            <p:ph idx="1"/>
          </p:nvPr>
        </p:nvSpPr>
        <p:spPr>
          <a:xfrm>
            <a:off x="347664" y="2071328"/>
            <a:ext cx="8448674" cy="4400910"/>
          </a:xfrm>
        </p:spPr>
        <p:txBody>
          <a:bodyPr/>
          <a:lstStyle/>
          <a:p>
            <a:pPr marL="457200" indent="-457200" eaLnBrk="1" fontAlgn="t" hangingPunct="1">
              <a:buFont typeface="+mj-lt"/>
              <a:buAutoNum type="arabicPeriod"/>
            </a:pPr>
            <a:endParaRPr lang="en-GB" sz="700" dirty="0" smtClean="0"/>
          </a:p>
          <a:p>
            <a:pPr marL="0" indent="0" eaLnBrk="1" fontAlgn="t" hangingPunct="1">
              <a:buNone/>
            </a:pPr>
            <a:r>
              <a:rPr lang="en-GB" sz="1600" dirty="0" smtClean="0"/>
              <a:t>PS1.1	What </a:t>
            </a:r>
            <a:r>
              <a:rPr lang="en-GB" sz="1600" dirty="0"/>
              <a:t>are the appropriate </a:t>
            </a:r>
            <a:r>
              <a:rPr lang="en-GB" sz="1600" b="1" dirty="0"/>
              <a:t>priorities</a:t>
            </a:r>
            <a:r>
              <a:rPr lang="en-GB" sz="1600" dirty="0"/>
              <a:t> and </a:t>
            </a:r>
            <a:r>
              <a:rPr lang="en-GB" sz="1600" b="1" dirty="0"/>
              <a:t>whom should set </a:t>
            </a:r>
            <a:r>
              <a:rPr lang="en-GB" sz="1600" b="1" dirty="0" smtClean="0"/>
              <a:t>them</a:t>
            </a:r>
            <a:r>
              <a:rPr lang="en-GB" sz="1600" dirty="0" smtClean="0"/>
              <a:t>?</a:t>
            </a:r>
          </a:p>
          <a:p>
            <a:pPr marL="0" indent="0" eaLnBrk="1" fontAlgn="t" hangingPunct="1">
              <a:buNone/>
            </a:pPr>
            <a:endParaRPr lang="en-GB" sz="700" dirty="0" smtClean="0"/>
          </a:p>
          <a:p>
            <a:pPr marL="0" indent="0" eaLnBrk="1" fontAlgn="t" hangingPunct="1">
              <a:buNone/>
            </a:pPr>
            <a:r>
              <a:rPr lang="en-GB" sz="1600" dirty="0" smtClean="0"/>
              <a:t>PS1.2	What </a:t>
            </a:r>
            <a:r>
              <a:rPr lang="en-GB" sz="1600" dirty="0"/>
              <a:t>mechanisms are required to </a:t>
            </a:r>
            <a:r>
              <a:rPr lang="en-GB" sz="1600" b="1" dirty="0"/>
              <a:t>reconcile competing </a:t>
            </a:r>
            <a:r>
              <a:rPr lang="en-GB" sz="1600" b="1" dirty="0" smtClean="0"/>
              <a:t>priorities </a:t>
            </a:r>
            <a:r>
              <a:rPr lang="en-GB" sz="1600" dirty="0" smtClean="0"/>
              <a:t>so </a:t>
            </a:r>
            <a:r>
              <a:rPr lang="en-GB" sz="1600" dirty="0"/>
              <a:t>that the </a:t>
            </a:r>
            <a:r>
              <a:rPr lang="en-GB" sz="1600" dirty="0" smtClean="0"/>
              <a:t>	third </a:t>
            </a:r>
            <a:r>
              <a:rPr lang="en-GB" sz="1600" dirty="0"/>
              <a:t>sector can align its </a:t>
            </a:r>
            <a:r>
              <a:rPr lang="en-GB" sz="1600" dirty="0" smtClean="0"/>
              <a:t>programmes?</a:t>
            </a:r>
          </a:p>
          <a:p>
            <a:pPr marL="0" indent="0" eaLnBrk="1" fontAlgn="t" hangingPunct="1">
              <a:buNone/>
            </a:pPr>
            <a:endParaRPr lang="en-GB" sz="700" dirty="0"/>
          </a:p>
          <a:p>
            <a:pPr marL="0" indent="0" eaLnBrk="1" fontAlgn="t" hangingPunct="1">
              <a:buNone/>
            </a:pPr>
            <a:r>
              <a:rPr lang="en-GB" sz="1600" dirty="0" smtClean="0"/>
              <a:t>PS1.3	What </a:t>
            </a:r>
            <a:r>
              <a:rPr lang="en-GB" sz="1600" b="1" dirty="0"/>
              <a:t>connections</a:t>
            </a:r>
            <a:r>
              <a:rPr lang="en-GB" sz="1600" dirty="0"/>
              <a:t> are strong, weak and/or are missing given the </a:t>
            </a:r>
            <a:r>
              <a:rPr lang="en-GB" sz="1600" dirty="0" smtClean="0"/>
              <a:t>various 	perspectives </a:t>
            </a:r>
            <a:r>
              <a:rPr lang="en-GB" sz="1600" dirty="0" smtClean="0"/>
              <a:t>of </a:t>
            </a:r>
            <a:r>
              <a:rPr lang="en-GB" sz="1600" dirty="0"/>
              <a:t>stakeholders and understanding of </a:t>
            </a:r>
            <a:r>
              <a:rPr lang="en-GB" sz="1600" b="1" dirty="0" smtClean="0"/>
              <a:t>community </a:t>
            </a:r>
            <a:r>
              <a:rPr lang="en-GB" sz="1600" b="1" dirty="0" smtClean="0"/>
              <a:t>assets</a:t>
            </a:r>
            <a:r>
              <a:rPr lang="en-GB" sz="1600" dirty="0" smtClean="0"/>
              <a:t>?</a:t>
            </a:r>
          </a:p>
          <a:p>
            <a:pPr marL="0" indent="0" eaLnBrk="1" fontAlgn="t" hangingPunct="1">
              <a:buNone/>
            </a:pPr>
            <a:endParaRPr lang="en-GB" sz="700" dirty="0"/>
          </a:p>
          <a:p>
            <a:pPr marL="0" indent="0" eaLnBrk="1" fontAlgn="t" hangingPunct="1">
              <a:buNone/>
            </a:pPr>
            <a:r>
              <a:rPr lang="en-GB" sz="1600" dirty="0" smtClean="0"/>
              <a:t>PS1.4	What </a:t>
            </a:r>
            <a:r>
              <a:rPr lang="en-GB" sz="1600" b="1" dirty="0"/>
              <a:t>communication channels </a:t>
            </a:r>
            <a:r>
              <a:rPr lang="en-GB" sz="1600" dirty="0"/>
              <a:t>exist to influence decision-making </a:t>
            </a:r>
            <a:r>
              <a:rPr lang="en-GB" sz="1600" dirty="0" smtClean="0"/>
              <a:t>[</a:t>
            </a:r>
            <a:r>
              <a:rPr lang="en-GB" sz="1600" dirty="0"/>
              <a:t>with </a:t>
            </a:r>
            <a:r>
              <a:rPr lang="en-GB" sz="1600" dirty="0" smtClean="0"/>
              <a:t>	</a:t>
            </a:r>
            <a:r>
              <a:rPr lang="en-GB" sz="1600" b="1" dirty="0" smtClean="0"/>
              <a:t>whom </a:t>
            </a:r>
            <a:r>
              <a:rPr lang="en-GB" sz="1600" b="1" dirty="0"/>
              <a:t>holds the power</a:t>
            </a:r>
            <a:r>
              <a:rPr lang="en-GB" sz="1600" dirty="0"/>
              <a:t>] in setting the </a:t>
            </a:r>
            <a:r>
              <a:rPr lang="en-GB" sz="1600" dirty="0" smtClean="0"/>
              <a:t>priorities?</a:t>
            </a:r>
          </a:p>
          <a:p>
            <a:pPr marL="0" indent="0" eaLnBrk="1" fontAlgn="t" hangingPunct="1">
              <a:buNone/>
            </a:pPr>
            <a:endParaRPr lang="en-GB" sz="700" dirty="0"/>
          </a:p>
          <a:p>
            <a:pPr marL="0" indent="0" eaLnBrk="1" fontAlgn="t" hangingPunct="1">
              <a:buNone/>
            </a:pPr>
            <a:r>
              <a:rPr lang="en-GB" sz="1600" dirty="0" smtClean="0"/>
              <a:t>PS1.5	What </a:t>
            </a:r>
            <a:r>
              <a:rPr lang="en-GB" sz="1600" dirty="0"/>
              <a:t>is the nature in which the </a:t>
            </a:r>
            <a:r>
              <a:rPr lang="en-GB" sz="1600" b="1" dirty="0"/>
              <a:t>third sector</a:t>
            </a:r>
            <a:r>
              <a:rPr lang="en-GB" sz="1600" dirty="0"/>
              <a:t> is </a:t>
            </a:r>
            <a:r>
              <a:rPr lang="en-GB" sz="1600" b="1" dirty="0"/>
              <a:t>changing</a:t>
            </a:r>
            <a:r>
              <a:rPr lang="en-GB" sz="1600" dirty="0"/>
              <a:t> and is </a:t>
            </a:r>
            <a:r>
              <a:rPr lang="en-GB" sz="1600" b="1" dirty="0" smtClean="0"/>
              <a:t>adapting 	to </a:t>
            </a:r>
            <a:r>
              <a:rPr lang="en-GB" sz="1600" b="1" dirty="0"/>
              <a:t>its </a:t>
            </a:r>
            <a:r>
              <a:rPr lang="en-GB" sz="1600" b="1" dirty="0" smtClean="0"/>
              <a:t>environment?</a:t>
            </a:r>
          </a:p>
          <a:p>
            <a:pPr marL="0" indent="0" eaLnBrk="1" fontAlgn="t" hangingPunct="1">
              <a:buNone/>
            </a:pPr>
            <a:endParaRPr lang="en-GB" sz="700" b="1" dirty="0" smtClean="0"/>
          </a:p>
          <a:p>
            <a:pPr marL="0" indent="0" eaLnBrk="1" fontAlgn="t" hangingPunct="1">
              <a:buNone/>
            </a:pPr>
            <a:r>
              <a:rPr lang="en-GB" sz="1600" dirty="0" smtClean="0"/>
              <a:t>PS1.6	Who </a:t>
            </a:r>
            <a:r>
              <a:rPr lang="en-GB" sz="1600" dirty="0"/>
              <a:t>(or what) holds </a:t>
            </a:r>
            <a:r>
              <a:rPr lang="en-GB" sz="1600" b="1" dirty="0"/>
              <a:t>responsibility for governing the system </a:t>
            </a:r>
            <a:r>
              <a:rPr lang="en-GB" sz="1600" dirty="0"/>
              <a:t>and </a:t>
            </a:r>
            <a:r>
              <a:rPr lang="en-GB" sz="1600" dirty="0" smtClean="0"/>
              <a:t>forging 	the </a:t>
            </a:r>
            <a:r>
              <a:rPr lang="en-GB" sz="1600" dirty="0"/>
              <a:t>relationships between sectors?</a:t>
            </a:r>
          </a:p>
          <a:p>
            <a:endParaRPr lang="en-US" sz="1600" dirty="0"/>
          </a:p>
        </p:txBody>
      </p:sp>
    </p:spTree>
    <p:extLst>
      <p:ext uri="{BB962C8B-B14F-4D97-AF65-F5344CB8AC3E}">
        <p14:creationId xmlns:p14="http://schemas.microsoft.com/office/powerpoint/2010/main" val="10221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3" y="500370"/>
            <a:ext cx="8448675" cy="695325"/>
          </a:xfrm>
        </p:spPr>
        <p:txBody>
          <a:bodyPr/>
          <a:lstStyle/>
          <a:p>
            <a:r>
              <a:rPr lang="en-GB" sz="2800" dirty="0" smtClean="0"/>
              <a:t>Stage </a:t>
            </a:r>
            <a:r>
              <a:rPr lang="en-GB" sz="2800" dirty="0"/>
              <a:t>2: Formulating some relevant purposeful activity </a:t>
            </a:r>
            <a:r>
              <a:rPr lang="en-GB" sz="2800" dirty="0" smtClean="0"/>
              <a:t>models (</a:t>
            </a:r>
            <a:r>
              <a:rPr lang="en-GB" sz="2800" smtClean="0"/>
              <a:t>Client’s perspective)</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9289520"/>
              </p:ext>
            </p:extLst>
          </p:nvPr>
        </p:nvGraphicFramePr>
        <p:xfrm>
          <a:off x="195267" y="1441880"/>
          <a:ext cx="8448671" cy="4246502"/>
        </p:xfrm>
        <a:graphic>
          <a:graphicData uri="http://schemas.openxmlformats.org/drawingml/2006/table">
            <a:tbl>
              <a:tblPr firstRow="1" firstCol="1" bandRow="1">
                <a:tableStyleId>{5C22544A-7EE6-4342-B048-85BDC9FD1C3A}</a:tableStyleId>
              </a:tblPr>
              <a:tblGrid>
                <a:gridCol w="588002"/>
                <a:gridCol w="3623635"/>
                <a:gridCol w="1092200"/>
                <a:gridCol w="867744"/>
                <a:gridCol w="455418"/>
                <a:gridCol w="455418"/>
                <a:gridCol w="455418"/>
                <a:gridCol w="455418"/>
                <a:gridCol w="455418"/>
              </a:tblGrid>
              <a:tr h="0">
                <a:tc rowSpan="2" gridSpan="2">
                  <a:txBody>
                    <a:bodyPr/>
                    <a:lstStyle/>
                    <a:p>
                      <a:pPr algn="ctr">
                        <a:lnSpc>
                          <a:spcPct val="107000"/>
                        </a:lnSpc>
                        <a:spcAft>
                          <a:spcPts val="0"/>
                        </a:spcAft>
                      </a:pPr>
                      <a:r>
                        <a:rPr lang="en-GB" sz="1200" dirty="0">
                          <a:effectLst/>
                        </a:rPr>
                        <a:t>Relevant system identified in cycle 1</a:t>
                      </a:r>
                      <a:endParaRPr lang="en-US" sz="2000" dirty="0">
                        <a:effectLst/>
                        <a:latin typeface="Calibri" charset="0"/>
                        <a:ea typeface="Calibri" charset="0"/>
                        <a:cs typeface="Times New Roman" charset="0"/>
                      </a:endParaRPr>
                    </a:p>
                  </a:txBody>
                  <a:tcPr marL="68580" marR="68580" marT="0" marB="0" anchor="ctr"/>
                </a:tc>
                <a:tc rowSpan="2" hMerge="1">
                  <a:txBody>
                    <a:bodyPr/>
                    <a:lstStyle/>
                    <a:p>
                      <a:endParaRPr lang="en-US"/>
                    </a:p>
                  </a:txBody>
                  <a:tcPr/>
                </a:tc>
                <a:tc rowSpan="2">
                  <a:txBody>
                    <a:bodyPr/>
                    <a:lstStyle/>
                    <a:p>
                      <a:pPr algn="ctr">
                        <a:lnSpc>
                          <a:spcPct val="107000"/>
                        </a:lnSpc>
                        <a:spcAft>
                          <a:spcPts val="0"/>
                        </a:spcAft>
                      </a:pPr>
                      <a:r>
                        <a:rPr lang="en-GB" sz="1200">
                          <a:effectLst/>
                        </a:rPr>
                        <a:t>System Name</a:t>
                      </a:r>
                      <a:endParaRPr lang="en-US" sz="2000">
                        <a:effectLst/>
                        <a:latin typeface="Calibri" charset="0"/>
                        <a:ea typeface="Calibri" charset="0"/>
                        <a:cs typeface="Times New Roman" charset="0"/>
                      </a:endParaRPr>
                    </a:p>
                  </a:txBody>
                  <a:tcPr marL="68580" marR="68580" marT="0" marB="0" anchor="ctr"/>
                </a:tc>
                <a:tc gridSpan="6">
                  <a:txBody>
                    <a:bodyPr/>
                    <a:lstStyle/>
                    <a:p>
                      <a:pPr algn="ctr">
                        <a:lnSpc>
                          <a:spcPct val="107000"/>
                        </a:lnSpc>
                        <a:spcAft>
                          <a:spcPts val="0"/>
                        </a:spcAft>
                      </a:pPr>
                      <a:r>
                        <a:rPr lang="en-GB" sz="1200" dirty="0">
                          <a:effectLst/>
                        </a:rPr>
                        <a:t>Problem </a:t>
                      </a:r>
                      <a:r>
                        <a:rPr lang="en-GB" sz="1200" dirty="0" smtClean="0">
                          <a:effectLst/>
                        </a:rPr>
                        <a:t>situations identified in Cycle</a:t>
                      </a:r>
                      <a:r>
                        <a:rPr lang="en-GB" sz="1200" baseline="0" dirty="0" smtClean="0">
                          <a:effectLst/>
                        </a:rPr>
                        <a:t> 1</a:t>
                      </a:r>
                      <a:endParaRPr lang="en-US" sz="2000" dirty="0">
                        <a:effectLst/>
                        <a:latin typeface="Calibri" charset="0"/>
                        <a:ea typeface="Calibri" charset="0"/>
                        <a:cs typeface="Times New Roman"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GB" sz="900" dirty="0">
                          <a:effectLst/>
                        </a:rPr>
                        <a:t>PS1.1</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PS1.2</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PS1.3</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PS1.4</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PS1.5</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PS1.6</a:t>
                      </a:r>
                      <a:endParaRPr lang="en-US" sz="1600" dirty="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a:effectLst/>
                        </a:rPr>
                        <a:t>RS1.1</a:t>
                      </a:r>
                      <a:endParaRPr lang="en-US" sz="20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200">
                          <a:effectLst/>
                        </a:rPr>
                        <a:t>A system to invest in social capital with new and current stakeholders</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Investing in social capital</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kern="1200">
                          <a:effectLst/>
                        </a:rPr>
                        <a:t>RS1.2</a:t>
                      </a:r>
                      <a:endParaRPr lang="en-US" sz="20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200" kern="1200" dirty="0">
                          <a:effectLst/>
                        </a:rPr>
                        <a:t>A environment-scanning system to identify and align private sector responsible business priorities to VAFs social policy passions</a:t>
                      </a:r>
                      <a:endParaRPr lang="en-US" sz="20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Aligning priorities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kern="1200">
                          <a:effectLst/>
                        </a:rPr>
                        <a:t>RS1.3</a:t>
                      </a:r>
                      <a:endParaRPr lang="en-US" sz="20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200" kern="1200">
                          <a:effectLst/>
                        </a:rPr>
                        <a:t>A system to develop a proposal articulating VAFs offer to business to invest in community programmes, which align to societal goals through effective matching of third sector organisations with business</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Developing VAFs offer to business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a:effectLst/>
                        </a:rPr>
                        <a:t>RS1.4</a:t>
                      </a:r>
                      <a:endParaRPr lang="en-US" sz="2000">
                        <a:effectLst/>
                        <a:latin typeface="Calibri" charset="0"/>
                        <a:ea typeface="Calibri" charset="0"/>
                        <a:cs typeface="Times New Roman" charset="0"/>
                      </a:endParaRPr>
                    </a:p>
                  </a:txBody>
                  <a:tcPr marL="68580" marR="68580" marT="0" marB="0" anchor="ctr"/>
                </a:tc>
                <a:tc>
                  <a:txBody>
                    <a:bodyPr/>
                    <a:lstStyle/>
                    <a:p>
                      <a:pPr algn="just">
                        <a:lnSpc>
                          <a:spcPct val="107000"/>
                        </a:lnSpc>
                        <a:spcAft>
                          <a:spcPts val="0"/>
                        </a:spcAft>
                      </a:pPr>
                      <a:r>
                        <a:rPr lang="en-GB" sz="1200">
                          <a:effectLst/>
                        </a:rPr>
                        <a:t>A system that identifies alternative sources of people, assets and money that can be allocated to communities in Scotland within an evolving public space</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Resource allocation to communities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a:effectLst/>
                        </a:rPr>
                        <a:t>RS1.5</a:t>
                      </a:r>
                      <a:endParaRPr lang="en-US" sz="2000">
                        <a:effectLst/>
                        <a:latin typeface="Calibri" charset="0"/>
                        <a:ea typeface="Calibri" charset="0"/>
                        <a:cs typeface="Times New Roman" charset="0"/>
                      </a:endParaRPr>
                    </a:p>
                  </a:txBody>
                  <a:tcPr marL="68580" marR="68580" marT="0" marB="0" anchor="ctr"/>
                </a:tc>
                <a:tc>
                  <a:txBody>
                    <a:bodyPr/>
                    <a:lstStyle/>
                    <a:p>
                      <a:pPr algn="just">
                        <a:lnSpc>
                          <a:spcPct val="107000"/>
                        </a:lnSpc>
                        <a:spcAft>
                          <a:spcPts val="0"/>
                        </a:spcAft>
                      </a:pPr>
                      <a:r>
                        <a:rPr lang="en-GB" sz="1200">
                          <a:effectLst/>
                        </a:rPr>
                        <a:t>A system for reporting and evaluating outcomes that can be used by business clients to demonstrate responsible business practice and Third Sector clients to demonstrate greater leverage of resources released into communities</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Evaluation services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dirty="0">
                          <a:effectLst/>
                        </a:rPr>
                        <a:t> </a:t>
                      </a:r>
                      <a:endParaRPr lang="en-US" sz="20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dirty="0">
                          <a:effectLst/>
                          <a:sym typeface="Symbol" charset="2"/>
                        </a:rPr>
                        <a:t></a:t>
                      </a:r>
                      <a:endParaRPr lang="en-US" sz="2000" dirty="0">
                        <a:effectLst/>
                        <a:latin typeface="Calibri" charset="0"/>
                        <a:ea typeface="Calibri" charset="0"/>
                        <a:cs typeface="Times New Roman" charset="0"/>
                      </a:endParaRPr>
                    </a:p>
                  </a:txBody>
                  <a:tcPr marL="68580" marR="68580" marT="0" marB="0" anchor="ctr"/>
                </a:tc>
              </a:tr>
            </a:tbl>
          </a:graphicData>
        </a:graphic>
      </p:graphicFrame>
    </p:spTree>
    <p:extLst>
      <p:ext uri="{BB962C8B-B14F-4D97-AF65-F5344CB8AC3E}">
        <p14:creationId xmlns:p14="http://schemas.microsoft.com/office/powerpoint/2010/main" val="1938340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47" y="0"/>
            <a:ext cx="8448675" cy="695325"/>
          </a:xfrm>
        </p:spPr>
        <p:txBody>
          <a:bodyPr/>
          <a:lstStyle/>
          <a:p>
            <a:r>
              <a:rPr lang="en-US" dirty="0" smtClean="0"/>
              <a:t>The </a:t>
            </a:r>
            <a:r>
              <a:rPr lang="en-US" dirty="0" smtClean="0"/>
              <a:t>‘</a:t>
            </a:r>
            <a:r>
              <a:rPr lang="en-US" i="1" dirty="0" smtClean="0"/>
              <a:t>VAF</a:t>
            </a:r>
            <a:r>
              <a:rPr lang="en-US" dirty="0" smtClean="0"/>
              <a:t> </a:t>
            </a:r>
            <a:r>
              <a:rPr lang="en-US" i="1" dirty="0" smtClean="0"/>
              <a:t>Connect’</a:t>
            </a:r>
            <a:r>
              <a:rPr lang="en-US" dirty="0" smtClean="0"/>
              <a:t> </a:t>
            </a:r>
            <a:r>
              <a:rPr lang="en-US" dirty="0" smtClean="0"/>
              <a:t>emblematic model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8970"/>
            <a:ext cx="9141171" cy="5143500"/>
          </a:xfrm>
        </p:spPr>
      </p:pic>
    </p:spTree>
    <p:extLst>
      <p:ext uri="{BB962C8B-B14F-4D97-AF65-F5344CB8AC3E}">
        <p14:creationId xmlns:p14="http://schemas.microsoft.com/office/powerpoint/2010/main" val="567026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990785"/>
            <a:ext cx="8448675" cy="695325"/>
          </a:xfrm>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2020" y="172913"/>
            <a:ext cx="4211979" cy="5629770"/>
          </a:xfrm>
        </p:spPr>
      </p:pic>
      <p:pic>
        <p:nvPicPr>
          <p:cNvPr id="7" name="Picture 6"/>
          <p:cNvPicPr>
            <a:picLocks noChangeAspect="1"/>
          </p:cNvPicPr>
          <p:nvPr/>
        </p:nvPicPr>
        <p:blipFill>
          <a:blip r:embed="rId4"/>
          <a:stretch>
            <a:fillRect/>
          </a:stretch>
        </p:blipFill>
        <p:spPr>
          <a:xfrm>
            <a:off x="-123092" y="779770"/>
            <a:ext cx="8597558" cy="4686300"/>
          </a:xfrm>
          <a:prstGeom prst="rect">
            <a:avLst/>
          </a:prstGeom>
        </p:spPr>
      </p:pic>
    </p:spTree>
    <p:extLst>
      <p:ext uri="{BB962C8B-B14F-4D97-AF65-F5344CB8AC3E}">
        <p14:creationId xmlns:p14="http://schemas.microsoft.com/office/powerpoint/2010/main" val="1629947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2" y="869647"/>
            <a:ext cx="8448675" cy="695325"/>
          </a:xfrm>
        </p:spPr>
        <p:txBody>
          <a:bodyPr/>
          <a:lstStyle/>
          <a:p>
            <a:r>
              <a:rPr lang="en-US" dirty="0" smtClean="0"/>
              <a:t>Outline</a:t>
            </a:r>
            <a:endParaRPr lang="en-US" dirty="0"/>
          </a:p>
        </p:txBody>
      </p:sp>
      <p:sp>
        <p:nvSpPr>
          <p:cNvPr id="3" name="Content Placeholder 2"/>
          <p:cNvSpPr>
            <a:spLocks noGrp="1"/>
          </p:cNvSpPr>
          <p:nvPr>
            <p:ph idx="1"/>
          </p:nvPr>
        </p:nvSpPr>
        <p:spPr>
          <a:xfrm>
            <a:off x="347662" y="1639074"/>
            <a:ext cx="8448674" cy="4400910"/>
          </a:xfrm>
        </p:spPr>
        <p:txBody>
          <a:bodyPr/>
          <a:lstStyle/>
          <a:p>
            <a:r>
              <a:rPr lang="en-US" sz="2000" b="1" dirty="0" smtClean="0"/>
              <a:t>Current projects/interests </a:t>
            </a:r>
            <a:r>
              <a:rPr lang="en-US" sz="2000" dirty="0" smtClean="0"/>
              <a:t>using </a:t>
            </a:r>
            <a:r>
              <a:rPr lang="en-US" sz="2000" i="1" dirty="0" smtClean="0"/>
              <a:t>“Systems Thinking” </a:t>
            </a:r>
            <a:r>
              <a:rPr lang="en-US" sz="2000" dirty="0" smtClean="0"/>
              <a:t>to address </a:t>
            </a:r>
            <a:r>
              <a:rPr lang="en-US" sz="2000" i="1" dirty="0" smtClean="0"/>
              <a:t>“grand challenges” </a:t>
            </a:r>
          </a:p>
          <a:p>
            <a:pPr lvl="1"/>
            <a:r>
              <a:rPr lang="en-US" sz="1600" dirty="0" smtClean="0"/>
              <a:t>between business, the third sector, power and the active citizen</a:t>
            </a:r>
          </a:p>
          <a:p>
            <a:pPr lvl="1"/>
            <a:r>
              <a:rPr lang="en-US" sz="1600" dirty="0" smtClean="0"/>
              <a:t>In Edinburgh, Scotland and beyond</a:t>
            </a:r>
          </a:p>
          <a:p>
            <a:pPr lvl="1"/>
            <a:endParaRPr lang="en-US" sz="1600" dirty="0" smtClean="0"/>
          </a:p>
          <a:p>
            <a:r>
              <a:rPr lang="en-US" sz="2000" i="1" dirty="0" smtClean="0"/>
              <a:t>KTP Project with VAF: </a:t>
            </a:r>
            <a:r>
              <a:rPr lang="en-US" sz="2000" dirty="0" smtClean="0"/>
              <a:t>Using a systems approach to </a:t>
            </a:r>
            <a:r>
              <a:rPr lang="en-US" sz="2000" b="1" dirty="0" smtClean="0"/>
              <a:t>unlock business resources into communities</a:t>
            </a:r>
          </a:p>
          <a:p>
            <a:endParaRPr lang="en-US" sz="2000" dirty="0" smtClean="0"/>
          </a:p>
          <a:p>
            <a:r>
              <a:rPr lang="en-US" sz="2000" dirty="0" smtClean="0"/>
              <a:t>Three key concepts emerging from understanding different perspectives &amp; embedded in the </a:t>
            </a:r>
            <a:r>
              <a:rPr lang="en-US" sz="2000" i="1" dirty="0" smtClean="0"/>
              <a:t>‘Connect’ </a:t>
            </a:r>
            <a:r>
              <a:rPr lang="en-US" sz="2000" dirty="0" smtClean="0"/>
              <a:t>model</a:t>
            </a:r>
          </a:p>
          <a:p>
            <a:pPr lvl="1"/>
            <a:r>
              <a:rPr lang="en-US" sz="1600" dirty="0" smtClean="0"/>
              <a:t>Fostering </a:t>
            </a:r>
            <a:r>
              <a:rPr lang="en-US" sz="1600" b="1" dirty="0" smtClean="0"/>
              <a:t>‘open space’ </a:t>
            </a:r>
            <a:r>
              <a:rPr lang="en-US" sz="1600" dirty="0" smtClean="0"/>
              <a:t>to invest in social capital</a:t>
            </a:r>
          </a:p>
          <a:p>
            <a:pPr lvl="1"/>
            <a:r>
              <a:rPr lang="en-US" sz="1600" b="1" dirty="0" smtClean="0"/>
              <a:t>Co-creation </a:t>
            </a:r>
            <a:r>
              <a:rPr lang="en-US" sz="1600" dirty="0" smtClean="0"/>
              <a:t>of business-community value</a:t>
            </a:r>
          </a:p>
          <a:p>
            <a:pPr lvl="1"/>
            <a:r>
              <a:rPr lang="en-US" sz="1600" dirty="0" smtClean="0"/>
              <a:t>Role of a </a:t>
            </a:r>
            <a:r>
              <a:rPr lang="en-US" sz="1600" b="1" dirty="0" smtClean="0"/>
              <a:t>conduit</a:t>
            </a:r>
            <a:r>
              <a:rPr lang="en-US" sz="1600" dirty="0" smtClean="0"/>
              <a:t> to unlock &amp; prepare a </a:t>
            </a:r>
            <a:r>
              <a:rPr lang="en-US" sz="1600" b="1" dirty="0" smtClean="0"/>
              <a:t>‘shared space’</a:t>
            </a:r>
          </a:p>
          <a:p>
            <a:endParaRPr lang="en-US" sz="2000" dirty="0"/>
          </a:p>
        </p:txBody>
      </p:sp>
    </p:spTree>
    <p:extLst>
      <p:ext uri="{BB962C8B-B14F-4D97-AF65-F5344CB8AC3E}">
        <p14:creationId xmlns:p14="http://schemas.microsoft.com/office/powerpoint/2010/main" val="202605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alphaModFix amt="20000"/>
          </a:blip>
          <a:stretch>
            <a:fillRect/>
          </a:stretch>
        </p:blipFill>
        <p:spPr>
          <a:xfrm>
            <a:off x="0" y="0"/>
            <a:ext cx="9144000" cy="6858001"/>
          </a:xfrm>
          <a:prstGeom prst="rect">
            <a:avLst/>
          </a:prstGeom>
        </p:spPr>
      </p:pic>
      <p:sp>
        <p:nvSpPr>
          <p:cNvPr id="2" name="Title 1"/>
          <p:cNvSpPr>
            <a:spLocks noGrp="1"/>
          </p:cNvSpPr>
          <p:nvPr>
            <p:ph type="title"/>
          </p:nvPr>
        </p:nvSpPr>
        <p:spPr>
          <a:xfrm>
            <a:off x="347663" y="790619"/>
            <a:ext cx="8448675" cy="695325"/>
          </a:xfrm>
        </p:spPr>
        <p:txBody>
          <a:bodyPr/>
          <a:lstStyle/>
          <a:p>
            <a:r>
              <a:rPr lang="en-GB" sz="2400" dirty="0"/>
              <a:t>Stage 3:</a:t>
            </a:r>
            <a:r>
              <a:rPr lang="en-GB" sz="4000" dirty="0"/>
              <a:t> </a:t>
            </a:r>
            <a:r>
              <a:rPr lang="en-GB" sz="2400" dirty="0"/>
              <a:t>Debating the situation, using the </a:t>
            </a:r>
            <a:r>
              <a:rPr lang="en-GB" sz="2400" dirty="0" smtClean="0"/>
              <a:t>models &amp;</a:t>
            </a:r>
            <a:br>
              <a:rPr lang="en-GB" sz="2400" dirty="0" smtClean="0"/>
            </a:br>
            <a:r>
              <a:rPr lang="en-GB" sz="2400" dirty="0" smtClean="0"/>
              <a:t>Stage </a:t>
            </a:r>
            <a:r>
              <a:rPr lang="en-GB" sz="2400" dirty="0"/>
              <a:t>4: Taking action in the situation to bring about improvement</a:t>
            </a:r>
            <a:br>
              <a:rPr lang="en-GB" sz="2400" dirty="0"/>
            </a:br>
            <a:r>
              <a:rPr lang="en-US" sz="4000" dirty="0">
                <a:latin typeface="Calibri" charset="0"/>
                <a:ea typeface="Calibri" charset="0"/>
                <a:cs typeface="Times New Roman" charset="0"/>
              </a:rPr>
              <a:t/>
            </a:r>
            <a:br>
              <a:rPr lang="en-US" sz="4000" dirty="0">
                <a:latin typeface="Calibri" charset="0"/>
                <a:ea typeface="Calibri" charset="0"/>
                <a:cs typeface="Times New Roman" charset="0"/>
              </a:rPr>
            </a:br>
            <a:endParaRPr lang="en-US" sz="2400" dirty="0"/>
          </a:p>
        </p:txBody>
      </p:sp>
      <p:grpSp>
        <p:nvGrpSpPr>
          <p:cNvPr id="4" name="Group 3"/>
          <p:cNvGrpSpPr/>
          <p:nvPr/>
        </p:nvGrpSpPr>
        <p:grpSpPr>
          <a:xfrm>
            <a:off x="5264403" y="2992821"/>
            <a:ext cx="3486925" cy="2141538"/>
            <a:chOff x="5772925" y="2179843"/>
            <a:chExt cx="2743200" cy="2016125"/>
          </a:xfrm>
          <a:solidFill>
            <a:schemeClr val="accent3">
              <a:lumMod val="95000"/>
            </a:schemeClr>
          </a:solidFill>
        </p:grpSpPr>
        <p:sp>
          <p:nvSpPr>
            <p:cNvPr id="5" name="Oval 10"/>
            <p:cNvSpPr>
              <a:spLocks noChangeArrowheads="1"/>
            </p:cNvSpPr>
            <p:nvPr/>
          </p:nvSpPr>
          <p:spPr bwMode="auto">
            <a:xfrm>
              <a:off x="5772925" y="2179843"/>
              <a:ext cx="2743200" cy="2016125"/>
            </a:xfrm>
            <a:prstGeom prst="ellipse">
              <a:avLst/>
            </a:prstGeom>
            <a:grpFill/>
            <a:ln w="9525">
              <a:solidFill>
                <a:srgbClr val="000000"/>
              </a:solidFill>
              <a:prstDash val="dash"/>
              <a:round/>
              <a:headEnd/>
              <a:tailEnd/>
            </a:ln>
          </p:spPr>
          <p:txBody>
            <a:bodyPr/>
            <a:lstStyle/>
            <a:p>
              <a:endParaRPr lang="en-US"/>
            </a:p>
          </p:txBody>
        </p:sp>
        <p:sp>
          <p:nvSpPr>
            <p:cNvPr id="6" name="Line 9"/>
            <p:cNvSpPr>
              <a:spLocks noChangeShapeType="1"/>
            </p:cNvSpPr>
            <p:nvPr/>
          </p:nvSpPr>
          <p:spPr bwMode="auto">
            <a:xfrm>
              <a:off x="7141350" y="2179843"/>
              <a:ext cx="0" cy="2016125"/>
            </a:xfrm>
            <a:prstGeom prst="line">
              <a:avLst/>
            </a:prstGeom>
            <a:grpFill/>
            <a:ln w="9525">
              <a:solidFill>
                <a:srgbClr val="000000"/>
              </a:solidFill>
              <a:prstDash val="dash"/>
              <a:round/>
              <a:headEnd/>
              <a:tailEnd/>
            </a:ln>
          </p:spPr>
          <p:txBody>
            <a:bodyPr/>
            <a:lstStyle/>
            <a:p>
              <a:endParaRPr lang="en-GB"/>
            </a:p>
          </p:txBody>
        </p:sp>
        <p:sp>
          <p:nvSpPr>
            <p:cNvPr id="7" name="Line 8"/>
            <p:cNvSpPr>
              <a:spLocks noChangeShapeType="1"/>
            </p:cNvSpPr>
            <p:nvPr/>
          </p:nvSpPr>
          <p:spPr bwMode="auto">
            <a:xfrm>
              <a:off x="5772925" y="3187906"/>
              <a:ext cx="2743200" cy="0"/>
            </a:xfrm>
            <a:prstGeom prst="line">
              <a:avLst/>
            </a:prstGeom>
            <a:grpFill/>
            <a:ln w="9525">
              <a:solidFill>
                <a:srgbClr val="000000"/>
              </a:solidFill>
              <a:prstDash val="dash"/>
              <a:round/>
              <a:headEnd/>
              <a:tailEnd/>
            </a:ln>
          </p:spPr>
          <p:txBody>
            <a:bodyPr/>
            <a:lstStyle/>
            <a:p>
              <a:endParaRPr lang="en-GB"/>
            </a:p>
          </p:txBody>
        </p:sp>
        <p:sp>
          <p:nvSpPr>
            <p:cNvPr id="8" name="Text Box 7"/>
            <p:cNvSpPr txBox="1">
              <a:spLocks noChangeArrowheads="1"/>
            </p:cNvSpPr>
            <p:nvPr/>
          </p:nvSpPr>
          <p:spPr bwMode="auto">
            <a:xfrm>
              <a:off x="5988825" y="2684668"/>
              <a:ext cx="1050925" cy="342900"/>
            </a:xfrm>
            <a:prstGeom prst="rect">
              <a:avLst/>
            </a:prstGeom>
            <a:grpFill/>
            <a:ln w="9525">
              <a:noFill/>
              <a:miter lim="800000"/>
              <a:headEnd/>
              <a:tailEnd/>
            </a:ln>
          </p:spPr>
          <p:txBody>
            <a:bodyPr/>
            <a:lstStyle/>
            <a:p>
              <a:pPr algn="r"/>
              <a:r>
                <a:rPr lang="en-GB" sz="1400" b="1" dirty="0">
                  <a:latin typeface="Times" charset="0"/>
                  <a:cs typeface="Times New Roman" pitchFamily="18" charset="0"/>
                </a:rPr>
                <a:t>Boundary</a:t>
              </a:r>
              <a:endParaRPr lang="en-GB" sz="2400" dirty="0">
                <a:latin typeface="Times" charset="0"/>
              </a:endParaRPr>
            </a:p>
          </p:txBody>
        </p:sp>
        <p:sp>
          <p:nvSpPr>
            <p:cNvPr id="9" name="Text Box 6"/>
            <p:cNvSpPr txBox="1">
              <a:spLocks noChangeArrowheads="1"/>
            </p:cNvSpPr>
            <p:nvPr/>
          </p:nvSpPr>
          <p:spPr bwMode="auto">
            <a:xfrm>
              <a:off x="5988825" y="3332368"/>
              <a:ext cx="1008063" cy="342900"/>
            </a:xfrm>
            <a:prstGeom prst="rect">
              <a:avLst/>
            </a:prstGeom>
            <a:grpFill/>
            <a:ln w="9525">
              <a:noFill/>
              <a:miter lim="800000"/>
              <a:headEnd/>
              <a:tailEnd/>
            </a:ln>
          </p:spPr>
          <p:txBody>
            <a:bodyPr/>
            <a:lstStyle/>
            <a:p>
              <a:pPr algn="r"/>
              <a:r>
                <a:rPr lang="en-GB" sz="1400" b="1">
                  <a:latin typeface="Times" charset="0"/>
                  <a:cs typeface="Times New Roman" pitchFamily="18" charset="0"/>
                </a:rPr>
                <a:t>System</a:t>
              </a:r>
              <a:endParaRPr lang="en-GB" sz="2400">
                <a:latin typeface="Times" charset="0"/>
              </a:endParaRPr>
            </a:p>
          </p:txBody>
        </p:sp>
        <p:sp>
          <p:nvSpPr>
            <p:cNvPr id="10" name="Text Box 5"/>
            <p:cNvSpPr txBox="1">
              <a:spLocks noChangeArrowheads="1"/>
            </p:cNvSpPr>
            <p:nvPr/>
          </p:nvSpPr>
          <p:spPr bwMode="auto">
            <a:xfrm>
              <a:off x="7212788" y="3332368"/>
              <a:ext cx="1165225" cy="342900"/>
            </a:xfrm>
            <a:prstGeom prst="rect">
              <a:avLst/>
            </a:prstGeom>
            <a:grpFill/>
            <a:ln w="9525">
              <a:noFill/>
              <a:miter lim="800000"/>
              <a:headEnd/>
              <a:tailEnd/>
            </a:ln>
          </p:spPr>
          <p:txBody>
            <a:bodyPr/>
            <a:lstStyle/>
            <a:p>
              <a:r>
                <a:rPr lang="en-GB" sz="1400" b="1">
                  <a:latin typeface="Times" charset="0"/>
                  <a:cs typeface="Times New Roman" pitchFamily="18" charset="0"/>
                </a:rPr>
                <a:t>Perspective</a:t>
              </a:r>
              <a:endParaRPr lang="en-GB" sz="2400">
                <a:latin typeface="Times" charset="0"/>
              </a:endParaRPr>
            </a:p>
          </p:txBody>
        </p:sp>
        <p:sp>
          <p:nvSpPr>
            <p:cNvPr id="11" name="Text Box 4"/>
            <p:cNvSpPr txBox="1">
              <a:spLocks noChangeArrowheads="1"/>
            </p:cNvSpPr>
            <p:nvPr/>
          </p:nvSpPr>
          <p:spPr bwMode="auto">
            <a:xfrm>
              <a:off x="7212788" y="2684668"/>
              <a:ext cx="1143000" cy="342900"/>
            </a:xfrm>
            <a:prstGeom prst="rect">
              <a:avLst/>
            </a:prstGeom>
            <a:grpFill/>
            <a:ln w="9525">
              <a:noFill/>
              <a:prstDash val="dash"/>
              <a:miter lim="800000"/>
              <a:headEnd/>
              <a:tailEnd/>
            </a:ln>
          </p:spPr>
          <p:txBody>
            <a:bodyPr/>
            <a:lstStyle/>
            <a:p>
              <a:r>
                <a:rPr lang="en-GB" sz="1400" b="1" dirty="0">
                  <a:latin typeface="Times" charset="0"/>
                  <a:cs typeface="Times New Roman" pitchFamily="18" charset="0"/>
                </a:rPr>
                <a:t>Relationship</a:t>
              </a:r>
              <a:endParaRPr lang="en-GB" sz="2400" dirty="0">
                <a:latin typeface="Times" charset="0"/>
              </a:endParaRPr>
            </a:p>
          </p:txBody>
        </p:sp>
      </p:grpSp>
      <p:sp>
        <p:nvSpPr>
          <p:cNvPr id="12" name="Line 24"/>
          <p:cNvSpPr>
            <a:spLocks noChangeShapeType="1"/>
          </p:cNvSpPr>
          <p:nvPr/>
        </p:nvSpPr>
        <p:spPr bwMode="auto">
          <a:xfrm flipV="1">
            <a:off x="7563654" y="2712020"/>
            <a:ext cx="9372" cy="739547"/>
          </a:xfrm>
          <a:prstGeom prst="line">
            <a:avLst/>
          </a:prstGeom>
          <a:noFill/>
          <a:ln w="38100">
            <a:solidFill>
              <a:schemeClr val="tx1"/>
            </a:solidFill>
            <a:round/>
            <a:headEnd/>
            <a:tailEnd type="triangle" w="med" len="med"/>
          </a:ln>
        </p:spPr>
        <p:txBody>
          <a:bodyPr/>
          <a:lstStyle/>
          <a:p>
            <a:endParaRPr lang="en-GB"/>
          </a:p>
        </p:txBody>
      </p:sp>
      <p:sp>
        <p:nvSpPr>
          <p:cNvPr id="13" name="Text Box 20"/>
          <p:cNvSpPr txBox="1">
            <a:spLocks noChangeArrowheads="1"/>
          </p:cNvSpPr>
          <p:nvPr/>
        </p:nvSpPr>
        <p:spPr bwMode="auto">
          <a:xfrm>
            <a:off x="5270306" y="1917124"/>
            <a:ext cx="3648660" cy="954107"/>
          </a:xfrm>
          <a:prstGeom prst="rect">
            <a:avLst/>
          </a:prstGeom>
          <a:noFill/>
          <a:ln w="9525">
            <a:noFill/>
            <a:miter lim="800000"/>
            <a:headEnd/>
            <a:tailEnd/>
          </a:ln>
        </p:spPr>
        <p:txBody>
          <a:bodyPr wrap="square">
            <a:spAutoFit/>
          </a:bodyPr>
          <a:lstStyle/>
          <a:p>
            <a:pPr>
              <a:spcBef>
                <a:spcPct val="50000"/>
              </a:spcBef>
            </a:pPr>
            <a:r>
              <a:rPr lang="en-US" sz="1400" b="1" dirty="0">
                <a:latin typeface="Times New Roman" pitchFamily="18" charset="0"/>
              </a:rPr>
              <a:t>Approaches for understanding complex causality; feedback; vicious and virtuous circles; and the possible consequences of intervention</a:t>
            </a:r>
          </a:p>
        </p:txBody>
      </p:sp>
      <p:sp>
        <p:nvSpPr>
          <p:cNvPr id="14" name="Rectangle 13"/>
          <p:cNvSpPr/>
          <p:nvPr/>
        </p:nvSpPr>
        <p:spPr>
          <a:xfrm>
            <a:off x="5264403" y="5244602"/>
            <a:ext cx="4367135" cy="523220"/>
          </a:xfrm>
          <a:prstGeom prst="rect">
            <a:avLst/>
          </a:prstGeom>
        </p:spPr>
        <p:txBody>
          <a:bodyPr wrap="square">
            <a:spAutoFit/>
          </a:bodyPr>
          <a:lstStyle/>
          <a:p>
            <a:r>
              <a:rPr lang="en-US" sz="1400" dirty="0"/>
              <a:t>Emphases of Different Systems Approaches</a:t>
            </a:r>
          </a:p>
          <a:p>
            <a:r>
              <a:rPr lang="en-US" sz="1400" dirty="0" smtClean="0"/>
              <a:t>(</a:t>
            </a:r>
            <a:r>
              <a:rPr lang="en-US" sz="1400" dirty="0" err="1" smtClean="0"/>
              <a:t>Midgley</a:t>
            </a:r>
            <a:r>
              <a:rPr lang="en-US" sz="1400" dirty="0" smtClean="0"/>
              <a:t> adapted from </a:t>
            </a:r>
            <a:r>
              <a:rPr lang="en-US" sz="1400" dirty="0"/>
              <a:t>Cabrera </a:t>
            </a:r>
            <a:r>
              <a:rPr lang="en-US" sz="1400" i="1" dirty="0"/>
              <a:t>et al., </a:t>
            </a:r>
            <a:r>
              <a:rPr lang="en-US" sz="1400" dirty="0"/>
              <a:t>2008)</a:t>
            </a:r>
          </a:p>
        </p:txBody>
      </p:sp>
      <p:pic>
        <p:nvPicPr>
          <p:cNvPr id="15" name="Content Placeholder 3"/>
          <p:cNvPicPr>
            <a:picLocks noChangeAspect="1"/>
          </p:cNvPicPr>
          <p:nvPr/>
        </p:nvPicPr>
        <p:blipFill>
          <a:blip r:embed="rId3"/>
          <a:stretch>
            <a:fillRect/>
          </a:stretch>
        </p:blipFill>
        <p:spPr bwMode="auto">
          <a:xfrm>
            <a:off x="205932" y="1915021"/>
            <a:ext cx="4343749" cy="32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05932" y="5322206"/>
            <a:ext cx="3595856" cy="369332"/>
          </a:xfrm>
          <a:prstGeom prst="rect">
            <a:avLst/>
          </a:prstGeom>
        </p:spPr>
        <p:txBody>
          <a:bodyPr wrap="none">
            <a:spAutoFit/>
          </a:bodyPr>
          <a:lstStyle/>
          <a:p>
            <a:r>
              <a:rPr lang="en-US" i="1" dirty="0"/>
              <a:t>R</a:t>
            </a:r>
            <a:r>
              <a:rPr lang="en-US" i="1" dirty="0" smtClean="0"/>
              <a:t>S1.1: Investing </a:t>
            </a:r>
            <a:r>
              <a:rPr lang="en-US" i="1" dirty="0"/>
              <a:t>in Social Capital</a:t>
            </a:r>
          </a:p>
        </p:txBody>
      </p:sp>
    </p:spTree>
    <p:extLst>
      <p:ext uri="{BB962C8B-B14F-4D97-AF65-F5344CB8AC3E}">
        <p14:creationId xmlns:p14="http://schemas.microsoft.com/office/powerpoint/2010/main" val="11651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Issues/challenges facing third sector organisations in Scotland</a:t>
            </a:r>
            <a:endParaRPr lang="en-US" sz="4400" dirty="0"/>
          </a:p>
        </p:txBody>
      </p:sp>
      <p:sp>
        <p:nvSpPr>
          <p:cNvPr id="3" name="Text Placeholder 2"/>
          <p:cNvSpPr>
            <a:spLocks noGrp="1"/>
          </p:cNvSpPr>
          <p:nvPr>
            <p:ph type="body" idx="1"/>
          </p:nvPr>
        </p:nvSpPr>
        <p:spPr/>
        <p:txBody>
          <a:bodyPr/>
          <a:lstStyle/>
          <a:p>
            <a:r>
              <a:rPr lang="en-US" i="1" dirty="0" smtClean="0"/>
              <a:t>Moving to Cycle 2:</a:t>
            </a:r>
            <a:endParaRPr lang="en-US" i="1" dirty="0"/>
          </a:p>
        </p:txBody>
      </p:sp>
      <p:pic>
        <p:nvPicPr>
          <p:cNvPr id="4" name="Picture 3"/>
          <p:cNvPicPr>
            <a:picLocks noChangeAspect="1"/>
          </p:cNvPicPr>
          <p:nvPr/>
        </p:nvPicPr>
        <p:blipFill>
          <a:blip r:embed="rId2"/>
          <a:stretch>
            <a:fillRect/>
          </a:stretch>
        </p:blipFill>
        <p:spPr>
          <a:xfrm>
            <a:off x="-1" y="0"/>
            <a:ext cx="9144001" cy="3657600"/>
          </a:xfrm>
          <a:prstGeom prst="rect">
            <a:avLst/>
          </a:prstGeom>
        </p:spPr>
      </p:pic>
    </p:spTree>
    <p:extLst>
      <p:ext uri="{BB962C8B-B14F-4D97-AF65-F5344CB8AC3E}">
        <p14:creationId xmlns:p14="http://schemas.microsoft.com/office/powerpoint/2010/main" val="582927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0808" y="557389"/>
            <a:ext cx="8448675" cy="695325"/>
          </a:xfrm>
        </p:spPr>
        <p:txBody>
          <a:bodyPr/>
          <a:lstStyle/>
          <a:p>
            <a:r>
              <a:rPr lang="en-GB" sz="2800" smtClean="0"/>
              <a:t>Issues/challenges </a:t>
            </a:r>
            <a:r>
              <a:rPr lang="en-GB" sz="2800" dirty="0"/>
              <a:t>facing third sector organisations </a:t>
            </a:r>
            <a:r>
              <a:rPr lang="en-GB" sz="2800"/>
              <a:t>in </a:t>
            </a:r>
            <a:r>
              <a:rPr lang="en-GB" sz="2800" smtClean="0"/>
              <a:t>Scotland (stage 1)</a:t>
            </a:r>
            <a:endParaRPr lang="en-US" sz="2800" dirty="0"/>
          </a:p>
        </p:txBody>
      </p:sp>
      <p:sp>
        <p:nvSpPr>
          <p:cNvPr id="5" name="Content Placeholder 4"/>
          <p:cNvSpPr>
            <a:spLocks noGrp="1"/>
          </p:cNvSpPr>
          <p:nvPr>
            <p:ph idx="1"/>
          </p:nvPr>
        </p:nvSpPr>
        <p:spPr>
          <a:xfrm>
            <a:off x="317847" y="1494403"/>
            <a:ext cx="3193854" cy="4400910"/>
          </a:xfrm>
        </p:spPr>
        <p:txBody>
          <a:bodyPr/>
          <a:lstStyle/>
          <a:p>
            <a:endParaRPr lang="en-US" sz="2000" dirty="0" smtClean="0"/>
          </a:p>
          <a:p>
            <a:r>
              <a:rPr lang="en-US" sz="2000" dirty="0" smtClean="0"/>
              <a:t>Funding &amp; funding cycles</a:t>
            </a:r>
          </a:p>
          <a:p>
            <a:r>
              <a:rPr lang="en-US" sz="2000" dirty="0" smtClean="0"/>
              <a:t>Setting priorities</a:t>
            </a:r>
          </a:p>
          <a:p>
            <a:r>
              <a:rPr lang="en-US" sz="2000" dirty="0"/>
              <a:t>Skills and assets (human resources, skills and physical assets</a:t>
            </a:r>
            <a:r>
              <a:rPr lang="en-US" sz="2000" dirty="0" smtClean="0"/>
              <a:t>)</a:t>
            </a:r>
          </a:p>
          <a:p>
            <a:r>
              <a:rPr lang="en-GB" sz="2000" dirty="0"/>
              <a:t>Relationships between and within the public, third &amp; private sectors </a:t>
            </a:r>
            <a:endParaRPr lang="en-GB" sz="2000" dirty="0" smtClean="0"/>
          </a:p>
          <a:p>
            <a:r>
              <a:rPr lang="en-GB" sz="2000" dirty="0" smtClean="0"/>
              <a:t>Operating </a:t>
            </a:r>
            <a:r>
              <a:rPr lang="en-GB" sz="2000" dirty="0"/>
              <a:t>environment and climate</a:t>
            </a:r>
          </a:p>
          <a:p>
            <a:endParaRPr lang="en-US" sz="3600" dirty="0">
              <a:latin typeface="Calibri" charset="0"/>
              <a:ea typeface="Calibri" charset="0"/>
              <a:cs typeface="Times New Roman" charset="0"/>
            </a:endParaRPr>
          </a:p>
          <a:p>
            <a:endParaRPr lang="en-US" sz="2000" dirty="0" smtClean="0"/>
          </a:p>
          <a:p>
            <a:endParaRPr lang="en-US" sz="2000" dirty="0" smtClean="0"/>
          </a:p>
          <a:p>
            <a:endParaRPr lang="en-US" sz="2000" dirty="0"/>
          </a:p>
        </p:txBody>
      </p:sp>
      <p:pic>
        <p:nvPicPr>
          <p:cNvPr id="6" name="Picture 5"/>
          <p:cNvPicPr>
            <a:picLocks noChangeAspect="1"/>
          </p:cNvPicPr>
          <p:nvPr/>
        </p:nvPicPr>
        <p:blipFill>
          <a:blip r:embed="rId3"/>
          <a:stretch>
            <a:fillRect/>
          </a:stretch>
        </p:blipFill>
        <p:spPr>
          <a:xfrm>
            <a:off x="3289871" y="1642597"/>
            <a:ext cx="2724028" cy="1057097"/>
          </a:xfrm>
          <a:prstGeom prst="rect">
            <a:avLst/>
          </a:prstGeom>
        </p:spPr>
      </p:pic>
      <p:pic>
        <p:nvPicPr>
          <p:cNvPr id="8" name="Picture 7"/>
          <p:cNvPicPr>
            <a:picLocks noChangeAspect="1"/>
          </p:cNvPicPr>
          <p:nvPr/>
        </p:nvPicPr>
        <p:blipFill>
          <a:blip r:embed="rId4"/>
          <a:stretch>
            <a:fillRect/>
          </a:stretch>
        </p:blipFill>
        <p:spPr>
          <a:xfrm>
            <a:off x="6684024" y="1000328"/>
            <a:ext cx="1993562" cy="1593563"/>
          </a:xfrm>
          <a:prstGeom prst="rect">
            <a:avLst/>
          </a:prstGeom>
        </p:spPr>
      </p:pic>
      <p:pic>
        <p:nvPicPr>
          <p:cNvPr id="9" name="Picture 8"/>
          <p:cNvPicPr>
            <a:picLocks noChangeAspect="1"/>
          </p:cNvPicPr>
          <p:nvPr/>
        </p:nvPicPr>
        <p:blipFill>
          <a:blip r:embed="rId5"/>
          <a:stretch>
            <a:fillRect/>
          </a:stretch>
        </p:blipFill>
        <p:spPr>
          <a:xfrm>
            <a:off x="3289871" y="2841575"/>
            <a:ext cx="2280369" cy="1455928"/>
          </a:xfrm>
          <a:prstGeom prst="rect">
            <a:avLst/>
          </a:prstGeom>
        </p:spPr>
      </p:pic>
      <p:pic>
        <p:nvPicPr>
          <p:cNvPr id="10" name="Picture 9"/>
          <p:cNvPicPr>
            <a:picLocks noChangeAspect="1"/>
          </p:cNvPicPr>
          <p:nvPr/>
        </p:nvPicPr>
        <p:blipFill>
          <a:blip r:embed="rId6"/>
          <a:stretch>
            <a:fillRect/>
          </a:stretch>
        </p:blipFill>
        <p:spPr>
          <a:xfrm>
            <a:off x="3736221" y="4480754"/>
            <a:ext cx="1570487" cy="1180852"/>
          </a:xfrm>
          <a:prstGeom prst="rect">
            <a:avLst/>
          </a:prstGeom>
        </p:spPr>
      </p:pic>
      <p:pic>
        <p:nvPicPr>
          <p:cNvPr id="11" name="Picture 10"/>
          <p:cNvPicPr>
            <a:picLocks noChangeAspect="1"/>
          </p:cNvPicPr>
          <p:nvPr/>
        </p:nvPicPr>
        <p:blipFill>
          <a:blip r:embed="rId7"/>
          <a:stretch>
            <a:fillRect/>
          </a:stretch>
        </p:blipFill>
        <p:spPr>
          <a:xfrm>
            <a:off x="5570240" y="3509588"/>
            <a:ext cx="1922429" cy="1115664"/>
          </a:xfrm>
          <a:prstGeom prst="rect">
            <a:avLst/>
          </a:prstGeom>
        </p:spPr>
      </p:pic>
      <p:pic>
        <p:nvPicPr>
          <p:cNvPr id="12" name="Picture 11"/>
          <p:cNvPicPr>
            <a:picLocks noChangeAspect="1"/>
          </p:cNvPicPr>
          <p:nvPr/>
        </p:nvPicPr>
        <p:blipFill>
          <a:blip r:embed="rId8"/>
          <a:stretch>
            <a:fillRect/>
          </a:stretch>
        </p:blipFill>
        <p:spPr>
          <a:xfrm>
            <a:off x="6013899" y="4816656"/>
            <a:ext cx="2521354" cy="1046484"/>
          </a:xfrm>
          <a:prstGeom prst="rect">
            <a:avLst/>
          </a:prstGeom>
        </p:spPr>
      </p:pic>
      <p:pic>
        <p:nvPicPr>
          <p:cNvPr id="7" name="Picture 6"/>
          <p:cNvPicPr>
            <a:picLocks noChangeAspect="1"/>
          </p:cNvPicPr>
          <p:nvPr/>
        </p:nvPicPr>
        <p:blipFill>
          <a:blip r:embed="rId9"/>
          <a:stretch>
            <a:fillRect/>
          </a:stretch>
        </p:blipFill>
        <p:spPr>
          <a:xfrm>
            <a:off x="6483725" y="2490162"/>
            <a:ext cx="2193861" cy="877545"/>
          </a:xfrm>
          <a:prstGeom prst="rect">
            <a:avLst/>
          </a:prstGeom>
        </p:spPr>
      </p:pic>
      <p:pic>
        <p:nvPicPr>
          <p:cNvPr id="13" name="Picture 12"/>
          <p:cNvPicPr>
            <a:picLocks noChangeAspect="1"/>
          </p:cNvPicPr>
          <p:nvPr/>
        </p:nvPicPr>
        <p:blipFill>
          <a:blip r:embed="rId10"/>
          <a:stretch>
            <a:fillRect/>
          </a:stretch>
        </p:blipFill>
        <p:spPr>
          <a:xfrm>
            <a:off x="7580655" y="3598703"/>
            <a:ext cx="1458626" cy="1006452"/>
          </a:xfrm>
          <a:prstGeom prst="rect">
            <a:avLst/>
          </a:prstGeom>
        </p:spPr>
      </p:pic>
    </p:spTree>
    <p:extLst>
      <p:ext uri="{BB962C8B-B14F-4D97-AF65-F5344CB8AC3E}">
        <p14:creationId xmlns:p14="http://schemas.microsoft.com/office/powerpoint/2010/main" val="57986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1010323"/>
            <a:ext cx="8448675" cy="695325"/>
          </a:xfrm>
        </p:spPr>
        <p:txBody>
          <a:bodyPr/>
          <a:lstStyle/>
          <a:p>
            <a:r>
              <a:rPr lang="en-US" dirty="0"/>
              <a:t>Bottom-up movements for social </a:t>
            </a:r>
            <a:r>
              <a:rPr lang="en-US" dirty="0" smtClean="0"/>
              <a:t>change</a:t>
            </a:r>
            <a:endParaRPr lang="en-US" dirty="0"/>
          </a:p>
        </p:txBody>
      </p:sp>
      <p:sp>
        <p:nvSpPr>
          <p:cNvPr id="3" name="Content Placeholder 2"/>
          <p:cNvSpPr>
            <a:spLocks noGrp="1"/>
          </p:cNvSpPr>
          <p:nvPr>
            <p:ph idx="1"/>
          </p:nvPr>
        </p:nvSpPr>
        <p:spPr>
          <a:xfrm>
            <a:off x="347664" y="1705648"/>
            <a:ext cx="8448674" cy="4400910"/>
          </a:xfrm>
        </p:spPr>
        <p:txBody>
          <a:bodyPr/>
          <a:lstStyle/>
          <a:p>
            <a:endParaRPr lang="en-US" sz="700" dirty="0"/>
          </a:p>
          <a:p>
            <a:r>
              <a:rPr lang="en-US" sz="1800" dirty="0" smtClean="0"/>
              <a:t>Critical </a:t>
            </a:r>
            <a:r>
              <a:rPr lang="en-US" sz="1800" dirty="0"/>
              <a:t>friends noted that </a:t>
            </a:r>
            <a:r>
              <a:rPr lang="en-US" sz="1800" i="1" dirty="0"/>
              <a:t>“Islands of good practice exist” </a:t>
            </a:r>
            <a:r>
              <a:rPr lang="en-US" sz="1800" dirty="0"/>
              <a:t>but struggled to think of any examples of joint working </a:t>
            </a:r>
          </a:p>
          <a:p>
            <a:endParaRPr lang="en-US" sz="1200" dirty="0" smtClean="0"/>
          </a:p>
          <a:p>
            <a:r>
              <a:rPr lang="en-US" sz="1800" dirty="0"/>
              <a:t>M</a:t>
            </a:r>
            <a:r>
              <a:rPr lang="en-US" sz="1800" dirty="0" smtClean="0"/>
              <a:t>any examples could be offered of people, self-</a:t>
            </a:r>
            <a:r>
              <a:rPr lang="en-US" sz="1800" dirty="0" err="1" smtClean="0"/>
              <a:t>organising</a:t>
            </a:r>
            <a:r>
              <a:rPr lang="en-US" sz="1800" dirty="0" smtClean="0"/>
              <a:t>, coming together around a cause</a:t>
            </a:r>
          </a:p>
          <a:p>
            <a:endParaRPr lang="en-US" sz="1200" dirty="0" smtClean="0"/>
          </a:p>
        </p:txBody>
      </p:sp>
      <p:pic>
        <p:nvPicPr>
          <p:cNvPr id="4" name="Picture 3"/>
          <p:cNvPicPr>
            <a:picLocks noChangeAspect="1"/>
          </p:cNvPicPr>
          <p:nvPr/>
        </p:nvPicPr>
        <p:blipFill>
          <a:blip r:embed="rId2"/>
          <a:stretch>
            <a:fillRect/>
          </a:stretch>
        </p:blipFill>
        <p:spPr>
          <a:xfrm>
            <a:off x="5247861" y="3443887"/>
            <a:ext cx="3548477" cy="2361573"/>
          </a:xfrm>
          <a:prstGeom prst="rect">
            <a:avLst/>
          </a:prstGeom>
        </p:spPr>
      </p:pic>
      <p:sp>
        <p:nvSpPr>
          <p:cNvPr id="5" name="Rectangle 4"/>
          <p:cNvSpPr/>
          <p:nvPr/>
        </p:nvSpPr>
        <p:spPr>
          <a:xfrm>
            <a:off x="168759" y="3497136"/>
            <a:ext cx="4900198" cy="2308324"/>
          </a:xfrm>
          <a:prstGeom prst="rect">
            <a:avLst/>
          </a:prstGeom>
        </p:spPr>
        <p:txBody>
          <a:bodyPr wrap="square">
            <a:spAutoFit/>
          </a:bodyPr>
          <a:lstStyle/>
          <a:p>
            <a:pPr marL="0" indent="0" algn="ctr">
              <a:buNone/>
            </a:pPr>
            <a:r>
              <a:rPr lang="en-US" sz="1600" i="1" dirty="0"/>
              <a:t>“people are at the heart of communities, you also find the same people holding positions in different sectors </a:t>
            </a:r>
            <a:r>
              <a:rPr lang="mr-IN" sz="1600" i="1" dirty="0"/>
              <a:t>…</a:t>
            </a:r>
            <a:r>
              <a:rPr lang="en-GB" sz="1600" i="1" dirty="0"/>
              <a:t> there are no barriers </a:t>
            </a:r>
            <a:r>
              <a:rPr lang="mr-IN" sz="1600" i="1" dirty="0"/>
              <a:t>…</a:t>
            </a:r>
            <a:r>
              <a:rPr lang="en-GB" sz="1600" i="1" dirty="0"/>
              <a:t> actually no such thing as sectors” (Cycle 2 participant, supported by Scottish Government, Policy Manager)</a:t>
            </a:r>
          </a:p>
          <a:p>
            <a:pPr marL="0" indent="0" algn="ctr">
              <a:buNone/>
            </a:pPr>
            <a:endParaRPr lang="en-GB" sz="1600" i="1" dirty="0"/>
          </a:p>
          <a:p>
            <a:pPr marL="0" indent="0" algn="r">
              <a:buNone/>
            </a:pPr>
            <a:r>
              <a:rPr lang="en-GB" sz="1600" i="1" dirty="0"/>
              <a:t>“Businesses are part of these communities already </a:t>
            </a:r>
            <a:r>
              <a:rPr lang="mr-IN" sz="1600" i="1" dirty="0" smtClean="0"/>
              <a:t>…</a:t>
            </a:r>
            <a:r>
              <a:rPr lang="en-GB" sz="1600" i="1" dirty="0" smtClean="0"/>
              <a:t> particularly </a:t>
            </a:r>
            <a:r>
              <a:rPr lang="en-GB" sz="1600" i="1" dirty="0"/>
              <a:t>seen in SMEs” </a:t>
            </a:r>
            <a:endParaRPr lang="en-GB" sz="1600" i="1" dirty="0" smtClean="0"/>
          </a:p>
          <a:p>
            <a:pPr marL="0" indent="0" algn="r">
              <a:buNone/>
            </a:pPr>
            <a:r>
              <a:rPr lang="en-GB" sz="1600" i="1" dirty="0" smtClean="0"/>
              <a:t>(</a:t>
            </a:r>
            <a:r>
              <a:rPr lang="en-GB" sz="1600" i="1" dirty="0"/>
              <a:t>Critical friend, grant-maker)</a:t>
            </a:r>
            <a:endParaRPr lang="en-US" sz="1600" i="1" dirty="0"/>
          </a:p>
        </p:txBody>
      </p:sp>
    </p:spTree>
    <p:extLst>
      <p:ext uri="{BB962C8B-B14F-4D97-AF65-F5344CB8AC3E}">
        <p14:creationId xmlns:p14="http://schemas.microsoft.com/office/powerpoint/2010/main" val="448351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369757"/>
            <a:ext cx="8448675" cy="695325"/>
          </a:xfrm>
        </p:spPr>
        <p:txBody>
          <a:bodyPr/>
          <a:lstStyle/>
          <a:p>
            <a:r>
              <a:rPr lang="en-GB" sz="2400" kern="1200" dirty="0" smtClean="0"/>
              <a:t>Formulating </a:t>
            </a:r>
            <a:r>
              <a:rPr lang="en-GB" sz="2400" kern="1200" dirty="0"/>
              <a:t>some relevant purposeful activity models </a:t>
            </a:r>
            <a:r>
              <a:rPr lang="en-GB" sz="2400" kern="1200" dirty="0" smtClean="0"/>
              <a:t>from a third sector perspective</a:t>
            </a:r>
            <a:endParaRPr lang="en-US" sz="2400"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689372" y="1065082"/>
            <a:ext cx="7765255" cy="5250849"/>
          </a:xfrm>
          <a:prstGeom prst="rect">
            <a:avLst/>
          </a:prstGeom>
        </p:spPr>
      </p:pic>
    </p:spTree>
    <p:extLst>
      <p:ext uri="{BB962C8B-B14F-4D97-AF65-F5344CB8AC3E}">
        <p14:creationId xmlns:p14="http://schemas.microsoft.com/office/powerpoint/2010/main" val="1432073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Three key concepts embedded into the refined </a:t>
            </a:r>
            <a:r>
              <a:rPr lang="en-US" sz="3200" i="1" dirty="0"/>
              <a:t>connect</a:t>
            </a:r>
            <a:r>
              <a:rPr lang="en-US" sz="3200" dirty="0"/>
              <a:t> </a:t>
            </a:r>
            <a:r>
              <a:rPr lang="en-US" sz="3200" dirty="0" smtClean="0"/>
              <a:t>model</a:t>
            </a:r>
            <a:br>
              <a:rPr lang="en-US" sz="3200" dirty="0" smtClean="0"/>
            </a:br>
            <a:r>
              <a:rPr lang="en-US" sz="3200" i="1" dirty="0" smtClean="0"/>
              <a:t>(see handout)</a:t>
            </a:r>
            <a:endParaRPr lang="en-US" sz="3200" i="1" dirty="0"/>
          </a:p>
        </p:txBody>
      </p:sp>
      <p:sp>
        <p:nvSpPr>
          <p:cNvPr id="3" name="Text Placeholder 2"/>
          <p:cNvSpPr>
            <a:spLocks noGrp="1"/>
          </p:cNvSpPr>
          <p:nvPr>
            <p:ph type="body"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22008" y="420756"/>
            <a:ext cx="6573009" cy="36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973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691507"/>
            <a:ext cx="8448675" cy="695325"/>
          </a:xfrm>
        </p:spPr>
        <p:txBody>
          <a:bodyPr/>
          <a:lstStyle/>
          <a:p>
            <a:r>
              <a:rPr lang="en-US" dirty="0" smtClean="0"/>
              <a:t>Three key concepts embedded into the refined </a:t>
            </a:r>
            <a:r>
              <a:rPr lang="en-US" i="1" dirty="0" smtClean="0"/>
              <a:t>connect</a:t>
            </a:r>
            <a:r>
              <a:rPr lang="en-US" dirty="0" smtClean="0"/>
              <a:t> model</a:t>
            </a:r>
            <a:endParaRPr lang="en-US" dirty="0"/>
          </a:p>
        </p:txBody>
      </p:sp>
      <p:sp>
        <p:nvSpPr>
          <p:cNvPr id="3" name="Content Placeholder 2"/>
          <p:cNvSpPr>
            <a:spLocks noGrp="1"/>
          </p:cNvSpPr>
          <p:nvPr>
            <p:ph idx="1"/>
          </p:nvPr>
        </p:nvSpPr>
        <p:spPr>
          <a:xfrm>
            <a:off x="347663" y="1219281"/>
            <a:ext cx="8796337" cy="4400910"/>
          </a:xfrm>
        </p:spPr>
        <p:txBody>
          <a:bodyPr/>
          <a:lstStyle/>
          <a:p>
            <a:endParaRPr lang="en-US" sz="1800" dirty="0" smtClean="0"/>
          </a:p>
          <a:p>
            <a:r>
              <a:rPr lang="en-GB" sz="1800" b="1" dirty="0"/>
              <a:t>Fostering ‘open space’ to invest in social capital</a:t>
            </a:r>
            <a:r>
              <a:rPr lang="en-US" sz="1800" b="1" dirty="0"/>
              <a:t> </a:t>
            </a:r>
            <a:endParaRPr lang="en-US" sz="1800" b="1" dirty="0" smtClean="0"/>
          </a:p>
          <a:p>
            <a:pPr lvl="1"/>
            <a:r>
              <a:rPr lang="en-US" sz="1400" dirty="0" smtClean="0"/>
              <a:t>Boundary and governance arrangements</a:t>
            </a:r>
          </a:p>
          <a:p>
            <a:pPr lvl="1"/>
            <a:r>
              <a:rPr lang="en-US" sz="1400" dirty="0" smtClean="0"/>
              <a:t>Shared aspirations and values between participants</a:t>
            </a:r>
          </a:p>
          <a:p>
            <a:pPr lvl="1"/>
            <a:r>
              <a:rPr lang="en-US" sz="1400" dirty="0" smtClean="0"/>
              <a:t>Continuously debate diversity of sectors participating in open system</a:t>
            </a:r>
          </a:p>
          <a:p>
            <a:pPr lvl="1"/>
            <a:r>
              <a:rPr lang="en-US" sz="1400" dirty="0" smtClean="0"/>
              <a:t>Reciprocity in the relationships and borrowing ideas from the ‘common good’</a:t>
            </a:r>
          </a:p>
          <a:p>
            <a:endParaRPr lang="en-US" sz="1200" dirty="0" smtClean="0"/>
          </a:p>
          <a:p>
            <a:r>
              <a:rPr lang="en-GB" sz="1800" b="1" dirty="0"/>
              <a:t>Co-creation of business-community value</a:t>
            </a:r>
            <a:r>
              <a:rPr lang="en-US" sz="1800" b="1" dirty="0"/>
              <a:t> </a:t>
            </a:r>
            <a:endParaRPr lang="en-US" sz="1800" b="1" dirty="0" smtClean="0"/>
          </a:p>
          <a:p>
            <a:pPr lvl="1"/>
            <a:r>
              <a:rPr lang="en-US" sz="1400" dirty="0" smtClean="0"/>
              <a:t>Shared dialogical space between the market, state &amp; third sector</a:t>
            </a:r>
          </a:p>
          <a:p>
            <a:pPr lvl="1"/>
            <a:r>
              <a:rPr lang="en-US" sz="1400" dirty="0" smtClean="0"/>
              <a:t>Shift from “them and us” to </a:t>
            </a:r>
            <a:r>
              <a:rPr lang="en-US" sz="1400" b="1" i="1" dirty="0" smtClean="0"/>
              <a:t>“what can we do for each other”?</a:t>
            </a:r>
          </a:p>
          <a:p>
            <a:pPr lvl="1"/>
            <a:r>
              <a:rPr lang="en-US" sz="1400" dirty="0" smtClean="0"/>
              <a:t>Communities and themselves are best placed to describe and address challenges</a:t>
            </a:r>
          </a:p>
          <a:p>
            <a:endParaRPr lang="en-US" sz="1200" dirty="0" smtClean="0"/>
          </a:p>
          <a:p>
            <a:r>
              <a:rPr lang="en-GB" sz="1800" b="1" i="1" dirty="0"/>
              <a:t>Role of a conduit to unlock and prepare a ‘shared space</a:t>
            </a:r>
            <a:r>
              <a:rPr lang="en-GB" sz="1800" b="1" i="1" dirty="0" smtClean="0"/>
              <a:t>’</a:t>
            </a:r>
          </a:p>
          <a:p>
            <a:pPr lvl="1"/>
            <a:r>
              <a:rPr lang="en-GB" sz="1400" i="1" dirty="0" smtClean="0"/>
              <a:t>Capacity to develop power &amp; political agency</a:t>
            </a:r>
          </a:p>
          <a:p>
            <a:pPr lvl="1"/>
            <a:r>
              <a:rPr lang="en-US" sz="1400" dirty="0"/>
              <a:t>Prepare the ground </a:t>
            </a:r>
            <a:r>
              <a:rPr lang="en-US" sz="1400" dirty="0" smtClean="0"/>
              <a:t>prior to unlocking the </a:t>
            </a:r>
            <a:r>
              <a:rPr lang="en-US" sz="1400" i="1" dirty="0" smtClean="0"/>
              <a:t>‘shared space’ </a:t>
            </a:r>
            <a:r>
              <a:rPr lang="en-US" sz="1400" dirty="0" smtClean="0"/>
              <a:t>(the </a:t>
            </a:r>
            <a:r>
              <a:rPr lang="en-US" sz="1400" i="1" dirty="0" smtClean="0"/>
              <a:t>“ask” </a:t>
            </a:r>
            <a:r>
              <a:rPr lang="en-US" sz="1400" dirty="0" smtClean="0"/>
              <a:t>becomes part of the co-created solution)</a:t>
            </a:r>
            <a:endParaRPr lang="en-US" sz="1400" dirty="0" smtClean="0"/>
          </a:p>
          <a:p>
            <a:pPr lvl="1"/>
            <a:r>
              <a:rPr lang="en-US" sz="1400" dirty="0" smtClean="0"/>
              <a:t>Shared understanding, use best practice, build social capital</a:t>
            </a:r>
          </a:p>
          <a:p>
            <a:pPr lvl="1"/>
            <a:r>
              <a:rPr lang="en-US" sz="1400" dirty="0" smtClean="0"/>
              <a:t>Bring together coalitions of interested parties (e.g. SMEs)</a:t>
            </a:r>
            <a:endParaRPr lang="en-US" sz="1400" dirty="0"/>
          </a:p>
          <a:p>
            <a:pPr lvl="1"/>
            <a:endParaRPr lang="en-US" sz="1400" dirty="0"/>
          </a:p>
        </p:txBody>
      </p:sp>
    </p:spTree>
    <p:extLst>
      <p:ext uri="{BB962C8B-B14F-4D97-AF65-F5344CB8AC3E}">
        <p14:creationId xmlns:p14="http://schemas.microsoft.com/office/powerpoint/2010/main" val="10328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95406" y="2624321"/>
            <a:ext cx="3486925" cy="2141538"/>
            <a:chOff x="5772925" y="2179843"/>
            <a:chExt cx="2743200" cy="2016125"/>
          </a:xfrm>
        </p:grpSpPr>
        <p:sp>
          <p:nvSpPr>
            <p:cNvPr id="4" name="Oval 10"/>
            <p:cNvSpPr>
              <a:spLocks noChangeArrowheads="1"/>
            </p:cNvSpPr>
            <p:nvPr/>
          </p:nvSpPr>
          <p:spPr bwMode="auto">
            <a:xfrm>
              <a:off x="5772925" y="2179843"/>
              <a:ext cx="2743200" cy="2016125"/>
            </a:xfrm>
            <a:prstGeom prst="ellipse">
              <a:avLst/>
            </a:prstGeom>
            <a:solidFill>
              <a:srgbClr val="FFFFFF"/>
            </a:solidFill>
            <a:ln w="9525">
              <a:solidFill>
                <a:srgbClr val="000000"/>
              </a:solidFill>
              <a:prstDash val="dash"/>
              <a:round/>
              <a:headEnd/>
              <a:tailEnd/>
            </a:ln>
          </p:spPr>
          <p:txBody>
            <a:bodyPr/>
            <a:lstStyle/>
            <a:p>
              <a:endParaRPr lang="en-US"/>
            </a:p>
          </p:txBody>
        </p:sp>
        <p:sp>
          <p:nvSpPr>
            <p:cNvPr id="5" name="Line 9"/>
            <p:cNvSpPr>
              <a:spLocks noChangeShapeType="1"/>
            </p:cNvSpPr>
            <p:nvPr/>
          </p:nvSpPr>
          <p:spPr bwMode="auto">
            <a:xfrm>
              <a:off x="7141350" y="2179843"/>
              <a:ext cx="0" cy="2016125"/>
            </a:xfrm>
            <a:prstGeom prst="line">
              <a:avLst/>
            </a:prstGeom>
            <a:noFill/>
            <a:ln w="9525">
              <a:solidFill>
                <a:srgbClr val="000000"/>
              </a:solidFill>
              <a:prstDash val="dash"/>
              <a:round/>
              <a:headEnd/>
              <a:tailEnd/>
            </a:ln>
          </p:spPr>
          <p:txBody>
            <a:bodyPr/>
            <a:lstStyle/>
            <a:p>
              <a:endParaRPr lang="en-GB"/>
            </a:p>
          </p:txBody>
        </p:sp>
        <p:sp>
          <p:nvSpPr>
            <p:cNvPr id="6" name="Line 8"/>
            <p:cNvSpPr>
              <a:spLocks noChangeShapeType="1"/>
            </p:cNvSpPr>
            <p:nvPr/>
          </p:nvSpPr>
          <p:spPr bwMode="auto">
            <a:xfrm>
              <a:off x="5772925" y="3187906"/>
              <a:ext cx="2743200" cy="0"/>
            </a:xfrm>
            <a:prstGeom prst="line">
              <a:avLst/>
            </a:prstGeom>
            <a:noFill/>
            <a:ln w="9525">
              <a:solidFill>
                <a:srgbClr val="000000"/>
              </a:solidFill>
              <a:prstDash val="dash"/>
              <a:round/>
              <a:headEnd/>
              <a:tailEnd/>
            </a:ln>
          </p:spPr>
          <p:txBody>
            <a:bodyPr/>
            <a:lstStyle/>
            <a:p>
              <a:endParaRPr lang="en-GB"/>
            </a:p>
          </p:txBody>
        </p:sp>
        <p:sp>
          <p:nvSpPr>
            <p:cNvPr id="7" name="Text Box 7"/>
            <p:cNvSpPr txBox="1">
              <a:spLocks noChangeArrowheads="1"/>
            </p:cNvSpPr>
            <p:nvPr/>
          </p:nvSpPr>
          <p:spPr bwMode="auto">
            <a:xfrm>
              <a:off x="5988825" y="2684668"/>
              <a:ext cx="1050925" cy="342900"/>
            </a:xfrm>
            <a:prstGeom prst="rect">
              <a:avLst/>
            </a:prstGeom>
            <a:solidFill>
              <a:srgbClr val="FFFFFF"/>
            </a:solidFill>
            <a:ln w="9525">
              <a:noFill/>
              <a:miter lim="800000"/>
              <a:headEnd/>
              <a:tailEnd/>
            </a:ln>
          </p:spPr>
          <p:txBody>
            <a:bodyPr/>
            <a:lstStyle/>
            <a:p>
              <a:pPr algn="r"/>
              <a:r>
                <a:rPr lang="en-GB" sz="1400" b="1" dirty="0">
                  <a:latin typeface="Times" charset="0"/>
                  <a:cs typeface="Times New Roman" pitchFamily="18" charset="0"/>
                </a:rPr>
                <a:t>Boundary</a:t>
              </a:r>
              <a:endParaRPr lang="en-GB" sz="2400" dirty="0">
                <a:latin typeface="Times" charset="0"/>
              </a:endParaRPr>
            </a:p>
          </p:txBody>
        </p:sp>
        <p:sp>
          <p:nvSpPr>
            <p:cNvPr id="8" name="Text Box 6"/>
            <p:cNvSpPr txBox="1">
              <a:spLocks noChangeArrowheads="1"/>
            </p:cNvSpPr>
            <p:nvPr/>
          </p:nvSpPr>
          <p:spPr bwMode="auto">
            <a:xfrm>
              <a:off x="5988825" y="3332368"/>
              <a:ext cx="1008063" cy="342900"/>
            </a:xfrm>
            <a:prstGeom prst="rect">
              <a:avLst/>
            </a:prstGeom>
            <a:solidFill>
              <a:srgbClr val="FFFFFF"/>
            </a:solidFill>
            <a:ln w="9525">
              <a:noFill/>
              <a:miter lim="800000"/>
              <a:headEnd/>
              <a:tailEnd/>
            </a:ln>
          </p:spPr>
          <p:txBody>
            <a:bodyPr/>
            <a:lstStyle/>
            <a:p>
              <a:pPr algn="r"/>
              <a:r>
                <a:rPr lang="en-GB" sz="1400" b="1">
                  <a:latin typeface="Times" charset="0"/>
                  <a:cs typeface="Times New Roman" pitchFamily="18" charset="0"/>
                </a:rPr>
                <a:t>System</a:t>
              </a:r>
              <a:endParaRPr lang="en-GB" sz="2400">
                <a:latin typeface="Times" charset="0"/>
              </a:endParaRPr>
            </a:p>
          </p:txBody>
        </p:sp>
        <p:sp>
          <p:nvSpPr>
            <p:cNvPr id="9" name="Text Box 5"/>
            <p:cNvSpPr txBox="1">
              <a:spLocks noChangeArrowheads="1"/>
            </p:cNvSpPr>
            <p:nvPr/>
          </p:nvSpPr>
          <p:spPr bwMode="auto">
            <a:xfrm>
              <a:off x="7212788" y="3332368"/>
              <a:ext cx="1165225" cy="342900"/>
            </a:xfrm>
            <a:prstGeom prst="rect">
              <a:avLst/>
            </a:prstGeom>
            <a:solidFill>
              <a:srgbClr val="FFFFFF"/>
            </a:solidFill>
            <a:ln w="9525">
              <a:noFill/>
              <a:miter lim="800000"/>
              <a:headEnd/>
              <a:tailEnd/>
            </a:ln>
          </p:spPr>
          <p:txBody>
            <a:bodyPr/>
            <a:lstStyle/>
            <a:p>
              <a:r>
                <a:rPr lang="en-GB" sz="1400" b="1">
                  <a:latin typeface="Times" charset="0"/>
                  <a:cs typeface="Times New Roman" pitchFamily="18" charset="0"/>
                </a:rPr>
                <a:t>Perspective</a:t>
              </a:r>
              <a:endParaRPr lang="en-GB" sz="2400">
                <a:latin typeface="Times" charset="0"/>
              </a:endParaRPr>
            </a:p>
          </p:txBody>
        </p:sp>
        <p:sp>
          <p:nvSpPr>
            <p:cNvPr id="10" name="Text Box 4"/>
            <p:cNvSpPr txBox="1">
              <a:spLocks noChangeArrowheads="1"/>
            </p:cNvSpPr>
            <p:nvPr/>
          </p:nvSpPr>
          <p:spPr bwMode="auto">
            <a:xfrm>
              <a:off x="7212788" y="2684668"/>
              <a:ext cx="1143000" cy="342900"/>
            </a:xfrm>
            <a:prstGeom prst="rect">
              <a:avLst/>
            </a:prstGeom>
            <a:solidFill>
              <a:srgbClr val="FFFFFF"/>
            </a:solidFill>
            <a:ln w="9525">
              <a:noFill/>
              <a:prstDash val="dash"/>
              <a:miter lim="800000"/>
              <a:headEnd/>
              <a:tailEnd/>
            </a:ln>
          </p:spPr>
          <p:txBody>
            <a:bodyPr/>
            <a:lstStyle/>
            <a:p>
              <a:r>
                <a:rPr lang="en-GB" sz="1400" b="1">
                  <a:latin typeface="Times" charset="0"/>
                  <a:cs typeface="Times New Roman" pitchFamily="18" charset="0"/>
                </a:rPr>
                <a:t>Relationship</a:t>
              </a:r>
              <a:endParaRPr lang="en-GB" sz="2400">
                <a:latin typeface="Times" charset="0"/>
              </a:endParaRPr>
            </a:p>
          </p:txBody>
        </p:sp>
      </p:grpSp>
      <p:sp>
        <p:nvSpPr>
          <p:cNvPr id="11" name="Rectangle 11"/>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a:p>
        </p:txBody>
      </p:sp>
      <p:sp>
        <p:nvSpPr>
          <p:cNvPr id="12" name="Rectangle 16"/>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sz="2400">
              <a:latin typeface="Times" charset="0"/>
            </a:endParaRPr>
          </a:p>
        </p:txBody>
      </p:sp>
      <p:sp>
        <p:nvSpPr>
          <p:cNvPr id="13" name="Text Box 17"/>
          <p:cNvSpPr txBox="1">
            <a:spLocks noChangeArrowheads="1"/>
          </p:cNvSpPr>
          <p:nvPr/>
        </p:nvSpPr>
        <p:spPr bwMode="auto">
          <a:xfrm>
            <a:off x="1674691" y="1125537"/>
            <a:ext cx="1295400" cy="304800"/>
          </a:xfrm>
          <a:prstGeom prst="rect">
            <a:avLst/>
          </a:prstGeom>
          <a:noFill/>
          <a:ln w="9525">
            <a:noFill/>
            <a:miter lim="800000"/>
            <a:headEnd/>
            <a:tailEnd/>
          </a:ln>
        </p:spPr>
        <p:txBody>
          <a:bodyPr>
            <a:spAutoFit/>
          </a:bodyPr>
          <a:lstStyle/>
          <a:p>
            <a:pPr>
              <a:spcBef>
                <a:spcPct val="50000"/>
              </a:spcBef>
            </a:pPr>
            <a:endParaRPr lang="en-US" sz="1400" b="1">
              <a:latin typeface="Times New Roman" pitchFamily="18" charset="0"/>
            </a:endParaRPr>
          </a:p>
        </p:txBody>
      </p:sp>
      <p:sp>
        <p:nvSpPr>
          <p:cNvPr id="22" name="Rectangle 21"/>
          <p:cNvSpPr/>
          <p:nvPr/>
        </p:nvSpPr>
        <p:spPr>
          <a:xfrm>
            <a:off x="124372" y="4901417"/>
            <a:ext cx="5255417" cy="307777"/>
          </a:xfrm>
          <a:prstGeom prst="rect">
            <a:avLst/>
          </a:prstGeom>
        </p:spPr>
        <p:txBody>
          <a:bodyPr wrap="square">
            <a:spAutoFit/>
          </a:bodyPr>
          <a:lstStyle/>
          <a:p>
            <a:r>
              <a:rPr lang="en-US" sz="1400" dirty="0" smtClean="0"/>
              <a:t>(</a:t>
            </a:r>
            <a:r>
              <a:rPr lang="en-US" sz="1400" dirty="0" err="1" smtClean="0"/>
              <a:t>Midgley</a:t>
            </a:r>
            <a:r>
              <a:rPr lang="en-US" sz="1400" dirty="0" smtClean="0"/>
              <a:t> adapted from </a:t>
            </a:r>
            <a:r>
              <a:rPr lang="en-US" sz="1400" dirty="0"/>
              <a:t>Cabrera </a:t>
            </a:r>
            <a:r>
              <a:rPr lang="en-US" sz="1400" i="1" dirty="0"/>
              <a:t>et al., </a:t>
            </a:r>
            <a:r>
              <a:rPr lang="en-US" sz="1400" dirty="0"/>
              <a:t>2008)</a:t>
            </a:r>
          </a:p>
        </p:txBody>
      </p:sp>
      <p:sp>
        <p:nvSpPr>
          <p:cNvPr id="19" name="Line 25"/>
          <p:cNvSpPr>
            <a:spLocks noChangeShapeType="1"/>
          </p:cNvSpPr>
          <p:nvPr/>
        </p:nvSpPr>
        <p:spPr bwMode="auto">
          <a:xfrm flipH="1" flipV="1">
            <a:off x="1422766" y="2334874"/>
            <a:ext cx="9136" cy="740519"/>
          </a:xfrm>
          <a:prstGeom prst="line">
            <a:avLst/>
          </a:prstGeom>
          <a:noFill/>
          <a:ln w="38100">
            <a:solidFill>
              <a:schemeClr val="tx1"/>
            </a:solidFill>
            <a:round/>
            <a:headEnd/>
            <a:tailEnd type="triangle" w="med" len="med"/>
          </a:ln>
        </p:spPr>
        <p:txBody>
          <a:bodyPr/>
          <a:lstStyle/>
          <a:p>
            <a:endParaRPr lang="en-GB"/>
          </a:p>
        </p:txBody>
      </p:sp>
      <p:sp>
        <p:nvSpPr>
          <p:cNvPr id="3" name="Rectangle 2"/>
          <p:cNvSpPr/>
          <p:nvPr/>
        </p:nvSpPr>
        <p:spPr>
          <a:xfrm>
            <a:off x="4214040" y="1127489"/>
            <a:ext cx="4620920" cy="4616648"/>
          </a:xfrm>
          <a:prstGeom prst="rect">
            <a:avLst/>
          </a:prstGeom>
          <a:solidFill>
            <a:srgbClr val="C00000"/>
          </a:solidFill>
        </p:spPr>
        <p:txBody>
          <a:bodyPr wrap="square">
            <a:spAutoFit/>
          </a:bodyPr>
          <a:lstStyle/>
          <a:p>
            <a:pPr marL="57150" indent="0">
              <a:buNone/>
            </a:pPr>
            <a:endParaRPr lang="en-US" sz="1400" dirty="0" smtClean="0">
              <a:solidFill>
                <a:schemeClr val="bg1"/>
              </a:solidFill>
            </a:endParaRPr>
          </a:p>
          <a:p>
            <a:pPr marL="57150" indent="0">
              <a:buNone/>
            </a:pPr>
            <a:r>
              <a:rPr lang="en-US" sz="1600" dirty="0" smtClean="0">
                <a:solidFill>
                  <a:schemeClr val="bg1"/>
                </a:solidFill>
              </a:rPr>
              <a:t>Stakeholders are active &amp; equal members </a:t>
            </a:r>
            <a:r>
              <a:rPr lang="mr-IN" sz="1600" dirty="0" smtClean="0">
                <a:solidFill>
                  <a:schemeClr val="bg1"/>
                </a:solidFill>
              </a:rPr>
              <a:t>–</a:t>
            </a:r>
            <a:r>
              <a:rPr lang="en-US" sz="1600" dirty="0" smtClean="0">
                <a:solidFill>
                  <a:schemeClr val="bg1"/>
                </a:solidFill>
              </a:rPr>
              <a:t> no ’one’ owner:</a:t>
            </a:r>
          </a:p>
          <a:p>
            <a:pPr marL="400050" indent="-342900">
              <a:buFont typeface="Arial" charset="0"/>
              <a:buChar char="•"/>
            </a:pPr>
            <a:r>
              <a:rPr lang="en-US" sz="1600" dirty="0" smtClean="0">
                <a:solidFill>
                  <a:schemeClr val="bg1"/>
                </a:solidFill>
              </a:rPr>
              <a:t>Businesses</a:t>
            </a:r>
          </a:p>
          <a:p>
            <a:pPr marL="400050" indent="-342900">
              <a:buFont typeface="Arial" charset="0"/>
              <a:buChar char="•"/>
            </a:pPr>
            <a:r>
              <a:rPr lang="en-US" sz="1600" dirty="0" smtClean="0">
                <a:solidFill>
                  <a:schemeClr val="bg1"/>
                </a:solidFill>
              </a:rPr>
              <a:t>Third Sector </a:t>
            </a:r>
            <a:r>
              <a:rPr lang="en-US" sz="1600" dirty="0" err="1" smtClean="0">
                <a:solidFill>
                  <a:schemeClr val="bg1"/>
                </a:solidFill>
              </a:rPr>
              <a:t>Organisations</a:t>
            </a:r>
            <a:endParaRPr lang="en-US" sz="1600" dirty="0" smtClean="0">
              <a:solidFill>
                <a:schemeClr val="bg1"/>
              </a:solidFill>
            </a:endParaRPr>
          </a:p>
          <a:p>
            <a:pPr marL="400050" indent="-342900">
              <a:buFont typeface="Arial" charset="0"/>
              <a:buChar char="•"/>
            </a:pPr>
            <a:r>
              <a:rPr lang="en-US" sz="1600" dirty="0" smtClean="0">
                <a:solidFill>
                  <a:schemeClr val="bg1"/>
                </a:solidFill>
              </a:rPr>
              <a:t>Government </a:t>
            </a:r>
          </a:p>
          <a:p>
            <a:pPr marL="57150" indent="0">
              <a:buNone/>
            </a:pPr>
            <a:endParaRPr lang="en-US" sz="1600" dirty="0" smtClean="0">
              <a:solidFill>
                <a:schemeClr val="bg1"/>
              </a:solidFill>
            </a:endParaRPr>
          </a:p>
          <a:p>
            <a:pPr marL="400050" indent="-342900">
              <a:buFont typeface="Arial" charset="0"/>
              <a:buChar char="•"/>
            </a:pPr>
            <a:r>
              <a:rPr lang="en-US" sz="1600" dirty="0" smtClean="0">
                <a:solidFill>
                  <a:schemeClr val="bg1"/>
                </a:solidFill>
              </a:rPr>
              <a:t>Governance/Ownership of each </a:t>
            </a:r>
            <a:r>
              <a:rPr lang="en-US" sz="1600" i="1" dirty="0" smtClean="0">
                <a:solidFill>
                  <a:schemeClr val="bg1"/>
                </a:solidFill>
              </a:rPr>
              <a:t>‘open space’ </a:t>
            </a:r>
            <a:r>
              <a:rPr lang="en-US" sz="1600" dirty="0" smtClean="0">
                <a:solidFill>
                  <a:schemeClr val="bg1"/>
                </a:solidFill>
              </a:rPr>
              <a:t>via representative body</a:t>
            </a:r>
          </a:p>
          <a:p>
            <a:pPr marL="857250" lvl="1" indent="-342900">
              <a:buFont typeface="Arial" charset="0"/>
              <a:buChar char="•"/>
            </a:pPr>
            <a:endParaRPr lang="en-US" sz="1600" dirty="0" smtClean="0">
              <a:solidFill>
                <a:schemeClr val="bg1"/>
              </a:solidFill>
            </a:endParaRPr>
          </a:p>
          <a:p>
            <a:pPr marL="400050" indent="-342900">
              <a:buFont typeface="Arial" charset="0"/>
              <a:buChar char="•"/>
            </a:pPr>
            <a:r>
              <a:rPr lang="en-US" sz="1600" dirty="0" smtClean="0">
                <a:solidFill>
                  <a:schemeClr val="bg1"/>
                </a:solidFill>
              </a:rPr>
              <a:t>Values constantly debated</a:t>
            </a:r>
          </a:p>
          <a:p>
            <a:pPr marL="400050" indent="-342900">
              <a:buFont typeface="Arial" charset="0"/>
              <a:buChar char="•"/>
            </a:pPr>
            <a:endParaRPr lang="en-US" sz="1600" dirty="0">
              <a:solidFill>
                <a:schemeClr val="bg1"/>
              </a:solidFill>
            </a:endParaRPr>
          </a:p>
          <a:p>
            <a:pPr marL="400050" lvl="1" indent="-342900">
              <a:buFont typeface="Arial" charset="0"/>
              <a:buChar char="•"/>
            </a:pPr>
            <a:r>
              <a:rPr lang="en-US" sz="1600" i="1" dirty="0" smtClean="0">
                <a:solidFill>
                  <a:schemeClr val="bg1"/>
                </a:solidFill>
              </a:rPr>
              <a:t>‘Concerned Citizens’ </a:t>
            </a:r>
            <a:r>
              <a:rPr lang="en-US" sz="1600" dirty="0">
                <a:solidFill>
                  <a:schemeClr val="bg1"/>
                </a:solidFill>
              </a:rPr>
              <a:t>d</a:t>
            </a:r>
            <a:r>
              <a:rPr lang="en-US" sz="1600" dirty="0" smtClean="0">
                <a:solidFill>
                  <a:schemeClr val="bg1"/>
                </a:solidFill>
              </a:rPr>
              <a:t>efine </a:t>
            </a:r>
            <a:r>
              <a:rPr lang="en-US" sz="1600" dirty="0">
                <a:solidFill>
                  <a:schemeClr val="bg1"/>
                </a:solidFill>
              </a:rPr>
              <a:t>criteria for </a:t>
            </a:r>
            <a:r>
              <a:rPr lang="en-US" sz="1600" i="1" dirty="0">
                <a:solidFill>
                  <a:schemeClr val="bg1"/>
                </a:solidFill>
              </a:rPr>
              <a:t>efficacy</a:t>
            </a:r>
            <a:r>
              <a:rPr lang="en-US" sz="1600" dirty="0">
                <a:solidFill>
                  <a:schemeClr val="bg1"/>
                </a:solidFill>
              </a:rPr>
              <a:t> and </a:t>
            </a:r>
            <a:r>
              <a:rPr lang="en-US" sz="1600" i="1" dirty="0">
                <a:solidFill>
                  <a:schemeClr val="bg1"/>
                </a:solidFill>
              </a:rPr>
              <a:t>efficiency</a:t>
            </a:r>
            <a:r>
              <a:rPr lang="en-US" sz="1600" dirty="0">
                <a:solidFill>
                  <a:schemeClr val="bg1"/>
                </a:solidFill>
              </a:rPr>
              <a:t> of system</a:t>
            </a:r>
          </a:p>
          <a:p>
            <a:pPr marL="857250" lvl="2" indent="-342900">
              <a:buFont typeface="Arial" charset="0"/>
              <a:buChar char="•"/>
            </a:pPr>
            <a:r>
              <a:rPr lang="en-US" sz="1400" i="1" dirty="0">
                <a:solidFill>
                  <a:schemeClr val="bg1"/>
                </a:solidFill>
              </a:rPr>
              <a:t>Efficacy</a:t>
            </a:r>
            <a:r>
              <a:rPr lang="en-US" sz="1400" dirty="0">
                <a:solidFill>
                  <a:schemeClr val="bg1"/>
                </a:solidFill>
              </a:rPr>
              <a:t>: resources allocated into communities that address </a:t>
            </a:r>
            <a:r>
              <a:rPr lang="en-US" sz="1400" dirty="0" smtClean="0">
                <a:solidFill>
                  <a:schemeClr val="bg1"/>
                </a:solidFill>
              </a:rPr>
              <a:t>issues/challenges</a:t>
            </a:r>
            <a:endParaRPr lang="en-US" sz="1400" dirty="0">
              <a:solidFill>
                <a:schemeClr val="bg1"/>
              </a:solidFill>
            </a:endParaRPr>
          </a:p>
          <a:p>
            <a:pPr marL="857250" lvl="2" indent="-342900">
              <a:buFont typeface="Arial" charset="0"/>
              <a:buChar char="•"/>
            </a:pPr>
            <a:r>
              <a:rPr lang="en-US" sz="1400" i="1" dirty="0" smtClean="0">
                <a:solidFill>
                  <a:schemeClr val="bg1"/>
                </a:solidFill>
              </a:rPr>
              <a:t>Efficiency</a:t>
            </a:r>
            <a:r>
              <a:rPr lang="en-US" sz="1400" dirty="0" smtClean="0">
                <a:solidFill>
                  <a:schemeClr val="bg1"/>
                </a:solidFill>
              </a:rPr>
              <a:t>: </a:t>
            </a:r>
            <a:r>
              <a:rPr lang="en-US" sz="1400" dirty="0">
                <a:solidFill>
                  <a:schemeClr val="bg1"/>
                </a:solidFill>
              </a:rPr>
              <a:t>outcome(s)/allocated resource </a:t>
            </a:r>
            <a:r>
              <a:rPr lang="en-US" sz="1400" dirty="0" smtClean="0">
                <a:solidFill>
                  <a:schemeClr val="bg1"/>
                </a:solidFill>
              </a:rPr>
              <a:t>use </a:t>
            </a:r>
            <a:r>
              <a:rPr lang="en-US" sz="1400" dirty="0">
                <a:solidFill>
                  <a:schemeClr val="bg1"/>
                </a:solidFill>
              </a:rPr>
              <a:t>defined by concerned </a:t>
            </a:r>
            <a:r>
              <a:rPr lang="en-US" sz="1400" dirty="0" smtClean="0">
                <a:solidFill>
                  <a:schemeClr val="bg1"/>
                </a:solidFill>
              </a:rPr>
              <a:t>citizens</a:t>
            </a:r>
          </a:p>
          <a:p>
            <a:pPr marL="857250" lvl="2" indent="-342900">
              <a:buFont typeface="Arial" charset="0"/>
              <a:buChar char="•"/>
            </a:pPr>
            <a:endParaRPr lang="en-US" sz="1400" dirty="0">
              <a:solidFill>
                <a:schemeClr val="bg1"/>
              </a:solidFill>
            </a:endParaRPr>
          </a:p>
        </p:txBody>
      </p:sp>
      <p:sp>
        <p:nvSpPr>
          <p:cNvPr id="14" name="Title 13"/>
          <p:cNvSpPr>
            <a:spLocks noGrp="1"/>
          </p:cNvSpPr>
          <p:nvPr>
            <p:ph type="title"/>
          </p:nvPr>
        </p:nvSpPr>
        <p:spPr>
          <a:xfrm>
            <a:off x="195406" y="353488"/>
            <a:ext cx="8448675" cy="695325"/>
          </a:xfrm>
        </p:spPr>
        <p:txBody>
          <a:bodyPr/>
          <a:lstStyle/>
          <a:p>
            <a:r>
              <a:rPr lang="en-US" i="1" dirty="0"/>
              <a:t>‘Boundary Idea’ </a:t>
            </a:r>
            <a:r>
              <a:rPr lang="en-US" dirty="0"/>
              <a:t>in creating </a:t>
            </a:r>
            <a:r>
              <a:rPr lang="en-US" i="1" dirty="0"/>
              <a:t>‘open spaces’</a:t>
            </a:r>
          </a:p>
        </p:txBody>
      </p:sp>
      <p:sp>
        <p:nvSpPr>
          <p:cNvPr id="20" name="Text Box 18"/>
          <p:cNvSpPr txBox="1">
            <a:spLocks noChangeArrowheads="1"/>
          </p:cNvSpPr>
          <p:nvPr/>
        </p:nvSpPr>
        <p:spPr bwMode="auto">
          <a:xfrm>
            <a:off x="195406" y="1461731"/>
            <a:ext cx="3523267" cy="738664"/>
          </a:xfrm>
          <a:prstGeom prst="rect">
            <a:avLst/>
          </a:prstGeom>
          <a:noFill/>
          <a:ln w="9525">
            <a:noFill/>
            <a:miter lim="800000"/>
            <a:headEnd/>
            <a:tailEnd/>
          </a:ln>
        </p:spPr>
        <p:txBody>
          <a:bodyPr wrap="square">
            <a:spAutoFit/>
          </a:bodyPr>
          <a:lstStyle/>
          <a:p>
            <a:pPr>
              <a:spcBef>
                <a:spcPct val="50000"/>
              </a:spcBef>
            </a:pPr>
            <a:r>
              <a:rPr lang="en-US" sz="1400" b="1" dirty="0">
                <a:latin typeface="Times New Roman" pitchFamily="18" charset="0"/>
              </a:rPr>
              <a:t>Approaches for exploring value and boundary judgements about what should be included in or excluded from analysis</a:t>
            </a:r>
          </a:p>
        </p:txBody>
      </p:sp>
    </p:spTree>
    <p:extLst>
      <p:ext uri="{BB962C8B-B14F-4D97-AF65-F5344CB8AC3E}">
        <p14:creationId xmlns:p14="http://schemas.microsoft.com/office/powerpoint/2010/main" val="14445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95406" y="2720924"/>
            <a:ext cx="3486925" cy="2141538"/>
            <a:chOff x="5772925" y="2179843"/>
            <a:chExt cx="2743200" cy="2016125"/>
          </a:xfrm>
        </p:grpSpPr>
        <p:sp>
          <p:nvSpPr>
            <p:cNvPr id="4" name="Oval 10"/>
            <p:cNvSpPr>
              <a:spLocks noChangeArrowheads="1"/>
            </p:cNvSpPr>
            <p:nvPr/>
          </p:nvSpPr>
          <p:spPr bwMode="auto">
            <a:xfrm>
              <a:off x="5772925" y="2179843"/>
              <a:ext cx="2743200" cy="2016125"/>
            </a:xfrm>
            <a:prstGeom prst="ellipse">
              <a:avLst/>
            </a:prstGeom>
            <a:solidFill>
              <a:srgbClr val="FFFFFF"/>
            </a:solidFill>
            <a:ln w="9525">
              <a:solidFill>
                <a:srgbClr val="000000"/>
              </a:solidFill>
              <a:prstDash val="dash"/>
              <a:round/>
              <a:headEnd/>
              <a:tailEnd/>
            </a:ln>
          </p:spPr>
          <p:txBody>
            <a:bodyPr/>
            <a:lstStyle/>
            <a:p>
              <a:endParaRPr lang="en-US"/>
            </a:p>
          </p:txBody>
        </p:sp>
        <p:sp>
          <p:nvSpPr>
            <p:cNvPr id="5" name="Line 9"/>
            <p:cNvSpPr>
              <a:spLocks noChangeShapeType="1"/>
            </p:cNvSpPr>
            <p:nvPr/>
          </p:nvSpPr>
          <p:spPr bwMode="auto">
            <a:xfrm>
              <a:off x="7141350" y="2179843"/>
              <a:ext cx="0" cy="2016125"/>
            </a:xfrm>
            <a:prstGeom prst="line">
              <a:avLst/>
            </a:prstGeom>
            <a:noFill/>
            <a:ln w="9525">
              <a:solidFill>
                <a:srgbClr val="000000"/>
              </a:solidFill>
              <a:prstDash val="dash"/>
              <a:round/>
              <a:headEnd/>
              <a:tailEnd/>
            </a:ln>
          </p:spPr>
          <p:txBody>
            <a:bodyPr/>
            <a:lstStyle/>
            <a:p>
              <a:endParaRPr lang="en-GB"/>
            </a:p>
          </p:txBody>
        </p:sp>
        <p:sp>
          <p:nvSpPr>
            <p:cNvPr id="6" name="Line 8"/>
            <p:cNvSpPr>
              <a:spLocks noChangeShapeType="1"/>
            </p:cNvSpPr>
            <p:nvPr/>
          </p:nvSpPr>
          <p:spPr bwMode="auto">
            <a:xfrm>
              <a:off x="5772925" y="3187906"/>
              <a:ext cx="2743200" cy="0"/>
            </a:xfrm>
            <a:prstGeom prst="line">
              <a:avLst/>
            </a:prstGeom>
            <a:noFill/>
            <a:ln w="9525">
              <a:solidFill>
                <a:srgbClr val="000000"/>
              </a:solidFill>
              <a:prstDash val="dash"/>
              <a:round/>
              <a:headEnd/>
              <a:tailEnd/>
            </a:ln>
          </p:spPr>
          <p:txBody>
            <a:bodyPr/>
            <a:lstStyle/>
            <a:p>
              <a:endParaRPr lang="en-GB"/>
            </a:p>
          </p:txBody>
        </p:sp>
        <p:sp>
          <p:nvSpPr>
            <p:cNvPr id="7" name="Text Box 7"/>
            <p:cNvSpPr txBox="1">
              <a:spLocks noChangeArrowheads="1"/>
            </p:cNvSpPr>
            <p:nvPr/>
          </p:nvSpPr>
          <p:spPr bwMode="auto">
            <a:xfrm>
              <a:off x="5988825" y="2684668"/>
              <a:ext cx="1050925" cy="342900"/>
            </a:xfrm>
            <a:prstGeom prst="rect">
              <a:avLst/>
            </a:prstGeom>
            <a:solidFill>
              <a:srgbClr val="FFFFFF"/>
            </a:solidFill>
            <a:ln w="9525">
              <a:noFill/>
              <a:miter lim="800000"/>
              <a:headEnd/>
              <a:tailEnd/>
            </a:ln>
          </p:spPr>
          <p:txBody>
            <a:bodyPr/>
            <a:lstStyle/>
            <a:p>
              <a:pPr algn="r"/>
              <a:r>
                <a:rPr lang="en-GB" sz="1400" b="1" dirty="0">
                  <a:latin typeface="Times" charset="0"/>
                  <a:cs typeface="Times New Roman" pitchFamily="18" charset="0"/>
                </a:rPr>
                <a:t>Boundary</a:t>
              </a:r>
              <a:endParaRPr lang="en-GB" sz="2400" dirty="0">
                <a:latin typeface="Times" charset="0"/>
              </a:endParaRPr>
            </a:p>
          </p:txBody>
        </p:sp>
        <p:sp>
          <p:nvSpPr>
            <p:cNvPr id="8" name="Text Box 6"/>
            <p:cNvSpPr txBox="1">
              <a:spLocks noChangeArrowheads="1"/>
            </p:cNvSpPr>
            <p:nvPr/>
          </p:nvSpPr>
          <p:spPr bwMode="auto">
            <a:xfrm>
              <a:off x="5988825" y="3332368"/>
              <a:ext cx="1008063" cy="342900"/>
            </a:xfrm>
            <a:prstGeom prst="rect">
              <a:avLst/>
            </a:prstGeom>
            <a:solidFill>
              <a:srgbClr val="FFFFFF"/>
            </a:solidFill>
            <a:ln w="9525">
              <a:noFill/>
              <a:miter lim="800000"/>
              <a:headEnd/>
              <a:tailEnd/>
            </a:ln>
          </p:spPr>
          <p:txBody>
            <a:bodyPr/>
            <a:lstStyle/>
            <a:p>
              <a:pPr algn="r"/>
              <a:r>
                <a:rPr lang="en-GB" sz="1400" b="1">
                  <a:latin typeface="Times" charset="0"/>
                  <a:cs typeface="Times New Roman" pitchFamily="18" charset="0"/>
                </a:rPr>
                <a:t>System</a:t>
              </a:r>
              <a:endParaRPr lang="en-GB" sz="2400">
                <a:latin typeface="Times" charset="0"/>
              </a:endParaRPr>
            </a:p>
          </p:txBody>
        </p:sp>
        <p:sp>
          <p:nvSpPr>
            <p:cNvPr id="9" name="Text Box 5"/>
            <p:cNvSpPr txBox="1">
              <a:spLocks noChangeArrowheads="1"/>
            </p:cNvSpPr>
            <p:nvPr/>
          </p:nvSpPr>
          <p:spPr bwMode="auto">
            <a:xfrm>
              <a:off x="7212788" y="3332368"/>
              <a:ext cx="1165225" cy="342900"/>
            </a:xfrm>
            <a:prstGeom prst="rect">
              <a:avLst/>
            </a:prstGeom>
            <a:solidFill>
              <a:srgbClr val="FFFFFF"/>
            </a:solidFill>
            <a:ln w="9525">
              <a:noFill/>
              <a:miter lim="800000"/>
              <a:headEnd/>
              <a:tailEnd/>
            </a:ln>
          </p:spPr>
          <p:txBody>
            <a:bodyPr/>
            <a:lstStyle/>
            <a:p>
              <a:r>
                <a:rPr lang="en-GB" sz="1400" b="1">
                  <a:latin typeface="Times" charset="0"/>
                  <a:cs typeface="Times New Roman" pitchFamily="18" charset="0"/>
                </a:rPr>
                <a:t>Perspective</a:t>
              </a:r>
              <a:endParaRPr lang="en-GB" sz="2400">
                <a:latin typeface="Times" charset="0"/>
              </a:endParaRPr>
            </a:p>
          </p:txBody>
        </p:sp>
        <p:sp>
          <p:nvSpPr>
            <p:cNvPr id="10" name="Text Box 4"/>
            <p:cNvSpPr txBox="1">
              <a:spLocks noChangeArrowheads="1"/>
            </p:cNvSpPr>
            <p:nvPr/>
          </p:nvSpPr>
          <p:spPr bwMode="auto">
            <a:xfrm>
              <a:off x="7212788" y="2684668"/>
              <a:ext cx="1143000" cy="342900"/>
            </a:xfrm>
            <a:prstGeom prst="rect">
              <a:avLst/>
            </a:prstGeom>
            <a:solidFill>
              <a:srgbClr val="FFFFFF"/>
            </a:solidFill>
            <a:ln w="9525">
              <a:noFill/>
              <a:prstDash val="dash"/>
              <a:miter lim="800000"/>
              <a:headEnd/>
              <a:tailEnd/>
            </a:ln>
          </p:spPr>
          <p:txBody>
            <a:bodyPr/>
            <a:lstStyle/>
            <a:p>
              <a:r>
                <a:rPr lang="en-GB" sz="1400" b="1">
                  <a:latin typeface="Times" charset="0"/>
                  <a:cs typeface="Times New Roman" pitchFamily="18" charset="0"/>
                </a:rPr>
                <a:t>Relationship</a:t>
              </a:r>
              <a:endParaRPr lang="en-GB" sz="2400">
                <a:latin typeface="Times" charset="0"/>
              </a:endParaRPr>
            </a:p>
          </p:txBody>
        </p:sp>
      </p:grpSp>
      <p:sp>
        <p:nvSpPr>
          <p:cNvPr id="11" name="Rectangle 11"/>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a:p>
        </p:txBody>
      </p:sp>
      <p:sp>
        <p:nvSpPr>
          <p:cNvPr id="12" name="Rectangle 16"/>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sz="2400">
              <a:latin typeface="Times" charset="0"/>
            </a:endParaRPr>
          </a:p>
        </p:txBody>
      </p:sp>
      <p:sp>
        <p:nvSpPr>
          <p:cNvPr id="13" name="Text Box 17"/>
          <p:cNvSpPr txBox="1">
            <a:spLocks noChangeArrowheads="1"/>
          </p:cNvSpPr>
          <p:nvPr/>
        </p:nvSpPr>
        <p:spPr bwMode="auto">
          <a:xfrm>
            <a:off x="1674691" y="1125537"/>
            <a:ext cx="1295400" cy="304800"/>
          </a:xfrm>
          <a:prstGeom prst="rect">
            <a:avLst/>
          </a:prstGeom>
          <a:noFill/>
          <a:ln w="9525">
            <a:noFill/>
            <a:miter lim="800000"/>
            <a:headEnd/>
            <a:tailEnd/>
          </a:ln>
        </p:spPr>
        <p:txBody>
          <a:bodyPr>
            <a:spAutoFit/>
          </a:bodyPr>
          <a:lstStyle/>
          <a:p>
            <a:pPr>
              <a:spcBef>
                <a:spcPct val="50000"/>
              </a:spcBef>
            </a:pPr>
            <a:endParaRPr lang="en-US" sz="1400" b="1">
              <a:latin typeface="Times New Roman" pitchFamily="18" charset="0"/>
            </a:endParaRPr>
          </a:p>
        </p:txBody>
      </p:sp>
      <p:sp>
        <p:nvSpPr>
          <p:cNvPr id="22" name="Rectangle 21"/>
          <p:cNvSpPr/>
          <p:nvPr/>
        </p:nvSpPr>
        <p:spPr>
          <a:xfrm>
            <a:off x="0" y="5039589"/>
            <a:ext cx="5255417" cy="307777"/>
          </a:xfrm>
          <a:prstGeom prst="rect">
            <a:avLst/>
          </a:prstGeom>
        </p:spPr>
        <p:txBody>
          <a:bodyPr wrap="square">
            <a:spAutoFit/>
          </a:bodyPr>
          <a:lstStyle/>
          <a:p>
            <a:r>
              <a:rPr lang="en-US" sz="1400" dirty="0" smtClean="0"/>
              <a:t>(</a:t>
            </a:r>
            <a:r>
              <a:rPr lang="en-US" sz="1400" dirty="0" err="1" smtClean="0"/>
              <a:t>Midgley</a:t>
            </a:r>
            <a:r>
              <a:rPr lang="en-US" sz="1400" dirty="0" smtClean="0"/>
              <a:t> adapted from </a:t>
            </a:r>
            <a:r>
              <a:rPr lang="en-US" sz="1400" dirty="0"/>
              <a:t>Cabrera </a:t>
            </a:r>
            <a:r>
              <a:rPr lang="en-US" sz="1400" i="1" dirty="0"/>
              <a:t>et al., </a:t>
            </a:r>
            <a:r>
              <a:rPr lang="en-US" sz="1400" dirty="0"/>
              <a:t>2008)</a:t>
            </a:r>
          </a:p>
        </p:txBody>
      </p:sp>
      <p:sp>
        <p:nvSpPr>
          <p:cNvPr id="19" name="Line 25"/>
          <p:cNvSpPr>
            <a:spLocks noChangeShapeType="1"/>
          </p:cNvSpPr>
          <p:nvPr/>
        </p:nvSpPr>
        <p:spPr bwMode="auto">
          <a:xfrm flipH="1" flipV="1">
            <a:off x="1422766" y="2431477"/>
            <a:ext cx="9136" cy="740519"/>
          </a:xfrm>
          <a:prstGeom prst="line">
            <a:avLst/>
          </a:prstGeom>
          <a:noFill/>
          <a:ln w="38100">
            <a:solidFill>
              <a:schemeClr val="tx1"/>
            </a:solidFill>
            <a:round/>
            <a:headEnd/>
            <a:tailEnd type="triangle" w="med" len="med"/>
          </a:ln>
        </p:spPr>
        <p:txBody>
          <a:bodyPr/>
          <a:lstStyle/>
          <a:p>
            <a:endParaRPr lang="en-GB"/>
          </a:p>
        </p:txBody>
      </p:sp>
      <p:sp>
        <p:nvSpPr>
          <p:cNvPr id="3" name="Rectangle 2"/>
          <p:cNvSpPr/>
          <p:nvPr/>
        </p:nvSpPr>
        <p:spPr>
          <a:xfrm>
            <a:off x="4221604" y="1041289"/>
            <a:ext cx="4620920" cy="4708981"/>
          </a:xfrm>
          <a:prstGeom prst="rect">
            <a:avLst/>
          </a:prstGeom>
          <a:solidFill>
            <a:srgbClr val="C00000"/>
          </a:solidFill>
        </p:spPr>
        <p:txBody>
          <a:bodyPr wrap="square">
            <a:spAutoFit/>
          </a:bodyPr>
          <a:lstStyle/>
          <a:p>
            <a:pPr marL="57150" indent="0">
              <a:buNone/>
            </a:pPr>
            <a:endParaRPr lang="en-US" sz="1400" dirty="0" smtClean="0">
              <a:solidFill>
                <a:schemeClr val="bg1"/>
              </a:solidFill>
            </a:endParaRPr>
          </a:p>
          <a:p>
            <a:r>
              <a:rPr lang="en-GB" sz="1600" dirty="0" smtClean="0">
                <a:solidFill>
                  <a:schemeClr val="bg1"/>
                </a:solidFill>
              </a:rPr>
              <a:t>A conduit unlocks and prepares a ‘shard space’:</a:t>
            </a:r>
          </a:p>
          <a:p>
            <a:endParaRPr lang="en-GB" sz="1600" dirty="0" smtClean="0">
              <a:solidFill>
                <a:schemeClr val="bg1"/>
              </a:solidFill>
            </a:endParaRPr>
          </a:p>
          <a:p>
            <a:pPr marL="285750" indent="-285750">
              <a:buFont typeface="Arial" charset="0"/>
              <a:buChar char="•"/>
            </a:pPr>
            <a:r>
              <a:rPr lang="en-GB" sz="1600" dirty="0" smtClean="0">
                <a:solidFill>
                  <a:schemeClr val="bg1"/>
                </a:solidFill>
              </a:rPr>
              <a:t>Understand </a:t>
            </a:r>
            <a:r>
              <a:rPr lang="en-GB" sz="1600" dirty="0">
                <a:solidFill>
                  <a:schemeClr val="bg1"/>
                </a:solidFill>
              </a:rPr>
              <a:t>‘issues’ (</a:t>
            </a:r>
            <a:r>
              <a:rPr lang="en-GB" sz="1600" i="1" dirty="0">
                <a:solidFill>
                  <a:schemeClr val="bg1"/>
                </a:solidFill>
              </a:rPr>
              <a:t>’open spaces’ </a:t>
            </a:r>
            <a:r>
              <a:rPr lang="en-GB" sz="1600" dirty="0">
                <a:solidFill>
                  <a:schemeClr val="bg1"/>
                </a:solidFill>
              </a:rPr>
              <a:t>provide a listening opportunity)</a:t>
            </a:r>
          </a:p>
          <a:p>
            <a:pPr marL="285750" indent="-285750">
              <a:buFont typeface="Arial" charset="0"/>
              <a:buChar char="•"/>
            </a:pPr>
            <a:r>
              <a:rPr lang="en-GB" sz="1600" dirty="0">
                <a:solidFill>
                  <a:schemeClr val="bg1"/>
                </a:solidFill>
              </a:rPr>
              <a:t>Better channel </a:t>
            </a:r>
            <a:r>
              <a:rPr lang="en-GB" sz="1600" dirty="0" smtClean="0">
                <a:solidFill>
                  <a:schemeClr val="bg1"/>
                </a:solidFill>
              </a:rPr>
              <a:t>stakeholders “haves” &amp; “wants” (particularly, the TSO “ask”)</a:t>
            </a:r>
            <a:endParaRPr lang="en-GB" sz="1600" dirty="0">
              <a:solidFill>
                <a:schemeClr val="bg1"/>
              </a:solidFill>
            </a:endParaRPr>
          </a:p>
          <a:p>
            <a:pPr marL="285750" indent="-285750">
              <a:buFont typeface="Arial" charset="0"/>
              <a:buChar char="•"/>
            </a:pPr>
            <a:r>
              <a:rPr lang="en-US" sz="1600" dirty="0" err="1" smtClean="0">
                <a:solidFill>
                  <a:schemeClr val="bg1"/>
                </a:solidFill>
              </a:rPr>
              <a:t>Minimise</a:t>
            </a:r>
            <a:r>
              <a:rPr lang="en-US" sz="1600" dirty="0" smtClean="0">
                <a:solidFill>
                  <a:schemeClr val="bg1"/>
                </a:solidFill>
              </a:rPr>
              <a:t> potential conflict by preparing the ground &amp; level playing field</a:t>
            </a:r>
          </a:p>
          <a:p>
            <a:pPr marL="285750" indent="-285750">
              <a:buFont typeface="Arial" charset="0"/>
              <a:buChar char="•"/>
            </a:pPr>
            <a:r>
              <a:rPr lang="en-US" sz="1600" dirty="0" smtClean="0">
                <a:solidFill>
                  <a:schemeClr val="bg1"/>
                </a:solidFill>
              </a:rPr>
              <a:t>Identify potential ‘fit’ between partners ’values’</a:t>
            </a:r>
          </a:p>
          <a:p>
            <a:pPr marL="285750" indent="-285750">
              <a:buFont typeface="Arial" charset="0"/>
              <a:buChar char="•"/>
            </a:pPr>
            <a:r>
              <a:rPr lang="en-US" sz="1600" dirty="0" smtClean="0">
                <a:solidFill>
                  <a:schemeClr val="bg1"/>
                </a:solidFill>
              </a:rPr>
              <a:t>Use good practice</a:t>
            </a:r>
          </a:p>
          <a:p>
            <a:pPr marL="285750" indent="-285750">
              <a:buFont typeface="Arial" charset="0"/>
              <a:buChar char="•"/>
            </a:pPr>
            <a:r>
              <a:rPr lang="en-US" sz="1600" dirty="0" smtClean="0">
                <a:solidFill>
                  <a:schemeClr val="bg1"/>
                </a:solidFill>
              </a:rPr>
              <a:t>Build social capital (the ‘relationship’)</a:t>
            </a:r>
          </a:p>
          <a:p>
            <a:pPr marL="285750" indent="-285750">
              <a:buFont typeface="Arial" charset="0"/>
              <a:buChar char="•"/>
            </a:pPr>
            <a:r>
              <a:rPr lang="en-US" sz="1600" dirty="0" smtClean="0">
                <a:solidFill>
                  <a:schemeClr val="bg1"/>
                </a:solidFill>
              </a:rPr>
              <a:t>Potential to pool </a:t>
            </a:r>
            <a:r>
              <a:rPr lang="en-US" sz="1600" dirty="0">
                <a:solidFill>
                  <a:schemeClr val="bg1"/>
                </a:solidFill>
              </a:rPr>
              <a:t>resources by bringing together coalitions of interested parties (e.g. SMEs) around ‘shared values</a:t>
            </a:r>
            <a:r>
              <a:rPr lang="en-US" sz="1600" dirty="0" smtClean="0">
                <a:solidFill>
                  <a:schemeClr val="bg1"/>
                </a:solidFill>
              </a:rPr>
              <a:t>’</a:t>
            </a:r>
          </a:p>
          <a:p>
            <a:pPr marL="285750" indent="-285750">
              <a:buFont typeface="Arial" charset="0"/>
              <a:buChar char="•"/>
            </a:pPr>
            <a:endParaRPr lang="en-US" sz="1600" dirty="0">
              <a:solidFill>
                <a:schemeClr val="bg1"/>
              </a:solidFill>
            </a:endParaRPr>
          </a:p>
          <a:p>
            <a:pPr marL="285750" indent="-285750">
              <a:buFont typeface="Arial" charset="0"/>
              <a:buChar char="•"/>
            </a:pPr>
            <a:r>
              <a:rPr lang="en-US" sz="1600" dirty="0">
                <a:solidFill>
                  <a:schemeClr val="bg1"/>
                </a:solidFill>
              </a:rPr>
              <a:t>Facilitate the co-creation of solutions, efficient allocation of resources and evaluation </a:t>
            </a:r>
          </a:p>
          <a:p>
            <a:pPr marL="857250" lvl="2" indent="-342900">
              <a:buFont typeface="Arial" charset="0"/>
              <a:buChar char="•"/>
            </a:pPr>
            <a:endParaRPr lang="en-US" sz="1400" dirty="0">
              <a:solidFill>
                <a:schemeClr val="bg1"/>
              </a:solidFill>
            </a:endParaRPr>
          </a:p>
        </p:txBody>
      </p:sp>
      <p:sp>
        <p:nvSpPr>
          <p:cNvPr id="14" name="Title 13"/>
          <p:cNvSpPr>
            <a:spLocks noGrp="1"/>
          </p:cNvSpPr>
          <p:nvPr>
            <p:ph type="title"/>
          </p:nvPr>
        </p:nvSpPr>
        <p:spPr>
          <a:xfrm>
            <a:off x="195406" y="353488"/>
            <a:ext cx="8448675" cy="695325"/>
          </a:xfrm>
        </p:spPr>
        <p:txBody>
          <a:bodyPr/>
          <a:lstStyle/>
          <a:p>
            <a:r>
              <a:rPr lang="en-US" i="1" dirty="0"/>
              <a:t>‘Boundary Idea’ </a:t>
            </a:r>
            <a:r>
              <a:rPr lang="en-US" dirty="0"/>
              <a:t>in creating </a:t>
            </a:r>
            <a:r>
              <a:rPr lang="en-US" i="1" dirty="0" smtClean="0"/>
              <a:t>‘shared </a:t>
            </a:r>
            <a:r>
              <a:rPr lang="en-US" i="1" dirty="0"/>
              <a:t>spaces’</a:t>
            </a:r>
          </a:p>
        </p:txBody>
      </p:sp>
      <p:sp>
        <p:nvSpPr>
          <p:cNvPr id="20" name="Text Box 18"/>
          <p:cNvSpPr txBox="1">
            <a:spLocks noChangeArrowheads="1"/>
          </p:cNvSpPr>
          <p:nvPr/>
        </p:nvSpPr>
        <p:spPr bwMode="auto">
          <a:xfrm>
            <a:off x="195406" y="1558334"/>
            <a:ext cx="3523267" cy="738664"/>
          </a:xfrm>
          <a:prstGeom prst="rect">
            <a:avLst/>
          </a:prstGeom>
          <a:noFill/>
          <a:ln w="9525">
            <a:noFill/>
            <a:miter lim="800000"/>
            <a:headEnd/>
            <a:tailEnd/>
          </a:ln>
        </p:spPr>
        <p:txBody>
          <a:bodyPr wrap="square">
            <a:spAutoFit/>
          </a:bodyPr>
          <a:lstStyle/>
          <a:p>
            <a:pPr>
              <a:spcBef>
                <a:spcPct val="50000"/>
              </a:spcBef>
            </a:pPr>
            <a:r>
              <a:rPr lang="en-US" sz="1400" b="1" dirty="0">
                <a:latin typeface="Times New Roman" pitchFamily="18" charset="0"/>
              </a:rPr>
              <a:t>Approaches for exploring value and boundary judgements about what should be included in or excluded from analysis</a:t>
            </a:r>
          </a:p>
        </p:txBody>
      </p:sp>
    </p:spTree>
    <p:extLst>
      <p:ext uri="{BB962C8B-B14F-4D97-AF65-F5344CB8AC3E}">
        <p14:creationId xmlns:p14="http://schemas.microsoft.com/office/powerpoint/2010/main" val="3436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839683"/>
            <a:ext cx="8448675" cy="695325"/>
          </a:xfrm>
        </p:spPr>
        <p:txBody>
          <a:bodyPr/>
          <a:lstStyle/>
          <a:p>
            <a:r>
              <a:rPr lang="en-US" dirty="0" smtClean="0"/>
              <a:t>Addressing different </a:t>
            </a:r>
            <a:r>
              <a:rPr lang="en-US" i="1" dirty="0" smtClean="0"/>
              <a:t>‘perspectives’?</a:t>
            </a:r>
            <a:endParaRPr lang="en-US" i="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54974" y="3783784"/>
            <a:ext cx="3441363" cy="2064818"/>
          </a:xfrm>
          <a:prstGeom prst="rect">
            <a:avLst/>
          </a:prstGeom>
        </p:spPr>
      </p:pic>
      <p:pic>
        <p:nvPicPr>
          <p:cNvPr id="5" name="Picture 4"/>
          <p:cNvPicPr>
            <a:picLocks noChangeAspect="1"/>
          </p:cNvPicPr>
          <p:nvPr/>
        </p:nvPicPr>
        <p:blipFill>
          <a:blip r:embed="rId3"/>
          <a:stretch>
            <a:fillRect/>
          </a:stretch>
        </p:blipFill>
        <p:spPr>
          <a:xfrm>
            <a:off x="6207369" y="1772432"/>
            <a:ext cx="2588968" cy="1946650"/>
          </a:xfrm>
          <a:prstGeom prst="rect">
            <a:avLst/>
          </a:prstGeom>
        </p:spPr>
      </p:pic>
      <p:pic>
        <p:nvPicPr>
          <p:cNvPr id="6" name="Picture 5"/>
          <p:cNvPicPr>
            <a:picLocks noChangeAspect="1"/>
          </p:cNvPicPr>
          <p:nvPr/>
        </p:nvPicPr>
        <p:blipFill>
          <a:blip r:embed="rId4"/>
          <a:stretch>
            <a:fillRect/>
          </a:stretch>
        </p:blipFill>
        <p:spPr>
          <a:xfrm>
            <a:off x="215237" y="3937821"/>
            <a:ext cx="2636081" cy="1818896"/>
          </a:xfrm>
          <a:prstGeom prst="rect">
            <a:avLst/>
          </a:prstGeom>
        </p:spPr>
      </p:pic>
      <p:pic>
        <p:nvPicPr>
          <p:cNvPr id="7" name="Picture 6"/>
          <p:cNvPicPr>
            <a:picLocks noChangeAspect="1"/>
          </p:cNvPicPr>
          <p:nvPr/>
        </p:nvPicPr>
        <p:blipFill>
          <a:blip r:embed="rId5"/>
          <a:stretch>
            <a:fillRect/>
          </a:stretch>
        </p:blipFill>
        <p:spPr>
          <a:xfrm>
            <a:off x="0" y="1915021"/>
            <a:ext cx="4648875" cy="1804061"/>
          </a:xfrm>
          <a:prstGeom prst="rect">
            <a:avLst/>
          </a:prstGeom>
        </p:spPr>
      </p:pic>
      <p:pic>
        <p:nvPicPr>
          <p:cNvPr id="8" name="Picture 7"/>
          <p:cNvPicPr>
            <a:picLocks noChangeAspect="1"/>
          </p:cNvPicPr>
          <p:nvPr/>
        </p:nvPicPr>
        <p:blipFill>
          <a:blip r:embed="rId6"/>
          <a:stretch>
            <a:fillRect/>
          </a:stretch>
        </p:blipFill>
        <p:spPr>
          <a:xfrm>
            <a:off x="3004295" y="3999973"/>
            <a:ext cx="2197702" cy="1756744"/>
          </a:xfrm>
          <a:prstGeom prst="rect">
            <a:avLst/>
          </a:prstGeom>
        </p:spPr>
      </p:pic>
      <p:pic>
        <p:nvPicPr>
          <p:cNvPr id="9" name="Picture 8"/>
          <p:cNvPicPr>
            <a:picLocks noChangeAspect="1"/>
          </p:cNvPicPr>
          <p:nvPr/>
        </p:nvPicPr>
        <p:blipFill>
          <a:blip r:embed="rId7"/>
          <a:stretch>
            <a:fillRect/>
          </a:stretch>
        </p:blipFill>
        <p:spPr>
          <a:xfrm>
            <a:off x="3963773" y="2332651"/>
            <a:ext cx="2065530" cy="826212"/>
          </a:xfrm>
          <a:prstGeom prst="rect">
            <a:avLst/>
          </a:prstGeom>
        </p:spPr>
      </p:pic>
    </p:spTree>
    <p:extLst>
      <p:ext uri="{BB962C8B-B14F-4D97-AF65-F5344CB8AC3E}">
        <p14:creationId xmlns:p14="http://schemas.microsoft.com/office/powerpoint/2010/main" val="3714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1" y="4645439"/>
            <a:ext cx="7772400" cy="1362075"/>
          </a:xfrm>
        </p:spPr>
        <p:txBody>
          <a:bodyPr/>
          <a:lstStyle/>
          <a:p>
            <a:r>
              <a:rPr lang="en-US" sz="3200" dirty="0" smtClean="0"/>
              <a:t>O.R. Contribution to addressing </a:t>
            </a:r>
            <a:r>
              <a:rPr lang="en-US" sz="3200" i="1" dirty="0" smtClean="0"/>
              <a:t>“Grand Challenges”</a:t>
            </a:r>
            <a:endParaRPr lang="en-US" sz="3200" i="1" dirty="0"/>
          </a:p>
        </p:txBody>
      </p:sp>
      <p:pic>
        <p:nvPicPr>
          <p:cNvPr id="7" name="Picture 6"/>
          <p:cNvPicPr>
            <a:picLocks noChangeAspect="1"/>
          </p:cNvPicPr>
          <p:nvPr/>
        </p:nvPicPr>
        <p:blipFill>
          <a:blip r:embed="rId2"/>
          <a:stretch>
            <a:fillRect/>
          </a:stretch>
        </p:blipFill>
        <p:spPr>
          <a:xfrm>
            <a:off x="1120153" y="-923062"/>
            <a:ext cx="6976717" cy="3998119"/>
          </a:xfrm>
          <a:prstGeom prst="rect">
            <a:avLst/>
          </a:prstGeom>
        </p:spPr>
      </p:pic>
      <p:pic>
        <p:nvPicPr>
          <p:cNvPr id="8" name="Picture 7"/>
          <p:cNvPicPr>
            <a:picLocks noChangeAspect="1"/>
          </p:cNvPicPr>
          <p:nvPr/>
        </p:nvPicPr>
        <p:blipFill>
          <a:blip r:embed="rId3"/>
          <a:stretch>
            <a:fillRect/>
          </a:stretch>
        </p:blipFill>
        <p:spPr>
          <a:xfrm>
            <a:off x="1316796" y="2961217"/>
            <a:ext cx="6327705" cy="1114262"/>
          </a:xfrm>
          <a:prstGeom prst="rect">
            <a:avLst/>
          </a:prstGeom>
        </p:spPr>
      </p:pic>
      <p:sp>
        <p:nvSpPr>
          <p:cNvPr id="9" name="Rectangle 8"/>
          <p:cNvSpPr/>
          <p:nvPr/>
        </p:nvSpPr>
        <p:spPr>
          <a:xfrm>
            <a:off x="5011645" y="4097202"/>
            <a:ext cx="3942105" cy="369332"/>
          </a:xfrm>
          <a:prstGeom prst="rect">
            <a:avLst/>
          </a:prstGeom>
        </p:spPr>
        <p:txBody>
          <a:bodyPr wrap="none">
            <a:spAutoFit/>
          </a:bodyPr>
          <a:lstStyle/>
          <a:p>
            <a:r>
              <a:rPr lang="en-US" dirty="0" smtClean="0"/>
              <a:t>United Nations (Accessed: 15.03.17)</a:t>
            </a:r>
            <a:endParaRPr lang="en-US" dirty="0"/>
          </a:p>
        </p:txBody>
      </p:sp>
    </p:spTree>
    <p:extLst>
      <p:ext uri="{BB962C8B-B14F-4D97-AF65-F5344CB8AC3E}">
        <p14:creationId xmlns:p14="http://schemas.microsoft.com/office/powerpoint/2010/main" val="457448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further work</a:t>
            </a:r>
            <a:endParaRPr lang="en-US" dirty="0"/>
          </a:p>
        </p:txBody>
      </p:sp>
      <p:sp>
        <p:nvSpPr>
          <p:cNvPr id="3" name="Content Placeholder 2"/>
          <p:cNvSpPr>
            <a:spLocks noGrp="1"/>
          </p:cNvSpPr>
          <p:nvPr>
            <p:ph idx="1"/>
          </p:nvPr>
        </p:nvSpPr>
        <p:spPr>
          <a:xfrm>
            <a:off x="347664" y="1656604"/>
            <a:ext cx="6927780" cy="4400910"/>
          </a:xfrm>
        </p:spPr>
        <p:txBody>
          <a:bodyPr/>
          <a:lstStyle/>
          <a:p>
            <a:endParaRPr lang="en-US" sz="1800" dirty="0" smtClean="0"/>
          </a:p>
          <a:p>
            <a:r>
              <a:rPr lang="en-US" sz="1800" dirty="0" smtClean="0"/>
              <a:t>O.R. has a significant role to play in addressing </a:t>
            </a:r>
            <a:r>
              <a:rPr lang="en-US" sz="1800" i="1" dirty="0" smtClean="0"/>
              <a:t>“Grand Challenges”. We need to articulate this vision. </a:t>
            </a:r>
          </a:p>
          <a:p>
            <a:endParaRPr lang="en-US" sz="1800" dirty="0"/>
          </a:p>
          <a:p>
            <a:r>
              <a:rPr lang="en-US" sz="1800" dirty="0" smtClean="0"/>
              <a:t>Opportunity exists to better allocate resources from </a:t>
            </a:r>
            <a:r>
              <a:rPr lang="en-US" sz="1800" i="1" dirty="0" smtClean="0"/>
              <a:t>“for-profit” </a:t>
            </a:r>
            <a:r>
              <a:rPr lang="en-US" sz="1800" dirty="0" err="1" smtClean="0"/>
              <a:t>organisations</a:t>
            </a:r>
            <a:r>
              <a:rPr lang="en-US" sz="1800" dirty="0" smtClean="0"/>
              <a:t> into communities, </a:t>
            </a:r>
            <a:r>
              <a:rPr lang="en-US" sz="1800" dirty="0" err="1" smtClean="0"/>
              <a:t>recognising</a:t>
            </a:r>
            <a:r>
              <a:rPr lang="en-US" sz="1800" dirty="0" smtClean="0"/>
              <a:t> that the third sector and communities themselves best understand real and emerging issues/challenges</a:t>
            </a:r>
          </a:p>
          <a:p>
            <a:endParaRPr lang="en-US" sz="1800" dirty="0"/>
          </a:p>
          <a:p>
            <a:r>
              <a:rPr lang="en-US" sz="1800" dirty="0" smtClean="0"/>
              <a:t>Further work to integrate the</a:t>
            </a:r>
            <a:r>
              <a:rPr lang="en-US" sz="1800" b="1" dirty="0" smtClean="0"/>
              <a:t> </a:t>
            </a:r>
            <a:r>
              <a:rPr lang="en-US" sz="1800" b="1" i="1" dirty="0" smtClean="0"/>
              <a:t>‘Boundary Idea’ </a:t>
            </a:r>
            <a:r>
              <a:rPr lang="en-US" sz="1800" dirty="0" smtClean="0"/>
              <a:t>into a </a:t>
            </a:r>
            <a:r>
              <a:rPr lang="en-US" sz="1800" b="1" u="sng" dirty="0" smtClean="0"/>
              <a:t>process framework</a:t>
            </a:r>
            <a:r>
              <a:rPr lang="en-US" sz="1800" dirty="0" smtClean="0"/>
              <a:t> that offers guidelines to unlock and prepare </a:t>
            </a:r>
            <a:r>
              <a:rPr lang="en-US" sz="1800" dirty="0"/>
              <a:t>a </a:t>
            </a:r>
            <a:r>
              <a:rPr lang="en-US" sz="1800" b="1" i="1" dirty="0"/>
              <a:t>‘shared space</a:t>
            </a:r>
            <a:r>
              <a:rPr lang="en-US" sz="1800" b="1" i="1" dirty="0" smtClean="0"/>
              <a:t>’, </a:t>
            </a:r>
            <a:r>
              <a:rPr lang="en-US" sz="1800" dirty="0" smtClean="0"/>
              <a:t>supporting the </a:t>
            </a:r>
            <a:r>
              <a:rPr lang="en-US" sz="1800" b="1" dirty="0" smtClean="0"/>
              <a:t>co-creation of business-community value</a:t>
            </a:r>
            <a:r>
              <a:rPr lang="en-US" sz="1800" dirty="0" smtClean="0"/>
              <a:t>, </a:t>
            </a:r>
            <a:r>
              <a:rPr lang="en-US" sz="1800" b="1" dirty="0" smtClean="0"/>
              <a:t>allocating resources </a:t>
            </a:r>
            <a:r>
              <a:rPr lang="en-US" sz="1800" dirty="0" smtClean="0"/>
              <a:t>to make this happen and </a:t>
            </a:r>
            <a:r>
              <a:rPr lang="en-US" sz="1800" b="1" dirty="0" smtClean="0"/>
              <a:t>evaluation </a:t>
            </a:r>
            <a:r>
              <a:rPr lang="en-US" sz="1800" u="sng" dirty="0" smtClean="0"/>
              <a:t>(a clear role for O.R.)</a:t>
            </a:r>
            <a:endParaRPr lang="en-US" sz="1800" u="sng"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5444" y="1656604"/>
            <a:ext cx="1948070" cy="102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408256" y="2910767"/>
            <a:ext cx="1682445" cy="699963"/>
          </a:xfrm>
          <a:prstGeom prst="rect">
            <a:avLst/>
          </a:prstGeom>
        </p:spPr>
      </p:pic>
      <p:pic>
        <p:nvPicPr>
          <p:cNvPr id="6" name="Picture 5"/>
          <p:cNvPicPr>
            <a:picLocks noChangeAspect="1"/>
          </p:cNvPicPr>
          <p:nvPr/>
        </p:nvPicPr>
        <p:blipFill>
          <a:blip r:embed="rId4"/>
          <a:stretch>
            <a:fillRect/>
          </a:stretch>
        </p:blipFill>
        <p:spPr>
          <a:xfrm>
            <a:off x="7104434" y="4293704"/>
            <a:ext cx="1862914" cy="1490870"/>
          </a:xfrm>
          <a:prstGeom prst="rect">
            <a:avLst/>
          </a:prstGeom>
        </p:spPr>
      </p:pic>
    </p:spTree>
    <p:extLst>
      <p:ext uri="{BB962C8B-B14F-4D97-AF65-F5344CB8AC3E}">
        <p14:creationId xmlns:p14="http://schemas.microsoft.com/office/powerpoint/2010/main" val="1413205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552253"/>
            <a:ext cx="8448675" cy="695325"/>
          </a:xfrm>
        </p:spPr>
        <p:txBody>
          <a:bodyPr/>
          <a:lstStyle/>
          <a:p>
            <a:r>
              <a:rPr lang="en-US" dirty="0" smtClean="0"/>
              <a:t>Current projects/interests</a:t>
            </a:r>
            <a:endParaRPr lang="en-US" dirty="0"/>
          </a:p>
        </p:txBody>
      </p:sp>
      <p:sp>
        <p:nvSpPr>
          <p:cNvPr id="3" name="Content Placeholder 2"/>
          <p:cNvSpPr>
            <a:spLocks noGrp="1"/>
          </p:cNvSpPr>
          <p:nvPr>
            <p:ph idx="1"/>
          </p:nvPr>
        </p:nvSpPr>
        <p:spPr>
          <a:xfrm>
            <a:off x="98277" y="1361581"/>
            <a:ext cx="7385721" cy="4400910"/>
          </a:xfrm>
        </p:spPr>
        <p:txBody>
          <a:bodyPr/>
          <a:lstStyle/>
          <a:p>
            <a:endParaRPr lang="en-US" sz="1400" dirty="0" smtClean="0"/>
          </a:p>
          <a:p>
            <a:r>
              <a:rPr lang="en-US" sz="1800" dirty="0" smtClean="0"/>
              <a:t>Making an Impact with O.R. to address </a:t>
            </a:r>
            <a:r>
              <a:rPr lang="en-US" sz="1800" i="1" dirty="0" smtClean="0"/>
              <a:t>“Grand Challenges”</a:t>
            </a:r>
          </a:p>
          <a:p>
            <a:pPr lvl="1"/>
            <a:r>
              <a:rPr lang="en-US" sz="1400" dirty="0" smtClean="0"/>
              <a:t>Annual event at ORS Conference with local key stakeholders acting as potential O.R. beneficiaries (e.g. Pro Bono project, local student </a:t>
            </a:r>
            <a:r>
              <a:rPr lang="en-US" sz="1400" dirty="0"/>
              <a:t>p</a:t>
            </a:r>
            <a:r>
              <a:rPr lang="en-US" sz="1400" dirty="0" smtClean="0"/>
              <a:t>rojects, Funding call/knowledge exchange with local University)</a:t>
            </a:r>
          </a:p>
          <a:p>
            <a:pPr lvl="1"/>
            <a:r>
              <a:rPr lang="en-US" sz="1400" i="1" dirty="0" smtClean="0"/>
              <a:t>SD goals: </a:t>
            </a:r>
            <a:r>
              <a:rPr lang="en-US" sz="1400" dirty="0" smtClean="0"/>
              <a:t>Issues/challenges locally determined</a:t>
            </a:r>
          </a:p>
          <a:p>
            <a:pPr lvl="1"/>
            <a:endParaRPr lang="en-US" sz="1400" dirty="0"/>
          </a:p>
          <a:p>
            <a:r>
              <a:rPr lang="en-US" sz="1800" dirty="0" smtClean="0"/>
              <a:t>Nurturing a Talent Pipeline of </a:t>
            </a:r>
            <a:r>
              <a:rPr lang="en-US" sz="1800" i="1" dirty="0" smtClean="0"/>
              <a:t>‘Young Professionals on Boards’</a:t>
            </a:r>
          </a:p>
          <a:p>
            <a:pPr lvl="1"/>
            <a:r>
              <a:rPr lang="en-US" sz="1400" dirty="0" smtClean="0"/>
              <a:t>The </a:t>
            </a:r>
            <a:r>
              <a:rPr lang="en-US" sz="1400" i="1" dirty="0" smtClean="0"/>
              <a:t>‘Get on Board’ </a:t>
            </a:r>
            <a:r>
              <a:rPr lang="en-US" sz="1400" dirty="0" smtClean="0"/>
              <a:t>Young Professionals framework</a:t>
            </a:r>
          </a:p>
          <a:p>
            <a:pPr lvl="1"/>
            <a:r>
              <a:rPr lang="en-US" sz="1400" dirty="0" smtClean="0"/>
              <a:t>Professional Development Certificate in </a:t>
            </a:r>
            <a:r>
              <a:rPr lang="en-US" sz="1400" i="1" dirty="0" smtClean="0"/>
              <a:t>Leadership in Board Governance </a:t>
            </a:r>
          </a:p>
          <a:p>
            <a:pPr lvl="1"/>
            <a:r>
              <a:rPr lang="en-US" sz="1400" i="1" dirty="0" smtClean="0"/>
              <a:t>SD goals: </a:t>
            </a:r>
            <a:r>
              <a:rPr lang="en-US" sz="1400" dirty="0" smtClean="0"/>
              <a:t>Reduce inequalities (10), gender equality (5) &amp; strong institutions (16)</a:t>
            </a:r>
          </a:p>
          <a:p>
            <a:endParaRPr lang="en-US" sz="1400" dirty="0"/>
          </a:p>
          <a:p>
            <a:r>
              <a:rPr lang="en-US" sz="1800" dirty="0"/>
              <a:t>Taking Action to Unlock Business Resources Into Communities using </a:t>
            </a:r>
            <a:r>
              <a:rPr lang="en-US" sz="1800" dirty="0" smtClean="0"/>
              <a:t>SSM</a:t>
            </a:r>
          </a:p>
          <a:p>
            <a:pPr lvl="1"/>
            <a:r>
              <a:rPr lang="en-US" sz="1400" dirty="0" smtClean="0"/>
              <a:t>Funded Knowledge Transfer Partnership with a Scottish Grant Maker </a:t>
            </a:r>
          </a:p>
          <a:p>
            <a:pPr lvl="1"/>
            <a:r>
              <a:rPr lang="en-US" sz="1400" i="1" dirty="0" smtClean="0"/>
              <a:t>SD goals: </a:t>
            </a:r>
            <a:r>
              <a:rPr lang="en-US" sz="1400" dirty="0" smtClean="0"/>
              <a:t>economic growth (8) &amp; partnerships for the goals (17)</a:t>
            </a:r>
          </a:p>
        </p:txBody>
      </p:sp>
      <p:pic>
        <p:nvPicPr>
          <p:cNvPr id="4"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785" y="3361390"/>
            <a:ext cx="1585109" cy="720504"/>
          </a:xfrm>
          <a:prstGeom prst="rect">
            <a:avLst/>
          </a:prstGeom>
        </p:spPr>
      </p:pic>
      <p:pic>
        <p:nvPicPr>
          <p:cNvPr id="6" name="Picture 5"/>
          <p:cNvPicPr>
            <a:picLocks noChangeAspect="1"/>
          </p:cNvPicPr>
          <p:nvPr/>
        </p:nvPicPr>
        <p:blipFill>
          <a:blip r:embed="rId4"/>
          <a:stretch>
            <a:fillRect/>
          </a:stretch>
        </p:blipFill>
        <p:spPr>
          <a:xfrm>
            <a:off x="7483998" y="4308030"/>
            <a:ext cx="1467035" cy="14544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90275">
            <a:off x="7482231" y="1099093"/>
            <a:ext cx="1103847" cy="1715457"/>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7780360" y="1527385"/>
            <a:ext cx="1015978" cy="164198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333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785851"/>
            <a:ext cx="8448675" cy="695325"/>
          </a:xfrm>
        </p:spPr>
        <p:txBody>
          <a:bodyPr/>
          <a:lstStyle/>
          <a:p>
            <a:r>
              <a:rPr lang="en-US" dirty="0" smtClean="0"/>
              <a:t>The Responsible Business challenge: </a:t>
            </a:r>
            <a:br>
              <a:rPr lang="en-US" dirty="0" smtClean="0"/>
            </a:br>
            <a:r>
              <a:rPr lang="en-US" i="1" dirty="0" smtClean="0"/>
              <a:t>To reconnect </a:t>
            </a:r>
            <a:r>
              <a:rPr lang="en-US" i="1" dirty="0"/>
              <a:t>business and societal goals</a:t>
            </a:r>
          </a:p>
        </p:txBody>
      </p:sp>
      <p:sp>
        <p:nvSpPr>
          <p:cNvPr id="4" name="Content Placeholder 2"/>
          <p:cNvSpPr txBox="1">
            <a:spLocks/>
          </p:cNvSpPr>
          <p:nvPr/>
        </p:nvSpPr>
        <p:spPr bwMode="auto">
          <a:xfrm>
            <a:off x="347663" y="1505265"/>
            <a:ext cx="4910137" cy="44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1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endParaRPr lang="en-US" sz="2000" kern="0" dirty="0" smtClean="0"/>
          </a:p>
          <a:p>
            <a:pPr defTabSz="914400"/>
            <a:r>
              <a:rPr lang="en-US" sz="2000" kern="0" dirty="0" smtClean="0"/>
              <a:t>Trends and calls to </a:t>
            </a:r>
            <a:r>
              <a:rPr lang="en-US" sz="2000" b="1" kern="0" dirty="0" smtClean="0"/>
              <a:t>reconnect business and societal goals</a:t>
            </a:r>
            <a:r>
              <a:rPr lang="en-US" sz="2000" kern="0" dirty="0" smtClean="0"/>
              <a:t>, going </a:t>
            </a:r>
            <a:r>
              <a:rPr lang="en-US" sz="2000" i="1" kern="0" dirty="0" smtClean="0"/>
              <a:t>beyond CSR </a:t>
            </a:r>
            <a:r>
              <a:rPr lang="en-US" sz="2000" kern="0" dirty="0" smtClean="0"/>
              <a:t>as a firm’s only moral obligation (</a:t>
            </a:r>
            <a:r>
              <a:rPr lang="en-GB" sz="2000" kern="0" dirty="0" smtClean="0"/>
              <a:t>e.g. Porter and Kramer, 2011; Bansal &amp; </a:t>
            </a:r>
            <a:r>
              <a:rPr lang="en-GB" sz="2000" kern="0" dirty="0" err="1" smtClean="0"/>
              <a:t>DesJardine</a:t>
            </a:r>
            <a:r>
              <a:rPr lang="en-GB" sz="2000" kern="0" dirty="0" smtClean="0"/>
              <a:t>, 2014; </a:t>
            </a:r>
            <a:r>
              <a:rPr lang="en-GB" sz="2000" kern="0" dirty="0" err="1" smtClean="0"/>
              <a:t>Scagnelli</a:t>
            </a:r>
            <a:r>
              <a:rPr lang="en-GB" sz="2000" kern="0" dirty="0" smtClean="0"/>
              <a:t> and </a:t>
            </a:r>
            <a:r>
              <a:rPr lang="en-GB" sz="2000" kern="0" dirty="0" err="1" smtClean="0"/>
              <a:t>Cisi</a:t>
            </a:r>
            <a:r>
              <a:rPr lang="en-GB" sz="2000" kern="0" dirty="0" smtClean="0"/>
              <a:t>, 2014). </a:t>
            </a:r>
          </a:p>
          <a:p>
            <a:pPr defTabSz="914400"/>
            <a:endParaRPr lang="en-GB" sz="1200" kern="0" dirty="0" smtClean="0"/>
          </a:p>
          <a:p>
            <a:pPr defTabSz="914400"/>
            <a:r>
              <a:rPr lang="en-GB" sz="2000" kern="0" dirty="0" smtClean="0"/>
              <a:t>Need for business to </a:t>
            </a:r>
            <a:r>
              <a:rPr lang="en-GB" sz="2000" b="1" kern="0" dirty="0" smtClean="0"/>
              <a:t>rearticulate its place in society</a:t>
            </a:r>
            <a:r>
              <a:rPr lang="en-GB" sz="2000" kern="0" dirty="0" smtClean="0"/>
              <a:t> and develop </a:t>
            </a:r>
            <a:r>
              <a:rPr lang="en-GB" sz="2000" b="1" kern="0" dirty="0" smtClean="0"/>
              <a:t>long-term sustainable business models </a:t>
            </a:r>
            <a:r>
              <a:rPr lang="en-GB" sz="2000" kern="0" dirty="0" smtClean="0"/>
              <a:t>(Lacy </a:t>
            </a:r>
            <a:r>
              <a:rPr lang="en-GB" sz="2000" i="1" kern="0" dirty="0" smtClean="0"/>
              <a:t>et al.,</a:t>
            </a:r>
            <a:r>
              <a:rPr lang="en-GB" sz="2000" kern="0" dirty="0" smtClean="0"/>
              <a:t> 2012) that address societal priorities. </a:t>
            </a:r>
          </a:p>
          <a:p>
            <a:pPr defTabSz="914400"/>
            <a:endParaRPr lang="en-GB" sz="1200" kern="0" dirty="0"/>
          </a:p>
        </p:txBody>
      </p:sp>
      <p:pic>
        <p:nvPicPr>
          <p:cNvPr id="5" name="Picture 4"/>
          <p:cNvPicPr>
            <a:picLocks noChangeAspect="1"/>
          </p:cNvPicPr>
          <p:nvPr/>
        </p:nvPicPr>
        <p:blipFill>
          <a:blip r:embed="rId2"/>
          <a:stretch>
            <a:fillRect/>
          </a:stretch>
        </p:blipFill>
        <p:spPr>
          <a:xfrm>
            <a:off x="5777603" y="2104569"/>
            <a:ext cx="3018735" cy="1838542"/>
          </a:xfrm>
          <a:prstGeom prst="rect">
            <a:avLst/>
          </a:prstGeom>
        </p:spPr>
      </p:pic>
      <p:pic>
        <p:nvPicPr>
          <p:cNvPr id="6" name="Picture 5"/>
          <p:cNvPicPr>
            <a:picLocks noChangeAspect="1"/>
          </p:cNvPicPr>
          <p:nvPr/>
        </p:nvPicPr>
        <p:blipFill>
          <a:blip r:embed="rId3"/>
          <a:stretch>
            <a:fillRect/>
          </a:stretch>
        </p:blipFill>
        <p:spPr>
          <a:xfrm>
            <a:off x="6093170" y="4115476"/>
            <a:ext cx="2387599" cy="1790699"/>
          </a:xfrm>
          <a:prstGeom prst="rect">
            <a:avLst/>
          </a:prstGeom>
        </p:spPr>
      </p:pic>
    </p:spTree>
    <p:extLst>
      <p:ext uri="{BB962C8B-B14F-4D97-AF65-F5344CB8AC3E}">
        <p14:creationId xmlns:p14="http://schemas.microsoft.com/office/powerpoint/2010/main" val="12292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367" y="617939"/>
            <a:ext cx="8448675" cy="695325"/>
          </a:xfrm>
        </p:spPr>
        <p:txBody>
          <a:bodyPr/>
          <a:lstStyle/>
          <a:p>
            <a:r>
              <a:rPr lang="en-US" dirty="0" smtClean="0"/>
              <a:t>Releasing business resources into communities: </a:t>
            </a:r>
            <a:r>
              <a:rPr lang="en-US" i="1" dirty="0" smtClean="0"/>
              <a:t>Role for </a:t>
            </a:r>
            <a:r>
              <a:rPr lang="en-US" i="1" dirty="0" smtClean="0"/>
              <a:t>CBOR</a:t>
            </a:r>
            <a:r>
              <a:rPr lang="en-US" i="1" dirty="0" smtClean="0"/>
              <a:t>?</a:t>
            </a:r>
            <a:endParaRPr lang="en-US" i="1" dirty="0"/>
          </a:p>
        </p:txBody>
      </p:sp>
      <p:sp>
        <p:nvSpPr>
          <p:cNvPr id="5" name="Content Placeholder 4"/>
          <p:cNvSpPr>
            <a:spLocks noGrp="1"/>
          </p:cNvSpPr>
          <p:nvPr>
            <p:ph idx="1"/>
          </p:nvPr>
        </p:nvSpPr>
        <p:spPr>
          <a:xfrm>
            <a:off x="6004181" y="5400692"/>
            <a:ext cx="2982135" cy="486489"/>
          </a:xfrm>
        </p:spPr>
        <p:txBody>
          <a:bodyPr/>
          <a:lstStyle/>
          <a:p>
            <a:pPr marL="0" indent="0" algn="ctr">
              <a:buNone/>
            </a:pPr>
            <a:r>
              <a:rPr lang="en-US" sz="1800" smtClean="0"/>
              <a:t>Evaluation </a:t>
            </a:r>
            <a:r>
              <a:rPr lang="en-US" sz="1800" dirty="0" smtClean="0"/>
              <a:t>services</a:t>
            </a:r>
            <a:endParaRPr lang="en-US" sz="1800" dirty="0"/>
          </a:p>
        </p:txBody>
      </p:sp>
      <p:sp>
        <p:nvSpPr>
          <p:cNvPr id="12" name="Content Placeholder 11"/>
          <p:cNvSpPr>
            <a:spLocks noGrp="1"/>
          </p:cNvSpPr>
          <p:nvPr>
            <p:ph sz="half" idx="4294967295"/>
          </p:nvPr>
        </p:nvSpPr>
        <p:spPr>
          <a:xfrm>
            <a:off x="158482" y="1843308"/>
            <a:ext cx="5845699" cy="3754866"/>
          </a:xfrm>
        </p:spPr>
        <p:txBody>
          <a:bodyPr/>
          <a:lstStyle/>
          <a:p>
            <a:pPr marL="0" indent="0">
              <a:buNone/>
            </a:pPr>
            <a:endParaRPr lang="en-GB" sz="1800" dirty="0" smtClean="0"/>
          </a:p>
          <a:p>
            <a:pPr marL="0" indent="0">
              <a:buNone/>
            </a:pPr>
            <a:r>
              <a:rPr lang="en-GB" sz="1800" dirty="0" smtClean="0"/>
              <a:t>In the context of </a:t>
            </a:r>
            <a:r>
              <a:rPr lang="en-GB" sz="1800" dirty="0" err="1" smtClean="0"/>
              <a:t>Midgley</a:t>
            </a:r>
            <a:r>
              <a:rPr lang="en-GB" sz="1800" dirty="0" smtClean="0"/>
              <a:t> </a:t>
            </a:r>
            <a:r>
              <a:rPr lang="en-GB" sz="1800" dirty="0"/>
              <a:t>and Ochoa-Arias (1999) call to </a:t>
            </a:r>
            <a:r>
              <a:rPr lang="en-GB" sz="1800" i="1" dirty="0" smtClean="0"/>
              <a:t>Community-Based O.R. </a:t>
            </a:r>
            <a:r>
              <a:rPr lang="en-GB" sz="1800" i="1" dirty="0" smtClean="0"/>
              <a:t>practitioners</a:t>
            </a:r>
            <a:r>
              <a:rPr lang="en-GB" sz="1800" dirty="0" smtClean="0"/>
              <a:t>, we seek to understand:</a:t>
            </a:r>
          </a:p>
          <a:p>
            <a:pPr marL="0" indent="0">
              <a:buNone/>
            </a:pPr>
            <a:endParaRPr lang="en-GB" sz="1400" dirty="0"/>
          </a:p>
          <a:p>
            <a:pPr marL="457200" indent="-457200">
              <a:buFont typeface="+mj-lt"/>
              <a:buAutoNum type="arabicPeriod"/>
            </a:pPr>
            <a:r>
              <a:rPr lang="en-GB" sz="1800" i="1" dirty="0"/>
              <a:t>How best to </a:t>
            </a:r>
            <a:r>
              <a:rPr lang="en-GB" sz="1800" b="1" i="1" dirty="0"/>
              <a:t>unlock</a:t>
            </a:r>
            <a:r>
              <a:rPr lang="en-GB" sz="1800" i="1" dirty="0"/>
              <a:t> and </a:t>
            </a:r>
            <a:r>
              <a:rPr lang="en-GB" sz="1800" b="1" i="1" dirty="0"/>
              <a:t>release</a:t>
            </a:r>
            <a:r>
              <a:rPr lang="en-GB" sz="1800" i="1" dirty="0"/>
              <a:t> the resources held by the </a:t>
            </a:r>
            <a:r>
              <a:rPr lang="en-GB" sz="1800" b="1" i="1" u="sng" dirty="0"/>
              <a:t>for-profit </a:t>
            </a:r>
            <a:r>
              <a:rPr lang="en-GB" sz="1800" b="1" i="1" dirty="0"/>
              <a:t>sector </a:t>
            </a:r>
            <a:r>
              <a:rPr lang="en-GB" sz="1800" i="1" dirty="0"/>
              <a:t>(as part of </a:t>
            </a:r>
            <a:r>
              <a:rPr lang="en-GB" sz="1800" b="1" i="1" dirty="0"/>
              <a:t>responsible business practice</a:t>
            </a:r>
            <a:r>
              <a:rPr lang="en-GB" sz="1800" i="1" dirty="0"/>
              <a:t>) into communities</a:t>
            </a:r>
            <a:r>
              <a:rPr lang="en-GB" sz="1800" i="1" dirty="0" smtClean="0"/>
              <a:t>?</a:t>
            </a:r>
          </a:p>
          <a:p>
            <a:pPr marL="457200" indent="-457200">
              <a:buFont typeface="+mj-lt"/>
              <a:buAutoNum type="arabicPeriod"/>
            </a:pPr>
            <a:endParaRPr lang="en-GB" sz="1400" i="1" dirty="0"/>
          </a:p>
          <a:p>
            <a:endParaRPr lang="en-US" sz="1800" dirty="0"/>
          </a:p>
        </p:txBody>
      </p:sp>
      <p:pic>
        <p:nvPicPr>
          <p:cNvPr id="8" name="Picture 7"/>
          <p:cNvPicPr>
            <a:picLocks noChangeAspect="1"/>
          </p:cNvPicPr>
          <p:nvPr/>
        </p:nvPicPr>
        <p:blipFill>
          <a:blip r:embed="rId3"/>
          <a:stretch>
            <a:fillRect/>
          </a:stretch>
        </p:blipFill>
        <p:spPr>
          <a:xfrm>
            <a:off x="6156895" y="3743152"/>
            <a:ext cx="2829421" cy="1591550"/>
          </a:xfrm>
          <a:prstGeom prst="rect">
            <a:avLst/>
          </a:prstGeom>
        </p:spPr>
      </p:pic>
      <p:grpSp>
        <p:nvGrpSpPr>
          <p:cNvPr id="2" name="Group 1"/>
          <p:cNvGrpSpPr/>
          <p:nvPr/>
        </p:nvGrpSpPr>
        <p:grpSpPr>
          <a:xfrm>
            <a:off x="6367910" y="1313264"/>
            <a:ext cx="2210862" cy="2429888"/>
            <a:chOff x="6367910" y="1313264"/>
            <a:chExt cx="2210862" cy="2429888"/>
          </a:xfrm>
        </p:grpSpPr>
        <p:pic>
          <p:nvPicPr>
            <p:cNvPr id="7" name="Picture 6"/>
            <p:cNvPicPr>
              <a:picLocks noChangeAspect="1"/>
            </p:cNvPicPr>
            <p:nvPr/>
          </p:nvPicPr>
          <p:blipFill>
            <a:blip r:embed="rId4"/>
            <a:stretch>
              <a:fillRect/>
            </a:stretch>
          </p:blipFill>
          <p:spPr>
            <a:xfrm>
              <a:off x="6473022" y="1313264"/>
              <a:ext cx="2000639" cy="2000639"/>
            </a:xfrm>
            <a:prstGeom prst="rect">
              <a:avLst/>
            </a:prstGeom>
          </p:spPr>
        </p:pic>
        <p:sp>
          <p:nvSpPr>
            <p:cNvPr id="10" name="TextBox 9"/>
            <p:cNvSpPr txBox="1"/>
            <p:nvPr/>
          </p:nvSpPr>
          <p:spPr>
            <a:xfrm>
              <a:off x="6367910" y="3373820"/>
              <a:ext cx="2210862" cy="369332"/>
            </a:xfrm>
            <a:prstGeom prst="rect">
              <a:avLst/>
            </a:prstGeom>
            <a:noFill/>
          </p:spPr>
          <p:txBody>
            <a:bodyPr wrap="none" rtlCol="0">
              <a:spAutoFit/>
            </a:bodyPr>
            <a:lstStyle/>
            <a:p>
              <a:r>
                <a:rPr lang="en-US" dirty="0" smtClean="0"/>
                <a:t>Resource allocation</a:t>
              </a:r>
              <a:endParaRPr lang="en-US" dirty="0"/>
            </a:p>
          </p:txBody>
        </p:sp>
      </p:grpSp>
      <p:sp>
        <p:nvSpPr>
          <p:cNvPr id="3" name="Rectangle 2"/>
          <p:cNvSpPr/>
          <p:nvPr/>
        </p:nvSpPr>
        <p:spPr>
          <a:xfrm>
            <a:off x="158482" y="4674844"/>
            <a:ext cx="5845699" cy="923330"/>
          </a:xfrm>
          <a:prstGeom prst="rect">
            <a:avLst/>
          </a:prstGeom>
        </p:spPr>
        <p:txBody>
          <a:bodyPr wrap="square">
            <a:spAutoFit/>
          </a:bodyPr>
          <a:lstStyle/>
          <a:p>
            <a:pPr marL="457200" indent="-457200">
              <a:buFont typeface="+mj-lt"/>
              <a:buAutoNum type="arabicPeriod" startAt="2"/>
            </a:pPr>
            <a:r>
              <a:rPr lang="en-GB" i="1" smtClean="0"/>
              <a:t>How </a:t>
            </a:r>
            <a:r>
              <a:rPr lang="en-GB" i="1" dirty="0"/>
              <a:t>can these communities themselves, represented by third sector organisations help to </a:t>
            </a:r>
            <a:r>
              <a:rPr lang="en-GB" b="1" i="1" dirty="0"/>
              <a:t>evaluate the impact of this resource allocation</a:t>
            </a:r>
            <a:r>
              <a:rPr lang="en-GB" i="1" dirty="0"/>
              <a:t>?</a:t>
            </a:r>
            <a:endParaRPr lang="en-US" i="1" dirty="0"/>
          </a:p>
        </p:txBody>
      </p:sp>
    </p:spTree>
    <p:extLst>
      <p:ext uri="{BB962C8B-B14F-4D97-AF65-F5344CB8AC3E}">
        <p14:creationId xmlns:p14="http://schemas.microsoft.com/office/powerpoint/2010/main" val="3613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471" y="959244"/>
            <a:ext cx="5417033" cy="3736110"/>
          </a:xfrm>
        </p:spPr>
        <p:txBody>
          <a:bodyPr/>
          <a:lstStyle/>
          <a:p>
            <a:endParaRPr lang="en-US" sz="1100" dirty="0" smtClean="0"/>
          </a:p>
          <a:p>
            <a:endParaRPr lang="en-US" sz="1100" dirty="0" smtClean="0"/>
          </a:p>
          <a:p>
            <a:pPr marL="0" indent="0" algn="ctr">
              <a:buNone/>
            </a:pPr>
            <a:r>
              <a:rPr lang="en-US" sz="2400" i="1" dirty="0" smtClean="0">
                <a:solidFill>
                  <a:srgbClr val="262626"/>
                </a:solidFill>
                <a:latin typeface="HelveticaNeue"/>
              </a:rPr>
              <a:t>“</a:t>
            </a:r>
            <a:r>
              <a:rPr lang="en-US" sz="2400" i="1" dirty="0">
                <a:solidFill>
                  <a:srgbClr val="262626"/>
                </a:solidFill>
                <a:latin typeface="HelveticaNeue"/>
              </a:rPr>
              <a:t>I think if we can get </a:t>
            </a:r>
            <a:r>
              <a:rPr lang="en-US" sz="2400" b="1" i="1" dirty="0">
                <a:solidFill>
                  <a:srgbClr val="262626"/>
                </a:solidFill>
                <a:latin typeface="HelveticaNeue"/>
              </a:rPr>
              <a:t>business seeing itself differently</a:t>
            </a:r>
            <a:r>
              <a:rPr lang="en-US" sz="2400" i="1" dirty="0">
                <a:solidFill>
                  <a:srgbClr val="262626"/>
                </a:solidFill>
                <a:latin typeface="HelveticaNeue"/>
              </a:rPr>
              <a:t>, and if we can get </a:t>
            </a:r>
            <a:r>
              <a:rPr lang="en-US" sz="2400" b="1" i="1" dirty="0">
                <a:solidFill>
                  <a:srgbClr val="262626"/>
                </a:solidFill>
                <a:latin typeface="HelveticaNeue"/>
              </a:rPr>
              <a:t>others seeing business differently</a:t>
            </a:r>
            <a:r>
              <a:rPr lang="en-US" sz="2400" i="1" dirty="0">
                <a:solidFill>
                  <a:srgbClr val="262626"/>
                </a:solidFill>
                <a:latin typeface="HelveticaNeue"/>
              </a:rPr>
              <a:t>, we can change the world” </a:t>
            </a:r>
            <a:endParaRPr lang="en-US" sz="2400" i="1" dirty="0" smtClean="0">
              <a:solidFill>
                <a:srgbClr val="262626"/>
              </a:solidFill>
              <a:latin typeface="HelveticaNeue"/>
            </a:endParaRPr>
          </a:p>
          <a:p>
            <a:pPr marL="0" indent="0" algn="ctr">
              <a:buNone/>
            </a:pPr>
            <a:endParaRPr lang="en-US" sz="800" i="1" dirty="0">
              <a:solidFill>
                <a:srgbClr val="262626"/>
              </a:solidFill>
              <a:latin typeface="HelveticaNeue"/>
            </a:endParaRPr>
          </a:p>
          <a:p>
            <a:pPr marL="0" indent="0" algn="r">
              <a:buNone/>
            </a:pPr>
            <a:r>
              <a:rPr lang="en-US" sz="1200" dirty="0" smtClean="0">
                <a:solidFill>
                  <a:srgbClr val="262626"/>
                </a:solidFill>
                <a:latin typeface="HelveticaNeue"/>
              </a:rPr>
              <a:t>(</a:t>
            </a:r>
            <a:r>
              <a:rPr lang="en-US" sz="1200" dirty="0">
                <a:solidFill>
                  <a:srgbClr val="262626"/>
                </a:solidFill>
                <a:latin typeface="HelveticaNeue"/>
              </a:rPr>
              <a:t>Porter, 2013</a:t>
            </a:r>
            <a:r>
              <a:rPr lang="en-US" sz="1200" dirty="0" smtClean="0">
                <a:solidFill>
                  <a:srgbClr val="262626"/>
                </a:solidFill>
                <a:latin typeface="HelveticaNeue"/>
              </a:rPr>
              <a:t>)</a:t>
            </a:r>
          </a:p>
          <a:p>
            <a:pPr marL="0" indent="0" algn="ctr">
              <a:buNone/>
            </a:pPr>
            <a:endParaRPr lang="en-US" sz="1200" dirty="0">
              <a:solidFill>
                <a:srgbClr val="262626"/>
              </a:solidFill>
              <a:latin typeface="HelveticaNeue"/>
            </a:endParaRPr>
          </a:p>
          <a:p>
            <a:pPr marL="0" indent="0" algn="ctr">
              <a:buNone/>
            </a:pPr>
            <a:endParaRPr lang="en-US" sz="1800" dirty="0"/>
          </a:p>
          <a:p>
            <a:endParaRPr lang="en-US" sz="1100" dirty="0"/>
          </a:p>
        </p:txBody>
      </p:sp>
      <p:pic>
        <p:nvPicPr>
          <p:cNvPr id="4" name="Picture 3"/>
          <p:cNvPicPr>
            <a:picLocks noChangeAspect="1"/>
          </p:cNvPicPr>
          <p:nvPr/>
        </p:nvPicPr>
        <p:blipFill>
          <a:blip r:embed="rId3"/>
          <a:stretch>
            <a:fillRect/>
          </a:stretch>
        </p:blipFill>
        <p:spPr>
          <a:xfrm>
            <a:off x="6082748" y="1345722"/>
            <a:ext cx="2656398" cy="19294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1"/>
          <p:cNvSpPr txBox="1">
            <a:spLocks/>
          </p:cNvSpPr>
          <p:nvPr/>
        </p:nvSpPr>
        <p:spPr bwMode="auto">
          <a:xfrm>
            <a:off x="290471" y="327102"/>
            <a:ext cx="8448675" cy="695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C00000"/>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a:lstStyle>
          <a:p>
            <a:pPr>
              <a:spcBef>
                <a:spcPct val="20000"/>
              </a:spcBef>
            </a:pPr>
            <a:r>
              <a:rPr lang="en-US" sz="2400" i="1" dirty="0" smtClean="0">
                <a:solidFill>
                  <a:schemeClr val="tx1"/>
                </a:solidFill>
                <a:ea typeface="+mn-ea"/>
                <a:cs typeface="+mn-cs"/>
              </a:rPr>
              <a:t>Michael Porter </a:t>
            </a:r>
            <a:r>
              <a:rPr lang="en-US" sz="2400" i="1" dirty="0" smtClean="0">
                <a:solidFill>
                  <a:schemeClr val="tx1"/>
                </a:solidFill>
                <a:ea typeface="+mn-ea"/>
                <a:cs typeface="+mn-cs"/>
              </a:rPr>
              <a:t>puts forward the case </a:t>
            </a:r>
            <a:r>
              <a:rPr lang="en-US" sz="2400" i="1" dirty="0" smtClean="0">
                <a:solidFill>
                  <a:schemeClr val="tx1"/>
                </a:solidFill>
                <a:ea typeface="+mn-ea"/>
                <a:cs typeface="+mn-cs"/>
              </a:rPr>
              <a:t>for </a:t>
            </a:r>
            <a:r>
              <a:rPr lang="en-US" sz="2400" i="1" dirty="0" smtClean="0">
                <a:solidFill>
                  <a:schemeClr val="tx1"/>
                </a:solidFill>
                <a:ea typeface="+mn-ea"/>
                <a:cs typeface="+mn-cs"/>
              </a:rPr>
              <a:t>“letting </a:t>
            </a:r>
            <a:r>
              <a:rPr lang="en-US" sz="2400" i="1" dirty="0" smtClean="0">
                <a:solidFill>
                  <a:schemeClr val="tx1"/>
                </a:solidFill>
                <a:ea typeface="+mn-ea"/>
                <a:cs typeface="+mn-cs"/>
              </a:rPr>
              <a:t>business solve societal </a:t>
            </a:r>
            <a:r>
              <a:rPr lang="en-US" sz="2400" i="1" dirty="0" smtClean="0">
                <a:solidFill>
                  <a:schemeClr val="tx1"/>
                </a:solidFill>
                <a:ea typeface="+mn-ea"/>
                <a:cs typeface="+mn-cs"/>
              </a:rPr>
              <a:t>problem</a:t>
            </a:r>
            <a:r>
              <a:rPr lang="en-US" sz="2400" dirty="0" smtClean="0">
                <a:solidFill>
                  <a:schemeClr val="tx1"/>
                </a:solidFill>
              </a:rPr>
              <a:t>”   </a:t>
            </a:r>
            <a:r>
              <a:rPr lang="mr-IN" sz="2400" i="1" dirty="0" smtClean="0"/>
              <a:t>…</a:t>
            </a:r>
            <a:r>
              <a:rPr lang="en-GB" sz="2400" i="1" dirty="0" smtClean="0"/>
              <a:t> thoughts?</a:t>
            </a:r>
            <a:endParaRPr lang="en-US" sz="2000" b="0" i="1" dirty="0" smtClean="0">
              <a:ea typeface="+mn-ea"/>
              <a:cs typeface="+mn-cs"/>
            </a:endParaRPr>
          </a:p>
        </p:txBody>
      </p:sp>
      <p:sp>
        <p:nvSpPr>
          <p:cNvPr id="6" name="Rectangle 5"/>
          <p:cNvSpPr/>
          <p:nvPr/>
        </p:nvSpPr>
        <p:spPr>
          <a:xfrm>
            <a:off x="290471" y="3433254"/>
            <a:ext cx="8497406" cy="569387"/>
          </a:xfrm>
          <a:prstGeom prst="rect">
            <a:avLst/>
          </a:prstGeom>
        </p:spPr>
        <p:txBody>
          <a:bodyPr wrap="square">
            <a:spAutoFit/>
          </a:bodyPr>
          <a:lstStyle/>
          <a:p>
            <a:r>
              <a:rPr lang="en-US" sz="1050" dirty="0">
                <a:hlinkClick r:id="rId4"/>
              </a:rPr>
              <a:t>https://www.ted.com/talks/michael_porter_why_business_can_be_good_at_solving_social_problems</a:t>
            </a:r>
            <a:r>
              <a:rPr lang="en-US" sz="1050" dirty="0" smtClean="0">
                <a:hlinkClick r:id="rId4"/>
              </a:rPr>
              <a:t>/</a:t>
            </a:r>
            <a:r>
              <a:rPr lang="en-US" sz="1050" dirty="0"/>
              <a:t> </a:t>
            </a:r>
            <a:r>
              <a:rPr lang="en-US" sz="2000" dirty="0" smtClean="0"/>
              <a:t> </a:t>
            </a:r>
          </a:p>
          <a:p>
            <a:r>
              <a:rPr lang="en-US" sz="1100" dirty="0" smtClean="0"/>
              <a:t>(</a:t>
            </a:r>
            <a:r>
              <a:rPr lang="en-US" sz="1100" dirty="0"/>
              <a:t>Accessed: 09/01/16</a:t>
            </a:r>
            <a:r>
              <a:rPr lang="en-US" sz="1100" dirty="0" smtClean="0"/>
              <a:t>)</a:t>
            </a:r>
            <a:endParaRPr lang="en-US" sz="1050" dirty="0"/>
          </a:p>
        </p:txBody>
      </p:sp>
      <p:sp>
        <p:nvSpPr>
          <p:cNvPr id="2" name="Rectangle 1"/>
          <p:cNvSpPr/>
          <p:nvPr/>
        </p:nvSpPr>
        <p:spPr>
          <a:xfrm>
            <a:off x="290471" y="4081896"/>
            <a:ext cx="8497406" cy="1200329"/>
          </a:xfrm>
          <a:prstGeom prst="rect">
            <a:avLst/>
          </a:prstGeom>
        </p:spPr>
        <p:txBody>
          <a:bodyPr wrap="square">
            <a:spAutoFit/>
          </a:bodyPr>
          <a:lstStyle/>
          <a:p>
            <a:r>
              <a:rPr lang="en-US" dirty="0"/>
              <a:t>Porter and Kramer (2011) proposes the concept of </a:t>
            </a:r>
            <a:r>
              <a:rPr lang="en-US" b="1" dirty="0">
                <a:solidFill>
                  <a:srgbClr val="C00000"/>
                </a:solidFill>
              </a:rPr>
              <a:t>shared value</a:t>
            </a:r>
            <a:r>
              <a:rPr lang="en-US" dirty="0"/>
              <a:t>: </a:t>
            </a:r>
            <a:r>
              <a:rPr lang="en-US" b="1" i="1" u="sng" dirty="0"/>
              <a:t>addressing a social issue with a business model </a:t>
            </a:r>
            <a:endParaRPr lang="en-US" b="1" i="1" u="sng" dirty="0" smtClean="0"/>
          </a:p>
          <a:p>
            <a:endParaRPr lang="en-US" b="1" i="1" u="sng" dirty="0"/>
          </a:p>
          <a:p>
            <a:endParaRPr lang="en-US" dirty="0"/>
          </a:p>
        </p:txBody>
      </p:sp>
      <p:sp>
        <p:nvSpPr>
          <p:cNvPr id="7" name="Rectangle 6"/>
          <p:cNvSpPr/>
          <p:nvPr/>
        </p:nvSpPr>
        <p:spPr>
          <a:xfrm>
            <a:off x="290471" y="4809330"/>
            <a:ext cx="8497406" cy="923330"/>
          </a:xfrm>
          <a:prstGeom prst="rect">
            <a:avLst/>
          </a:prstGeom>
        </p:spPr>
        <p:txBody>
          <a:bodyPr wrap="square">
            <a:spAutoFit/>
          </a:bodyPr>
          <a:lstStyle/>
          <a:p>
            <a:r>
              <a:rPr lang="en-US" i="1"/>
              <a:t>“There's a fundamental opportunity for business today to impact and address these social problems, and this opportunity is the </a:t>
            </a:r>
            <a:r>
              <a:rPr lang="en-US" b="1" i="1"/>
              <a:t>largest business opportunity we see in business</a:t>
            </a:r>
            <a:r>
              <a:rPr lang="en-US" i="1"/>
              <a:t>” </a:t>
            </a:r>
            <a:r>
              <a:rPr lang="en-US"/>
              <a:t>(Porter, 2013)</a:t>
            </a:r>
            <a:endParaRPr lang="en-US" dirty="0"/>
          </a:p>
        </p:txBody>
      </p:sp>
    </p:spTree>
    <p:extLst>
      <p:ext uri="{BB962C8B-B14F-4D97-AF65-F5344CB8AC3E}">
        <p14:creationId xmlns:p14="http://schemas.microsoft.com/office/powerpoint/2010/main" val="12590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i="1"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descr="Screen Shot 2016-01-13 at 00.42.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81" y="342363"/>
            <a:ext cx="8340435" cy="3437535"/>
          </a:xfrm>
          <a:prstGeom prst="rect">
            <a:avLst/>
          </a:prstGeom>
        </p:spPr>
      </p:pic>
      <p:sp>
        <p:nvSpPr>
          <p:cNvPr id="5" name="Rectangle 4"/>
          <p:cNvSpPr/>
          <p:nvPr/>
        </p:nvSpPr>
        <p:spPr>
          <a:xfrm>
            <a:off x="347662" y="3859571"/>
            <a:ext cx="8493125" cy="276999"/>
          </a:xfrm>
          <a:prstGeom prst="rect">
            <a:avLst/>
          </a:prstGeom>
        </p:spPr>
        <p:txBody>
          <a:bodyPr wrap="square">
            <a:spAutoFit/>
          </a:bodyPr>
          <a:lstStyle/>
          <a:p>
            <a:pPr algn="r"/>
            <a:r>
              <a:rPr lang="en-US" sz="1200" dirty="0" smtClean="0"/>
              <a:t>(Porter, TEDGlobal, 2013)</a:t>
            </a:r>
            <a:endParaRPr lang="en-US" sz="1200" dirty="0"/>
          </a:p>
        </p:txBody>
      </p:sp>
      <p:sp>
        <p:nvSpPr>
          <p:cNvPr id="6" name="TextBox 5"/>
          <p:cNvSpPr txBox="1"/>
          <p:nvPr/>
        </p:nvSpPr>
        <p:spPr>
          <a:xfrm>
            <a:off x="180109" y="4151431"/>
            <a:ext cx="8660678" cy="2308324"/>
          </a:xfrm>
          <a:prstGeom prst="rect">
            <a:avLst/>
          </a:prstGeom>
          <a:noFill/>
        </p:spPr>
        <p:txBody>
          <a:bodyPr wrap="square" rtlCol="0">
            <a:spAutoFit/>
          </a:bodyPr>
          <a:lstStyle/>
          <a:p>
            <a:pPr marL="285750" indent="-285750">
              <a:buFont typeface="Arial" charset="0"/>
              <a:buChar char="•"/>
            </a:pPr>
            <a:r>
              <a:rPr lang="en-US" dirty="0"/>
              <a:t>In a Scottish context, the third sector attracts </a:t>
            </a:r>
            <a:r>
              <a:rPr lang="en-US" b="1" dirty="0"/>
              <a:t>£4.9 billion </a:t>
            </a:r>
            <a:r>
              <a:rPr lang="en-US" dirty="0" smtClean="0"/>
              <a:t>in funding </a:t>
            </a:r>
            <a:r>
              <a:rPr lang="en-US" dirty="0"/>
              <a:t>from various sources, using SCVO statistics </a:t>
            </a:r>
            <a:r>
              <a:rPr lang="en-US" b="1" dirty="0"/>
              <a:t>34% (£1,686m) </a:t>
            </a:r>
            <a:r>
              <a:rPr lang="en-US" dirty="0"/>
              <a:t>comes in from the </a:t>
            </a:r>
            <a:r>
              <a:rPr lang="en-US" b="1" dirty="0"/>
              <a:t>public </a:t>
            </a:r>
            <a:r>
              <a:rPr lang="en-US" b="1" dirty="0" smtClean="0"/>
              <a:t>sector </a:t>
            </a:r>
            <a:r>
              <a:rPr lang="en-US" dirty="0" smtClean="0"/>
              <a:t>(includes </a:t>
            </a:r>
            <a:r>
              <a:rPr lang="en-US" dirty="0"/>
              <a:t>local, devolved and national governments) when only </a:t>
            </a:r>
            <a:r>
              <a:rPr lang="en-US" b="1" dirty="0"/>
              <a:t>1.5% (73m) </a:t>
            </a:r>
            <a:r>
              <a:rPr lang="en-US" dirty="0"/>
              <a:t>comes from the </a:t>
            </a:r>
            <a:r>
              <a:rPr lang="en-US" b="1" dirty="0" smtClean="0"/>
              <a:t>private sector </a:t>
            </a:r>
            <a:r>
              <a:rPr lang="en-US" dirty="0" smtClean="0"/>
              <a:t>(Weaver, Crossan, Tan &amp; Paxton, </a:t>
            </a:r>
            <a:r>
              <a:rPr lang="en-US" i="1" dirty="0" smtClean="0"/>
              <a:t>forthcoming</a:t>
            </a:r>
            <a:r>
              <a:rPr lang="en-US" dirty="0" smtClean="0"/>
              <a:t>).</a:t>
            </a:r>
          </a:p>
          <a:p>
            <a:pPr marL="285750" indent="-285750">
              <a:buFont typeface="Arial" charset="0"/>
              <a:buChar char="•"/>
            </a:pPr>
            <a:r>
              <a:rPr lang="en-US" dirty="0"/>
              <a:t>M</a:t>
            </a:r>
            <a:r>
              <a:rPr lang="en-US" dirty="0" smtClean="0"/>
              <a:t>edian </a:t>
            </a:r>
            <a:r>
              <a:rPr lang="en-US" dirty="0"/>
              <a:t>donation by FTSE 100 companies have </a:t>
            </a:r>
            <a:r>
              <a:rPr lang="en-US" b="1" dirty="0"/>
              <a:t>trebled</a:t>
            </a:r>
            <a:r>
              <a:rPr lang="en-US" dirty="0"/>
              <a:t> from </a:t>
            </a:r>
            <a:r>
              <a:rPr lang="en-US" b="1" dirty="0"/>
              <a:t>£1m in 2007 to £3 </a:t>
            </a:r>
            <a:r>
              <a:rPr lang="en-US" b="1" dirty="0" smtClean="0"/>
              <a:t>million in 2012 </a:t>
            </a:r>
            <a:r>
              <a:rPr lang="en-US" dirty="0" smtClean="0"/>
              <a:t>(CAF Bank, 2014</a:t>
            </a:r>
            <a:r>
              <a:rPr lang="en-US" dirty="0"/>
              <a:t>) </a:t>
            </a:r>
          </a:p>
          <a:p>
            <a:pPr marL="285750" indent="-285750">
              <a:buFont typeface="Arial" charset="0"/>
              <a:buChar char="•"/>
            </a:pPr>
            <a:endParaRPr lang="en-US" dirty="0"/>
          </a:p>
          <a:p>
            <a:pPr marL="285750" indent="-285750">
              <a:buFont typeface="Arial" charset="0"/>
              <a:buChar char="•"/>
            </a:pPr>
            <a:endParaRPr lang="en-US" dirty="0"/>
          </a:p>
        </p:txBody>
      </p:sp>
    </p:spTree>
    <p:extLst>
      <p:ext uri="{BB962C8B-B14F-4D97-AF65-F5344CB8AC3E}">
        <p14:creationId xmlns:p14="http://schemas.microsoft.com/office/powerpoint/2010/main" val="1211914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a:off x="1231281" y="1818538"/>
            <a:ext cx="6248400" cy="4470400"/>
          </a:xfrm>
          <a:prstGeom prst="rect">
            <a:avLst/>
          </a:prstGeom>
        </p:spPr>
      </p:pic>
      <p:sp>
        <p:nvSpPr>
          <p:cNvPr id="2" name="Title 1"/>
          <p:cNvSpPr>
            <a:spLocks noGrp="1"/>
          </p:cNvSpPr>
          <p:nvPr>
            <p:ph type="title"/>
          </p:nvPr>
        </p:nvSpPr>
        <p:spPr>
          <a:xfrm>
            <a:off x="347663" y="572237"/>
            <a:ext cx="5576059" cy="695325"/>
          </a:xfrm>
        </p:spPr>
        <p:txBody>
          <a:bodyPr/>
          <a:lstStyle/>
          <a:p>
            <a:r>
              <a:rPr lang="en-GB" i="1" dirty="0"/>
              <a:t>John </a:t>
            </a:r>
            <a:r>
              <a:rPr lang="en-GB" i="1" dirty="0" smtClean="0"/>
              <a:t>Mackey: three legged stool </a:t>
            </a:r>
            <a:r>
              <a:rPr lang="en-GB" i="1" smtClean="0"/>
              <a:t>of society</a:t>
            </a:r>
            <a:endParaRPr lang="en-US" dirty="0"/>
          </a:p>
        </p:txBody>
      </p:sp>
      <p:pic>
        <p:nvPicPr>
          <p:cNvPr id="6" name="Picture 5"/>
          <p:cNvPicPr>
            <a:picLocks noChangeAspect="1"/>
          </p:cNvPicPr>
          <p:nvPr/>
        </p:nvPicPr>
        <p:blipFill>
          <a:blip r:embed="rId3"/>
          <a:stretch>
            <a:fillRect/>
          </a:stretch>
        </p:blipFill>
        <p:spPr>
          <a:xfrm>
            <a:off x="7322101" y="279951"/>
            <a:ext cx="1792800" cy="1792800"/>
          </a:xfrm>
          <a:prstGeom prst="rect">
            <a:avLst/>
          </a:prstGeom>
        </p:spPr>
      </p:pic>
      <p:pic>
        <p:nvPicPr>
          <p:cNvPr id="13" name="Picture 12"/>
          <p:cNvPicPr>
            <a:picLocks noChangeAspect="1"/>
          </p:cNvPicPr>
          <p:nvPr/>
        </p:nvPicPr>
        <p:blipFill>
          <a:blip r:embed="rId4"/>
          <a:stretch>
            <a:fillRect/>
          </a:stretch>
        </p:blipFill>
        <p:spPr>
          <a:xfrm rot="21381009">
            <a:off x="-765165" y="124907"/>
            <a:ext cx="10464784" cy="3645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670871" y="5494551"/>
            <a:ext cx="1120820" cy="369332"/>
          </a:xfrm>
          <a:prstGeom prst="rect">
            <a:avLst/>
          </a:prstGeom>
          <a:noFill/>
        </p:spPr>
        <p:txBody>
          <a:bodyPr wrap="none" rtlCol="0">
            <a:spAutoFit/>
          </a:bodyPr>
          <a:lstStyle/>
          <a:p>
            <a:r>
              <a:rPr lang="en-US" dirty="0" smtClean="0"/>
              <a:t>For-profit</a:t>
            </a:r>
            <a:endParaRPr lang="en-US" dirty="0"/>
          </a:p>
        </p:txBody>
      </p:sp>
      <p:sp>
        <p:nvSpPr>
          <p:cNvPr id="7" name="TextBox 6"/>
          <p:cNvSpPr txBox="1"/>
          <p:nvPr/>
        </p:nvSpPr>
        <p:spPr>
          <a:xfrm>
            <a:off x="6549411" y="5518265"/>
            <a:ext cx="1467068" cy="369332"/>
          </a:xfrm>
          <a:prstGeom prst="rect">
            <a:avLst/>
          </a:prstGeom>
          <a:noFill/>
        </p:spPr>
        <p:txBody>
          <a:bodyPr wrap="none" rtlCol="0">
            <a:spAutoFit/>
          </a:bodyPr>
          <a:lstStyle/>
          <a:p>
            <a:r>
              <a:rPr lang="en-US" dirty="0" smtClean="0"/>
              <a:t>Not for-profit</a:t>
            </a:r>
            <a:endParaRPr lang="en-US" dirty="0"/>
          </a:p>
        </p:txBody>
      </p:sp>
      <p:sp>
        <p:nvSpPr>
          <p:cNvPr id="9" name="TextBox 8"/>
          <p:cNvSpPr txBox="1"/>
          <p:nvPr/>
        </p:nvSpPr>
        <p:spPr>
          <a:xfrm>
            <a:off x="3529760" y="4705387"/>
            <a:ext cx="1569660" cy="369332"/>
          </a:xfrm>
          <a:prstGeom prst="rect">
            <a:avLst/>
          </a:prstGeom>
          <a:noFill/>
        </p:spPr>
        <p:txBody>
          <a:bodyPr wrap="none" rtlCol="0">
            <a:spAutoFit/>
          </a:bodyPr>
          <a:lstStyle/>
          <a:p>
            <a:r>
              <a:rPr lang="en-US" smtClean="0"/>
              <a:t>Governments</a:t>
            </a:r>
            <a:endParaRPr lang="en-US"/>
          </a:p>
        </p:txBody>
      </p:sp>
      <p:sp>
        <p:nvSpPr>
          <p:cNvPr id="11" name="Rectangle 10"/>
          <p:cNvSpPr/>
          <p:nvPr/>
        </p:nvSpPr>
        <p:spPr>
          <a:xfrm>
            <a:off x="6565267" y="4223113"/>
            <a:ext cx="2365626" cy="1215717"/>
          </a:xfrm>
          <a:prstGeom prst="rect">
            <a:avLst/>
          </a:prstGeom>
          <a:solidFill>
            <a:srgbClr val="C00000"/>
          </a:solidFill>
        </p:spPr>
        <p:txBody>
          <a:bodyPr wrap="square">
            <a:spAutoFit/>
          </a:bodyPr>
          <a:lstStyle/>
          <a:p>
            <a:pPr marL="0" indent="0" algn="ctr">
              <a:buNone/>
            </a:pPr>
            <a:r>
              <a:rPr lang="en-US" sz="2400" b="1" dirty="0" smtClean="0">
                <a:solidFill>
                  <a:schemeClr val="bg1"/>
                </a:solidFill>
              </a:rPr>
              <a:t>VALUES</a:t>
            </a:r>
          </a:p>
          <a:p>
            <a:pPr marL="0" indent="0" algn="ctr">
              <a:buNone/>
            </a:pPr>
            <a:r>
              <a:rPr lang="en-US" sz="2400" b="1" dirty="0">
                <a:solidFill>
                  <a:schemeClr val="bg1"/>
                </a:solidFill>
              </a:rPr>
              <a:t>+</a:t>
            </a:r>
          </a:p>
          <a:p>
            <a:pPr marL="0" indent="0" algn="ctr">
              <a:buNone/>
            </a:pPr>
            <a:r>
              <a:rPr lang="en-US" sz="100" b="1" dirty="0">
                <a:solidFill>
                  <a:schemeClr val="bg1"/>
                </a:solidFill>
              </a:rPr>
              <a:t>+</a:t>
            </a:r>
          </a:p>
          <a:p>
            <a:pPr marL="0" indent="0" algn="ctr">
              <a:buNone/>
            </a:pPr>
            <a:r>
              <a:rPr lang="en-US" sz="2400" b="1" dirty="0" smtClean="0">
                <a:solidFill>
                  <a:schemeClr val="bg1"/>
                </a:solidFill>
              </a:rPr>
              <a:t>ASSET-BASED</a:t>
            </a:r>
            <a:endParaRPr lang="en-US" sz="2400" b="1" dirty="0">
              <a:solidFill>
                <a:schemeClr val="bg1"/>
              </a:solidFill>
            </a:endParaRPr>
          </a:p>
        </p:txBody>
      </p:sp>
      <p:sp>
        <p:nvSpPr>
          <p:cNvPr id="12" name="Rectangle 11"/>
          <p:cNvSpPr/>
          <p:nvPr/>
        </p:nvSpPr>
        <p:spPr>
          <a:xfrm>
            <a:off x="233668" y="4223112"/>
            <a:ext cx="1431235" cy="1215717"/>
          </a:xfrm>
          <a:prstGeom prst="rect">
            <a:avLst/>
          </a:prstGeom>
          <a:solidFill>
            <a:srgbClr val="C00000"/>
          </a:solidFill>
        </p:spPr>
        <p:txBody>
          <a:bodyPr wrap="square">
            <a:spAutoFit/>
          </a:bodyPr>
          <a:lstStyle/>
          <a:p>
            <a:pPr marL="0" indent="0" algn="ctr">
              <a:buNone/>
            </a:pPr>
            <a:r>
              <a:rPr lang="en-US" sz="2400" b="1" dirty="0" smtClean="0">
                <a:solidFill>
                  <a:schemeClr val="bg1"/>
                </a:solidFill>
              </a:rPr>
              <a:t>VALUE</a:t>
            </a:r>
          </a:p>
          <a:p>
            <a:pPr marL="0" indent="0" algn="ctr">
              <a:buNone/>
            </a:pPr>
            <a:r>
              <a:rPr lang="en-US" sz="2400" b="1" dirty="0">
                <a:solidFill>
                  <a:schemeClr val="bg1"/>
                </a:solidFill>
              </a:rPr>
              <a:t>+</a:t>
            </a:r>
          </a:p>
          <a:p>
            <a:pPr marL="0" indent="0" algn="ctr">
              <a:buNone/>
            </a:pPr>
            <a:r>
              <a:rPr lang="en-US" sz="100" b="1" dirty="0">
                <a:solidFill>
                  <a:schemeClr val="bg1"/>
                </a:solidFill>
              </a:rPr>
              <a:t>+</a:t>
            </a:r>
          </a:p>
          <a:p>
            <a:pPr marL="0" indent="0" algn="ctr">
              <a:buNone/>
            </a:pPr>
            <a:r>
              <a:rPr lang="en-US" sz="2400" b="1" dirty="0">
                <a:solidFill>
                  <a:schemeClr val="bg1"/>
                </a:solidFill>
              </a:rPr>
              <a:t>SCALE</a:t>
            </a:r>
            <a:endParaRPr lang="en-US" sz="2400" b="1" dirty="0">
              <a:solidFill>
                <a:schemeClr val="bg1"/>
              </a:solidFill>
            </a:endParaRPr>
          </a:p>
        </p:txBody>
      </p:sp>
      <p:sp>
        <p:nvSpPr>
          <p:cNvPr id="16" name="Rectangle 15"/>
          <p:cNvSpPr/>
          <p:nvPr/>
        </p:nvSpPr>
        <p:spPr>
          <a:xfrm>
            <a:off x="1250448" y="2390649"/>
            <a:ext cx="5774074" cy="830997"/>
          </a:xfrm>
          <a:prstGeom prst="rect">
            <a:avLst/>
          </a:prstGeom>
          <a:solidFill>
            <a:srgbClr val="FFC000"/>
          </a:solidFill>
        </p:spPr>
        <p:txBody>
          <a:bodyPr wrap="square">
            <a:spAutoFit/>
          </a:bodyPr>
          <a:lstStyle/>
          <a:p>
            <a:pPr marL="0" indent="0" algn="ctr">
              <a:buNone/>
            </a:pPr>
            <a:r>
              <a:rPr lang="en-US" sz="2400" b="1" i="1" dirty="0" smtClean="0">
                <a:solidFill>
                  <a:schemeClr val="bg1"/>
                </a:solidFill>
              </a:rPr>
              <a:t>“More than just about </a:t>
            </a:r>
            <a:r>
              <a:rPr lang="en-US" sz="2400" b="1" i="1" smtClean="0">
                <a:solidFill>
                  <a:schemeClr val="bg1"/>
                </a:solidFill>
              </a:rPr>
              <a:t>money”</a:t>
            </a:r>
          </a:p>
          <a:p>
            <a:pPr marL="0" indent="0" algn="ctr">
              <a:buNone/>
            </a:pPr>
            <a:r>
              <a:rPr lang="en-US" sz="2400" b="1" i="1" dirty="0" smtClean="0">
                <a:solidFill>
                  <a:schemeClr val="bg1"/>
                </a:solidFill>
              </a:rPr>
              <a:t>Reconnect with the ‘higher purpose’?</a:t>
            </a:r>
            <a:endParaRPr lang="en-US" sz="2400" b="1" i="1" dirty="0">
              <a:solidFill>
                <a:schemeClr val="bg1"/>
              </a:solidFill>
            </a:endParaRPr>
          </a:p>
        </p:txBody>
      </p:sp>
      <p:sp>
        <p:nvSpPr>
          <p:cNvPr id="17" name="Rectangle 16"/>
          <p:cNvSpPr/>
          <p:nvPr/>
        </p:nvSpPr>
        <p:spPr>
          <a:xfrm>
            <a:off x="2669042" y="3750754"/>
            <a:ext cx="3359427" cy="830997"/>
          </a:xfrm>
          <a:prstGeom prst="rect">
            <a:avLst/>
          </a:prstGeom>
          <a:solidFill>
            <a:srgbClr val="FFC000"/>
          </a:solidFill>
        </p:spPr>
        <p:txBody>
          <a:bodyPr wrap="square">
            <a:spAutoFit/>
          </a:bodyPr>
          <a:lstStyle/>
          <a:p>
            <a:pPr marL="0" indent="0" algn="ctr">
              <a:buNone/>
            </a:pPr>
            <a:r>
              <a:rPr lang="en-US" sz="2400" b="1" i="1" dirty="0" smtClean="0">
                <a:solidFill>
                  <a:schemeClr val="bg1"/>
                </a:solidFill>
              </a:rPr>
              <a:t>Both based on</a:t>
            </a:r>
          </a:p>
          <a:p>
            <a:pPr marL="0" indent="0" algn="ctr">
              <a:buNone/>
            </a:pPr>
            <a:r>
              <a:rPr lang="en-US" sz="2400" b="1" i="1" dirty="0" smtClean="0">
                <a:solidFill>
                  <a:schemeClr val="bg1"/>
                </a:solidFill>
              </a:rPr>
              <a:t>‘voluntary exchange’</a:t>
            </a:r>
          </a:p>
        </p:txBody>
      </p:sp>
      <p:sp>
        <p:nvSpPr>
          <p:cNvPr id="18" name="Rectangle 17"/>
          <p:cNvSpPr/>
          <p:nvPr/>
        </p:nvSpPr>
        <p:spPr>
          <a:xfrm>
            <a:off x="2663172" y="5134532"/>
            <a:ext cx="3359427" cy="830997"/>
          </a:xfrm>
          <a:prstGeom prst="rect">
            <a:avLst/>
          </a:prstGeom>
          <a:solidFill>
            <a:srgbClr val="7030A0"/>
          </a:solidFill>
        </p:spPr>
        <p:txBody>
          <a:bodyPr wrap="square">
            <a:spAutoFit/>
          </a:bodyPr>
          <a:lstStyle/>
          <a:p>
            <a:pPr marL="0" indent="0" algn="ctr">
              <a:buNone/>
            </a:pPr>
            <a:r>
              <a:rPr lang="en-US" sz="2400" b="1" i="1" dirty="0" smtClean="0">
                <a:solidFill>
                  <a:schemeClr val="bg1"/>
                </a:solidFill>
              </a:rPr>
              <a:t>BUT</a:t>
            </a:r>
          </a:p>
          <a:p>
            <a:pPr marL="0" indent="0" algn="ctr">
              <a:buNone/>
            </a:pPr>
            <a:r>
              <a:rPr lang="en-US" sz="2400" b="1" i="1" dirty="0" smtClean="0">
                <a:solidFill>
                  <a:schemeClr val="bg1"/>
                </a:solidFill>
              </a:rPr>
              <a:t>Selfishness &amp; greed?</a:t>
            </a:r>
            <a:endParaRPr lang="en-US" sz="2400" b="1" i="1" dirty="0">
              <a:solidFill>
                <a:schemeClr val="bg1"/>
              </a:solidFill>
            </a:endParaRPr>
          </a:p>
        </p:txBody>
      </p:sp>
      <p:sp>
        <p:nvSpPr>
          <p:cNvPr id="20" name="Rectangle 19"/>
          <p:cNvSpPr/>
          <p:nvPr/>
        </p:nvSpPr>
        <p:spPr>
          <a:xfrm>
            <a:off x="2539440" y="5113547"/>
            <a:ext cx="3754493" cy="1569660"/>
          </a:xfrm>
          <a:prstGeom prst="rect">
            <a:avLst/>
          </a:prstGeom>
          <a:solidFill>
            <a:srgbClr val="FFC000"/>
          </a:solidFill>
        </p:spPr>
        <p:txBody>
          <a:bodyPr wrap="square">
            <a:spAutoFit/>
          </a:bodyPr>
          <a:lstStyle/>
          <a:p>
            <a:pPr marL="0" indent="0" algn="ctr">
              <a:buNone/>
            </a:pPr>
            <a:r>
              <a:rPr lang="en-US" sz="2400" b="1" i="1" dirty="0" smtClean="0">
                <a:solidFill>
                  <a:schemeClr val="bg1"/>
                </a:solidFill>
              </a:rPr>
              <a:t>Play Umpire</a:t>
            </a:r>
          </a:p>
          <a:p>
            <a:pPr marL="0" indent="0" algn="ctr">
              <a:buNone/>
            </a:pPr>
            <a:r>
              <a:rPr lang="en-US" sz="2400" b="1" i="1" dirty="0" smtClean="0">
                <a:solidFill>
                  <a:schemeClr val="bg1"/>
                </a:solidFill>
              </a:rPr>
              <a:t>+</a:t>
            </a:r>
          </a:p>
          <a:p>
            <a:pPr marL="0" indent="0" algn="ctr">
              <a:buNone/>
            </a:pPr>
            <a:r>
              <a:rPr lang="en-US" sz="2400" b="1" i="1" dirty="0" smtClean="0">
                <a:solidFill>
                  <a:schemeClr val="bg1"/>
                </a:solidFill>
              </a:rPr>
              <a:t>Do what ‘non-profits’ &amp; ‘for-profits’ cannot do</a:t>
            </a:r>
          </a:p>
        </p:txBody>
      </p:sp>
      <p:sp>
        <p:nvSpPr>
          <p:cNvPr id="19" name="TextBox 18"/>
          <p:cNvSpPr txBox="1"/>
          <p:nvPr/>
        </p:nvSpPr>
        <p:spPr>
          <a:xfrm>
            <a:off x="213253" y="185435"/>
            <a:ext cx="8717640" cy="2062103"/>
          </a:xfrm>
          <a:prstGeom prst="rect">
            <a:avLst/>
          </a:prstGeom>
          <a:solidFill>
            <a:schemeClr val="accent3">
              <a:lumMod val="95000"/>
            </a:schemeClr>
          </a:solidFill>
        </p:spPr>
        <p:txBody>
          <a:bodyPr wrap="square" rtlCol="0">
            <a:spAutoFit/>
          </a:bodyPr>
          <a:lstStyle/>
          <a:p>
            <a:r>
              <a:rPr lang="en-US" sz="1600" i="1" dirty="0" smtClean="0"/>
              <a:t>“Tear down the conceptual wall around motivation”</a:t>
            </a:r>
          </a:p>
          <a:p>
            <a:r>
              <a:rPr lang="en-US" sz="1600" i="1" dirty="0" smtClean="0"/>
              <a:t>“for-profits and non-profits should act like colleagues </a:t>
            </a:r>
            <a:r>
              <a:rPr lang="mr-IN" sz="1600" i="1" dirty="0" smtClean="0"/>
              <a:t>…</a:t>
            </a:r>
            <a:r>
              <a:rPr lang="en-GB" sz="1600" i="1" dirty="0" smtClean="0"/>
              <a:t> allies </a:t>
            </a:r>
            <a:r>
              <a:rPr lang="mr-IN" sz="1600" i="1" dirty="0" smtClean="0"/>
              <a:t>…</a:t>
            </a:r>
            <a:r>
              <a:rPr lang="en-GB" sz="1600" i="1" dirty="0" smtClean="0"/>
              <a:t> should be working together” </a:t>
            </a:r>
          </a:p>
          <a:p>
            <a:r>
              <a:rPr lang="en-US" sz="1600" i="1" dirty="0"/>
              <a:t>“so much in common </a:t>
            </a:r>
            <a:r>
              <a:rPr lang="mr-IN" sz="1600" i="1" dirty="0"/>
              <a:t>…</a:t>
            </a:r>
            <a:r>
              <a:rPr lang="en-GB" sz="1600" i="1" dirty="0"/>
              <a:t> rather than differences</a:t>
            </a:r>
            <a:r>
              <a:rPr lang="en-US" sz="1600" i="1" dirty="0" smtClean="0"/>
              <a:t>”</a:t>
            </a:r>
            <a:endParaRPr lang="en-GB" sz="1600" i="1" dirty="0" smtClean="0"/>
          </a:p>
          <a:p>
            <a:r>
              <a:rPr lang="en-GB" sz="1600" i="1" dirty="0" smtClean="0"/>
              <a:t>“non-profits can do what for-profits cannot do” </a:t>
            </a:r>
          </a:p>
          <a:p>
            <a:r>
              <a:rPr lang="en-US" sz="1600" i="1" dirty="0"/>
              <a:t>“for-profits bring capital and skills</a:t>
            </a:r>
            <a:r>
              <a:rPr lang="en-US" sz="1600" i="1" dirty="0" smtClean="0"/>
              <a:t>”</a:t>
            </a:r>
            <a:endParaRPr lang="en-GB" sz="1600" i="1" dirty="0" smtClean="0"/>
          </a:p>
          <a:p>
            <a:r>
              <a:rPr lang="en-US" sz="1600" i="1" dirty="0" smtClean="0"/>
              <a:t>“One </a:t>
            </a:r>
            <a:r>
              <a:rPr lang="en-US" sz="1600" i="1" dirty="0"/>
              <a:t>difference: Non-profits have ’donors’ expects a return on donation but not on </a:t>
            </a:r>
            <a:r>
              <a:rPr lang="en-US" sz="1600" i="1" dirty="0" smtClean="0"/>
              <a:t>capital” </a:t>
            </a:r>
          </a:p>
          <a:p>
            <a:r>
              <a:rPr lang="en-US" sz="1600" i="1" dirty="0" smtClean="0"/>
              <a:t>“both need to become more conscious” 		</a:t>
            </a:r>
          </a:p>
          <a:p>
            <a:pPr algn="r"/>
            <a:r>
              <a:rPr lang="en-US" sz="1600" i="1" dirty="0" smtClean="0"/>
              <a:t>					</a:t>
            </a:r>
            <a:r>
              <a:rPr lang="en-US" sz="1600" dirty="0" smtClean="0"/>
              <a:t>(Mackay, 2016) </a:t>
            </a:r>
            <a:endParaRPr lang="en-US" sz="1600" dirty="0"/>
          </a:p>
        </p:txBody>
      </p:sp>
    </p:spTree>
    <p:extLst>
      <p:ext uri="{BB962C8B-B14F-4D97-AF65-F5344CB8AC3E}">
        <p14:creationId xmlns:p14="http://schemas.microsoft.com/office/powerpoint/2010/main" val="137818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6" grpId="1" animBg="1"/>
      <p:bldP spid="17" grpId="0" animBg="1"/>
      <p:bldP spid="17" grpId="1" animBg="1"/>
      <p:bldP spid="18" grpId="0" animBg="1"/>
      <p:bldP spid="18" grpId="1" animBg="1"/>
      <p:bldP spid="20" grpId="0" animBg="1"/>
      <p:bldP spid="19" grpId="0" animBg="1"/>
      <p:bldP spid="19" grpId="1" animBg="1"/>
    </p:bldLst>
  </p:timing>
</p:sld>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72E20F809AC4AA8C91AA8D65BD3A2" ma:contentTypeVersion="12" ma:contentTypeDescription="Create a new document." ma:contentTypeScope="" ma:versionID="60d45485e643a3b3a97a8ad6247152a9">
  <xsd:schema xmlns:xsd="http://www.w3.org/2001/XMLSchema" xmlns:xs="http://www.w3.org/2001/XMLSchema" xmlns:p="http://schemas.microsoft.com/office/2006/metadata/properties" xmlns:ns1="http://schemas.microsoft.com/sharepoint/v3" targetNamespace="http://schemas.microsoft.com/office/2006/metadata/properties" ma:root="true" ma:fieldsID="f4154fbe9c80c4dd7d9e10f097ef4c3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ma:readOnly="false">
      <xsd:simpleType>
        <xsd:restriction base="dms:Unknown"/>
      </xsd:simpleType>
    </xsd:element>
    <xsd:element name="PublishingExpirationDate" ma:index="9" nillable="true" ma:displayName="Scheduling End Date" ma:description=""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87012B-10E8-495C-83F9-38CCCE838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1C187D-A0E2-4D50-8B85-ED777107D297}">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64355EC-C788-4443-9296-5DD8D622A7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8754</TotalTime>
  <Words>3926</Words>
  <Application>Microsoft Macintosh PowerPoint</Application>
  <PresentationFormat>On-screen Show (4:3)</PresentationFormat>
  <Paragraphs>645</Paragraphs>
  <Slides>30</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HelveticaNeue</vt:lpstr>
      <vt:lpstr>Mangal</vt:lpstr>
      <vt:lpstr>Symbol</vt:lpstr>
      <vt:lpstr>Times</vt:lpstr>
      <vt:lpstr>Times New Roman</vt:lpstr>
      <vt:lpstr>Arial</vt:lpstr>
      <vt:lpstr>Calibri</vt:lpstr>
      <vt:lpstr>MS PGothic</vt:lpstr>
      <vt:lpstr>ＭＳ Ｐゴシック</vt:lpstr>
      <vt:lpstr>Wingdings</vt:lpstr>
      <vt:lpstr>7_Default Design</vt:lpstr>
      <vt:lpstr>Applications of “Systems Thinking” to co-create business-community value</vt:lpstr>
      <vt:lpstr>Outline</vt:lpstr>
      <vt:lpstr>O.R. Contribution to addressing “Grand Challenges”</vt:lpstr>
      <vt:lpstr>Current projects/interests</vt:lpstr>
      <vt:lpstr>The Responsible Business challenge:  To reconnect business and societal goals</vt:lpstr>
      <vt:lpstr>Releasing business resources into communities: Role for CBOR?</vt:lpstr>
      <vt:lpstr>PowerPoint Presentation</vt:lpstr>
      <vt:lpstr>PowerPoint Presentation</vt:lpstr>
      <vt:lpstr>John Mackey: three legged stool of society</vt:lpstr>
      <vt:lpstr>Connecting with the ‘higher purpose’: Profit + Purpose </vt:lpstr>
      <vt:lpstr>Application of systems thinking to co-create business-community value</vt:lpstr>
      <vt:lpstr>Our client, VAFs goal and directions</vt:lpstr>
      <vt:lpstr>Initial conversation: VAF taking action to bring about more resources into communities</vt:lpstr>
      <vt:lpstr>Understanding various stakeholder perspectives using “Rich Pictures”</vt:lpstr>
      <vt:lpstr>Workshops held to form a multitude of perspectives over three cycles of SSM </vt:lpstr>
      <vt:lpstr>SSM cycle 1: Finding out about the problem situation from the perspective of the client (a ‘grant-maker’)</vt:lpstr>
      <vt:lpstr>Stage 2: Formulating some relevant purposeful activity models (Client’s perspective)</vt:lpstr>
      <vt:lpstr>The ‘VAF Connect’ emblematic model</vt:lpstr>
      <vt:lpstr>PowerPoint Presentation</vt:lpstr>
      <vt:lpstr>Stage 3: Debating the situation, using the models &amp; Stage 4: Taking action in the situation to bring about improvement  </vt:lpstr>
      <vt:lpstr>Issues/challenges facing third sector organisations in Scotland</vt:lpstr>
      <vt:lpstr>Issues/challenges facing third sector organisations in Scotland (stage 1)</vt:lpstr>
      <vt:lpstr>Bottom-up movements for social change</vt:lpstr>
      <vt:lpstr>Formulating some relevant purposeful activity models from a third sector perspective</vt:lpstr>
      <vt:lpstr>Three key concepts embedded into the refined connect model (see handout)</vt:lpstr>
      <vt:lpstr>Three key concepts embedded into the refined connect model</vt:lpstr>
      <vt:lpstr>‘Boundary Idea’ in creating ‘open spaces’</vt:lpstr>
      <vt:lpstr>‘Boundary Idea’ in creating ‘shared spaces’</vt:lpstr>
      <vt:lpstr>Addressing different ‘perspectives’?</vt:lpstr>
      <vt:lpstr>Summary &amp; further work</vt:lpstr>
    </vt:vector>
  </TitlesOfParts>
  <Company>Edinburgh Napier University</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Leitch</dc:creator>
  <cp:lastModifiedBy>m.weaver@napier.ac.uk weaver</cp:lastModifiedBy>
  <cp:revision>104</cp:revision>
  <cp:lastPrinted>2017-03-19T15:36:36Z</cp:lastPrinted>
  <dcterms:created xsi:type="dcterms:W3CDTF">2015-01-29T16:35:56Z</dcterms:created>
  <dcterms:modified xsi:type="dcterms:W3CDTF">2017-03-21T13:11:02Z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0x01010095C72E20F809AC4AA8C91AA8D65BD3A2</vt:lpwstr>
  </property>
</Properties>
</file>