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emf" ContentType="image/x-emf"/>
  <Default Extension="tiff" ContentType="image/tif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4"/>
  </p:sldMasterIdLst>
  <p:notesMasterIdLst>
    <p:notesMasterId r:id="rId43"/>
  </p:notesMasterIdLst>
  <p:sldIdLst>
    <p:sldId id="259" r:id="rId5"/>
    <p:sldId id="272" r:id="rId6"/>
    <p:sldId id="261" r:id="rId7"/>
    <p:sldId id="274" r:id="rId8"/>
    <p:sldId id="321" r:id="rId9"/>
    <p:sldId id="323" r:id="rId10"/>
    <p:sldId id="317" r:id="rId11"/>
    <p:sldId id="324" r:id="rId12"/>
    <p:sldId id="326" r:id="rId13"/>
    <p:sldId id="276" r:id="rId14"/>
    <p:sldId id="318" r:id="rId15"/>
    <p:sldId id="279" r:id="rId16"/>
    <p:sldId id="281" r:id="rId17"/>
    <p:sldId id="319" r:id="rId18"/>
    <p:sldId id="280" r:id="rId19"/>
    <p:sldId id="329" r:id="rId20"/>
    <p:sldId id="282" r:id="rId21"/>
    <p:sldId id="284" r:id="rId22"/>
    <p:sldId id="330" r:id="rId23"/>
    <p:sldId id="331" r:id="rId24"/>
    <p:sldId id="333" r:id="rId25"/>
    <p:sldId id="292" r:id="rId26"/>
    <p:sldId id="291" r:id="rId27"/>
    <p:sldId id="293" r:id="rId28"/>
    <p:sldId id="294" r:id="rId29"/>
    <p:sldId id="295" r:id="rId30"/>
    <p:sldId id="296" r:id="rId31"/>
    <p:sldId id="334" r:id="rId32"/>
    <p:sldId id="299" r:id="rId33"/>
    <p:sldId id="335" r:id="rId34"/>
    <p:sldId id="336" r:id="rId35"/>
    <p:sldId id="306" r:id="rId36"/>
    <p:sldId id="307" r:id="rId37"/>
    <p:sldId id="308" r:id="rId38"/>
    <p:sldId id="309" r:id="rId39"/>
    <p:sldId id="337" r:id="rId40"/>
    <p:sldId id="338" r:id="rId41"/>
    <p:sldId id="339" r:id="rId42"/>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p:defaultTextStyle>
  <p:extLst>
    <p:ext uri="{521415D9-36F7-43E2-AB2F-B90AF26B5E84}">
      <p14:sectionLst xmlns:p14="http://schemas.microsoft.com/office/powerpoint/2010/main">
        <p14:section name="Default Section" id="{A8847100-0F4B-D641-AB2D-8E30DBB6AD34}">
          <p14:sldIdLst>
            <p14:sldId id="259"/>
            <p14:sldId id="272"/>
            <p14:sldId id="261"/>
            <p14:sldId id="274"/>
            <p14:sldId id="321"/>
            <p14:sldId id="323"/>
          </p14:sldIdLst>
        </p14:section>
        <p14:section name="Untitled Section" id="{183EC5D2-6904-8E40-923C-FD456215042A}">
          <p14:sldIdLst>
            <p14:sldId id="317"/>
            <p14:sldId id="324"/>
            <p14:sldId id="326"/>
            <p14:sldId id="276"/>
            <p14:sldId id="318"/>
            <p14:sldId id="279"/>
            <p14:sldId id="281"/>
            <p14:sldId id="319"/>
            <p14:sldId id="280"/>
            <p14:sldId id="329"/>
            <p14:sldId id="282"/>
            <p14:sldId id="284"/>
            <p14:sldId id="330"/>
            <p14:sldId id="331"/>
            <p14:sldId id="333"/>
            <p14:sldId id="292"/>
            <p14:sldId id="291"/>
            <p14:sldId id="293"/>
            <p14:sldId id="294"/>
            <p14:sldId id="295"/>
            <p14:sldId id="296"/>
            <p14:sldId id="334"/>
            <p14:sldId id="299"/>
            <p14:sldId id="335"/>
            <p14:sldId id="336"/>
            <p14:sldId id="306"/>
            <p14:sldId id="307"/>
            <p14:sldId id="308"/>
            <p14:sldId id="309"/>
            <p14:sldId id="337"/>
            <p14:sldId id="338"/>
            <p14:sldId id="339"/>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2AA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6588"/>
    <p:restoredTop sz="95329"/>
  </p:normalViewPr>
  <p:slideViewPr>
    <p:cSldViewPr snapToGrid="0" snapToObjects="1">
      <p:cViewPr>
        <p:scale>
          <a:sx n="90" d="100"/>
          <a:sy n="90" d="100"/>
        </p:scale>
        <p:origin x="2200" y="800"/>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theme" Target="theme/theme1.xml"/><Relationship Id="rId47" Type="http://schemas.openxmlformats.org/officeDocument/2006/relationships/tableStyles" Target="tableStyles.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slideMaster" Target="slideMasters/slideMaster1.xml"/><Relationship Id="rId5" Type="http://schemas.openxmlformats.org/officeDocument/2006/relationships/slide" Target="slides/slide1.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9" Type="http://schemas.openxmlformats.org/officeDocument/2006/relationships/slide" Target="slides/slide5.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slide" Target="slides/slide35.xml"/><Relationship Id="rId40" Type="http://schemas.openxmlformats.org/officeDocument/2006/relationships/slide" Target="slides/slide36.xml"/><Relationship Id="rId41" Type="http://schemas.openxmlformats.org/officeDocument/2006/relationships/slide" Target="slides/slide37.xml"/><Relationship Id="rId42" Type="http://schemas.openxmlformats.org/officeDocument/2006/relationships/slide" Target="slides/slide38.xml"/><Relationship Id="rId43" Type="http://schemas.openxmlformats.org/officeDocument/2006/relationships/notesMaster" Target="notesMasters/notesMaster1.xml"/><Relationship Id="rId44" Type="http://schemas.openxmlformats.org/officeDocument/2006/relationships/presProps" Target="presProps.xml"/><Relationship Id="rId4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26DF30-A1D1-F942-A40D-04DA2A693363}" type="datetimeFigureOut">
              <a:rPr lang="en-US" smtClean="0"/>
              <a:t>9/5/16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ACA4F9C-14CE-F641-ACEE-2C1A3A4AAC13}" type="slidenum">
              <a:rPr lang="en-US" smtClean="0"/>
              <a:t>‹#›</a:t>
            </a:fld>
            <a:endParaRPr lang="en-US"/>
          </a:p>
        </p:txBody>
      </p:sp>
    </p:spTree>
    <p:extLst>
      <p:ext uri="{BB962C8B-B14F-4D97-AF65-F5344CB8AC3E}">
        <p14:creationId xmlns:p14="http://schemas.microsoft.com/office/powerpoint/2010/main" val="19256184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voluntaryactionfund.org.uk/funding-and-support/violence-against-women" TargetMode="External"/><Relationship Id="rId4" Type="http://schemas.openxmlformats.org/officeDocument/2006/relationships/hyperlink" Target="http://www.voluntaryactionfund.org.uk/funding-and-support/equality-fund" TargetMode="External"/><Relationship Id="rId5" Type="http://schemas.openxmlformats.org/officeDocument/2006/relationships/hyperlink" Target="http://www.voluntaryactionfund.org.uk/funding-and-support/community-safety-unit/" TargetMode="External"/><Relationship Id="rId6" Type="http://schemas.openxmlformats.org/officeDocument/2006/relationships/hyperlink" Target="http://www.voluntaryactionfund.org.uk/funding-and-support/volunteering-development-grants/" TargetMode="External"/><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CA4F9C-14CE-F641-ACEE-2C1A3A4AAC13}" type="slidenum">
              <a:rPr lang="en-US" smtClean="0"/>
              <a:t>1</a:t>
            </a:fld>
            <a:endParaRPr lang="en-US"/>
          </a:p>
        </p:txBody>
      </p:sp>
    </p:spTree>
    <p:extLst>
      <p:ext uri="{BB962C8B-B14F-4D97-AF65-F5344CB8AC3E}">
        <p14:creationId xmlns:p14="http://schemas.microsoft.com/office/powerpoint/2010/main" val="1959055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Font typeface="Wingdings" charset="2"/>
              <a:buChar char="Ø"/>
            </a:pPr>
            <a:r>
              <a:rPr lang="en-US" dirty="0" smtClean="0"/>
              <a:t>In </a:t>
            </a:r>
            <a:r>
              <a:rPr lang="en-US" b="1" dirty="0" smtClean="0"/>
              <a:t>‘open spaces’ </a:t>
            </a:r>
            <a:r>
              <a:rPr lang="en-US" dirty="0" smtClean="0"/>
              <a:t>– to learn from each other, build networks and to articulate a set of shared aspirations and values (articulated through the RBF in a Scottish context)</a:t>
            </a:r>
          </a:p>
          <a:p>
            <a:pPr lvl="1">
              <a:buFont typeface="Wingdings" charset="2"/>
              <a:buChar char="Ø"/>
            </a:pPr>
            <a:endParaRPr lang="en-US" dirty="0" smtClean="0"/>
          </a:p>
          <a:p>
            <a:pPr lvl="1">
              <a:buFont typeface="Wingdings" charset="2"/>
              <a:buChar char="Ø"/>
            </a:pPr>
            <a:r>
              <a:rPr lang="en-US" dirty="0" smtClean="0"/>
              <a:t>b. In </a:t>
            </a:r>
            <a:r>
              <a:rPr lang="en-US" b="1" dirty="0" smtClean="0"/>
              <a:t>‘shared spaces’ </a:t>
            </a:r>
            <a:r>
              <a:rPr lang="en-US" dirty="0" smtClean="0"/>
              <a:t>- Aligned and connected business and third sector </a:t>
            </a:r>
            <a:r>
              <a:rPr lang="en-US" dirty="0" err="1" smtClean="0"/>
              <a:t>organisations</a:t>
            </a:r>
            <a:r>
              <a:rPr lang="en-US" dirty="0" smtClean="0"/>
              <a:t> enter a dialogue and negotiation around the co-creation of value, facilitated by a conduit who can match aspirations and values plus translate the ‘offer’ in terms of how value can be reciprocated through dialogue, negotiation, joint action and learning through evaluation (paving a way that counteracts a “them and us” mind-set). </a:t>
            </a:r>
          </a:p>
          <a:p>
            <a:endParaRPr lang="en-US" dirty="0"/>
          </a:p>
        </p:txBody>
      </p:sp>
      <p:sp>
        <p:nvSpPr>
          <p:cNvPr id="4" name="Slide Number Placeholder 3"/>
          <p:cNvSpPr>
            <a:spLocks noGrp="1"/>
          </p:cNvSpPr>
          <p:nvPr>
            <p:ph type="sldNum" sz="quarter" idx="10"/>
          </p:nvPr>
        </p:nvSpPr>
        <p:spPr/>
        <p:txBody>
          <a:bodyPr/>
          <a:lstStyle/>
          <a:p>
            <a:fld id="{5ACA4F9C-14CE-F641-ACEE-2C1A3A4AAC13}" type="slidenum">
              <a:rPr lang="en-US" smtClean="0"/>
              <a:t>32</a:t>
            </a:fld>
            <a:endParaRPr lang="en-US"/>
          </a:p>
        </p:txBody>
      </p:sp>
    </p:spTree>
    <p:extLst>
      <p:ext uri="{BB962C8B-B14F-4D97-AF65-F5344CB8AC3E}">
        <p14:creationId xmlns:p14="http://schemas.microsoft.com/office/powerpoint/2010/main" val="11868691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buFont typeface="+mj-lt"/>
              <a:buAutoNum type="arabicPeriod" startAt="2"/>
            </a:pPr>
            <a:r>
              <a:rPr lang="en-US" sz="1200" dirty="0" smtClean="0"/>
              <a:t>These ‘spaces’ need to be ‘governed’ as no one body, </a:t>
            </a:r>
            <a:r>
              <a:rPr lang="en-US" sz="1200" dirty="0" err="1" smtClean="0"/>
              <a:t>organisation</a:t>
            </a:r>
            <a:r>
              <a:rPr lang="en-US" sz="1200" dirty="0" smtClean="0"/>
              <a:t> nor sector ‘own’ the challenges being faced by communities. Communities themselves are best placed to understand these challenges and to address them.  The governance of these spaces need to consider how actors are best represented, particularly as these actors may transcend multiple sectors and that communities themselves are involved in decision-making </a:t>
            </a:r>
          </a:p>
          <a:p>
            <a:endParaRPr lang="en-US" sz="1200" dirty="0" smtClean="0"/>
          </a:p>
          <a:p>
            <a:pPr marL="457200" indent="-457200">
              <a:buAutoNum type="arabicPeriod" startAt="3"/>
            </a:pPr>
            <a:r>
              <a:rPr lang="en-US" sz="1200" dirty="0" smtClean="0"/>
              <a:t>Government’s role is to be an active and equal member in the creation of these ‘open spaces’ and express the shared vision and values in policy and business development activity.</a:t>
            </a:r>
          </a:p>
          <a:p>
            <a:pPr marL="457200" indent="-457200">
              <a:buAutoNum type="arabicPeriod" startAt="3"/>
            </a:pPr>
            <a:endParaRPr lang="en-US" sz="1200" dirty="0" smtClean="0"/>
          </a:p>
          <a:p>
            <a:pPr marL="457200" indent="-457200">
              <a:buAutoNum type="arabicPeriod" startAt="3"/>
            </a:pPr>
            <a:r>
              <a:rPr lang="en-US" sz="1200" dirty="0" smtClean="0"/>
              <a:t>‘Shared spaces’ are created in a wider framework of ‘open spaces’ and are facilitated by a conduit who suggests matches and builds capacity, or can be self-</a:t>
            </a:r>
            <a:r>
              <a:rPr lang="en-US" sz="1200" dirty="0" err="1" smtClean="0"/>
              <a:t>organising</a:t>
            </a:r>
            <a:endParaRPr lang="en-US" sz="1200" dirty="0" smtClean="0"/>
          </a:p>
          <a:p>
            <a:endParaRPr lang="en-US" dirty="0"/>
          </a:p>
        </p:txBody>
      </p:sp>
      <p:sp>
        <p:nvSpPr>
          <p:cNvPr id="4" name="Slide Number Placeholder 3"/>
          <p:cNvSpPr>
            <a:spLocks noGrp="1"/>
          </p:cNvSpPr>
          <p:nvPr>
            <p:ph type="sldNum" sz="quarter" idx="10"/>
          </p:nvPr>
        </p:nvSpPr>
        <p:spPr/>
        <p:txBody>
          <a:bodyPr/>
          <a:lstStyle/>
          <a:p>
            <a:fld id="{5ACA4F9C-14CE-F641-ACEE-2C1A3A4AAC13}" type="slidenum">
              <a:rPr lang="en-US" smtClean="0"/>
              <a:t>33</a:t>
            </a:fld>
            <a:endParaRPr lang="en-US"/>
          </a:p>
        </p:txBody>
      </p:sp>
    </p:spTree>
    <p:extLst>
      <p:ext uri="{BB962C8B-B14F-4D97-AF65-F5344CB8AC3E}">
        <p14:creationId xmlns:p14="http://schemas.microsoft.com/office/powerpoint/2010/main" val="4687029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CA4F9C-14CE-F641-ACEE-2C1A3A4AAC13}" type="slidenum">
              <a:rPr lang="en-US" smtClean="0"/>
              <a:t>35</a:t>
            </a:fld>
            <a:endParaRPr lang="en-US"/>
          </a:p>
        </p:txBody>
      </p:sp>
    </p:spTree>
    <p:extLst>
      <p:ext uri="{BB962C8B-B14F-4D97-AF65-F5344CB8AC3E}">
        <p14:creationId xmlns:p14="http://schemas.microsoft.com/office/powerpoint/2010/main" val="6094100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pPr>
              <a:defRPr/>
            </a:pPr>
            <a:fld id="{43CBFAA8-D3EA-428E-83F8-B84AB6390A09}" type="slidenum">
              <a:rPr lang="en-GB" smtClean="0"/>
              <a:pPr>
                <a:defRPr/>
              </a:pPr>
              <a:t>3</a:t>
            </a:fld>
            <a:endParaRPr lang="en-GB" dirty="0"/>
          </a:p>
        </p:txBody>
      </p:sp>
    </p:spTree>
    <p:extLst>
      <p:ext uri="{BB962C8B-B14F-4D97-AF65-F5344CB8AC3E}">
        <p14:creationId xmlns:p14="http://schemas.microsoft.com/office/powerpoint/2010/main" val="4755692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CA4F9C-14CE-F641-ACEE-2C1A3A4AAC13}" type="slidenum">
              <a:rPr lang="en-US" smtClean="0"/>
              <a:t>7</a:t>
            </a:fld>
            <a:endParaRPr lang="en-US"/>
          </a:p>
        </p:txBody>
      </p:sp>
    </p:spTree>
    <p:extLst>
      <p:ext uri="{BB962C8B-B14F-4D97-AF65-F5344CB8AC3E}">
        <p14:creationId xmlns:p14="http://schemas.microsoft.com/office/powerpoint/2010/main" val="13548336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Vast majority of resources are in the hands of business when compared to the Government and Non-Profits </a:t>
            </a:r>
          </a:p>
          <a:p>
            <a:endParaRPr lang="en-US" dirty="0"/>
          </a:p>
        </p:txBody>
      </p:sp>
      <p:sp>
        <p:nvSpPr>
          <p:cNvPr id="4" name="Slide Number Placeholder 3"/>
          <p:cNvSpPr>
            <a:spLocks noGrp="1"/>
          </p:cNvSpPr>
          <p:nvPr>
            <p:ph type="sldNum" sz="quarter" idx="10"/>
          </p:nvPr>
        </p:nvSpPr>
        <p:spPr/>
        <p:txBody>
          <a:bodyPr/>
          <a:lstStyle/>
          <a:p>
            <a:fld id="{5ACA4F9C-14CE-F641-ACEE-2C1A3A4AAC13}" type="slidenum">
              <a:rPr lang="en-US" smtClean="0"/>
              <a:t>8</a:t>
            </a:fld>
            <a:endParaRPr lang="en-US"/>
          </a:p>
        </p:txBody>
      </p:sp>
    </p:spTree>
    <p:extLst>
      <p:ext uri="{BB962C8B-B14F-4D97-AF65-F5344CB8AC3E}">
        <p14:creationId xmlns:p14="http://schemas.microsoft.com/office/powerpoint/2010/main" val="8296910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AMR</a:t>
            </a:r>
          </a:p>
          <a:p>
            <a:endParaRPr lang="en-US" b="1" dirty="0"/>
          </a:p>
          <a:p>
            <a:r>
              <a:rPr lang="en-US" b="1" dirty="0"/>
              <a:t>Managed Grant </a:t>
            </a:r>
            <a:r>
              <a:rPr lang="en-US" b="1" dirty="0" err="1"/>
              <a:t>Programmes</a:t>
            </a:r>
            <a:r>
              <a:rPr lang="en-US" b="1" dirty="0"/>
              <a:t> </a:t>
            </a:r>
          </a:p>
          <a:p>
            <a:r>
              <a:rPr lang="en-US" dirty="0"/>
              <a:t>VAF manages a number of </a:t>
            </a:r>
            <a:r>
              <a:rPr lang="en-US" dirty="0" err="1"/>
              <a:t>programmes</a:t>
            </a:r>
            <a:r>
              <a:rPr lang="en-US" dirty="0"/>
              <a:t> on behalf of the Scottish Government. These are:</a:t>
            </a:r>
          </a:p>
          <a:p>
            <a:r>
              <a:rPr lang="en-US" b="1" dirty="0">
                <a:hlinkClick r:id="rId3"/>
              </a:rPr>
              <a:t>Violence Against Women and Girls Fund</a:t>
            </a:r>
            <a:endParaRPr lang="en-US" dirty="0">
              <a:hlinkClick r:id="rId3"/>
            </a:endParaRPr>
          </a:p>
          <a:p>
            <a:r>
              <a:rPr lang="en-US" b="1" dirty="0">
                <a:hlinkClick r:id="rId4"/>
              </a:rPr>
              <a:t>Equality Fund</a:t>
            </a:r>
            <a:endParaRPr lang="en-US" dirty="0">
              <a:hlinkClick r:id="rId4"/>
            </a:endParaRPr>
          </a:p>
          <a:p>
            <a:r>
              <a:rPr lang="en-US" b="1" dirty="0">
                <a:hlinkClick r:id="rId5"/>
              </a:rPr>
              <a:t>Community Safety Fund</a:t>
            </a:r>
            <a:endParaRPr lang="en-US" dirty="0">
              <a:hlinkClick r:id="rId5"/>
            </a:endParaRPr>
          </a:p>
          <a:p>
            <a:r>
              <a:rPr lang="en-US" b="1" dirty="0">
                <a:hlinkClick r:id="rId6"/>
              </a:rPr>
              <a:t>Volunteering Support Fund</a:t>
            </a:r>
            <a:r>
              <a:rPr lang="en-US" dirty="0">
                <a:hlinkClick r:id="rId6"/>
              </a:rPr>
              <a:t>.</a:t>
            </a:r>
            <a:endParaRPr lang="en-US" dirty="0"/>
          </a:p>
        </p:txBody>
      </p:sp>
      <p:sp>
        <p:nvSpPr>
          <p:cNvPr id="4" name="Slide Number Placeholder 3"/>
          <p:cNvSpPr>
            <a:spLocks noGrp="1"/>
          </p:cNvSpPr>
          <p:nvPr>
            <p:ph type="sldNum" sz="quarter" idx="10"/>
          </p:nvPr>
        </p:nvSpPr>
        <p:spPr/>
        <p:txBody>
          <a:bodyPr/>
          <a:lstStyle/>
          <a:p>
            <a:pPr>
              <a:defRPr/>
            </a:pPr>
            <a:fld id="{43CBFAA8-D3EA-428E-83F8-B84AB6390A09}" type="slidenum">
              <a:rPr lang="en-GB" smtClean="0"/>
              <a:pPr>
                <a:defRPr/>
              </a:pPr>
              <a:t>10</a:t>
            </a:fld>
            <a:endParaRPr lang="en-GB" dirty="0"/>
          </a:p>
        </p:txBody>
      </p:sp>
    </p:spTree>
    <p:extLst>
      <p:ext uri="{BB962C8B-B14F-4D97-AF65-F5344CB8AC3E}">
        <p14:creationId xmlns:p14="http://schemas.microsoft.com/office/powerpoint/2010/main" val="5530642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Mingers and White (2010) suggest this includes viewing a situation holistically, recognising that the relationships or interactions between elements are more important than the elements themselves in determining the behaviour of the system, recognising a hierarchical level of systems, mutual causality both within and between these levels and accepting, especially in social systems, that people will act in accordance with differing purposes or rationalities.  This is important to this study as multiple actors exist, each holding different perspectives (e.g. aspirations and values) and conflicting interests. </a:t>
            </a:r>
            <a:endParaRPr lang="en-US" dirty="0"/>
          </a:p>
        </p:txBody>
      </p:sp>
      <p:sp>
        <p:nvSpPr>
          <p:cNvPr id="4" name="Slide Number Placeholder 3"/>
          <p:cNvSpPr>
            <a:spLocks noGrp="1"/>
          </p:cNvSpPr>
          <p:nvPr>
            <p:ph type="sldNum" sz="quarter" idx="10"/>
          </p:nvPr>
        </p:nvSpPr>
        <p:spPr/>
        <p:txBody>
          <a:bodyPr/>
          <a:lstStyle/>
          <a:p>
            <a:fld id="{5ACA4F9C-14CE-F641-ACEE-2C1A3A4AAC13}" type="slidenum">
              <a:rPr lang="en-US" smtClean="0"/>
              <a:t>12</a:t>
            </a:fld>
            <a:endParaRPr lang="en-US"/>
          </a:p>
        </p:txBody>
      </p:sp>
    </p:spTree>
    <p:extLst>
      <p:ext uri="{BB962C8B-B14F-4D97-AF65-F5344CB8AC3E}">
        <p14:creationId xmlns:p14="http://schemas.microsoft.com/office/powerpoint/2010/main" val="4654147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Workshops held for each cycle to express the problem situation from a multitude of perspectives</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5ACA4F9C-14CE-F641-ACEE-2C1A3A4AAC13}" type="slidenum">
              <a:rPr lang="en-US" smtClean="0"/>
              <a:t>13</a:t>
            </a:fld>
            <a:endParaRPr lang="en-US"/>
          </a:p>
        </p:txBody>
      </p:sp>
    </p:spTree>
    <p:extLst>
      <p:ext uri="{BB962C8B-B14F-4D97-AF65-F5344CB8AC3E}">
        <p14:creationId xmlns:p14="http://schemas.microsoft.com/office/powerpoint/2010/main" val="15450730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“It’s a broken jig saw – I feel very little is joined up” </a:t>
            </a:r>
            <a:r>
              <a:rPr lang="en-US" i="1" dirty="0" smtClean="0"/>
              <a:t>– complicated problem?</a:t>
            </a:r>
          </a:p>
          <a:p>
            <a:r>
              <a:rPr lang="en-US" dirty="0" smtClean="0"/>
              <a:t>“sectors have different priorities … not on same wave length” </a:t>
            </a:r>
            <a:r>
              <a:rPr lang="en-US" i="1" dirty="0" smtClean="0"/>
              <a:t>– so how do you tune?</a:t>
            </a:r>
          </a:p>
          <a:p>
            <a:r>
              <a:rPr lang="en-US" i="1" dirty="0" smtClean="0"/>
              <a:t>Sid folded arms</a:t>
            </a:r>
          </a:p>
          <a:p>
            <a:endParaRPr lang="en-US" dirty="0"/>
          </a:p>
        </p:txBody>
      </p:sp>
      <p:sp>
        <p:nvSpPr>
          <p:cNvPr id="4" name="Slide Number Placeholder 3"/>
          <p:cNvSpPr>
            <a:spLocks noGrp="1"/>
          </p:cNvSpPr>
          <p:nvPr>
            <p:ph type="sldNum" sz="quarter" idx="10"/>
          </p:nvPr>
        </p:nvSpPr>
        <p:spPr/>
        <p:txBody>
          <a:bodyPr/>
          <a:lstStyle/>
          <a:p>
            <a:pPr>
              <a:defRPr/>
            </a:pPr>
            <a:fld id="{43CBFAA8-D3EA-428E-83F8-B84AB6390A09}" type="slidenum">
              <a:rPr lang="en-GB" smtClean="0"/>
              <a:pPr>
                <a:defRPr/>
              </a:pPr>
              <a:t>16</a:t>
            </a:fld>
            <a:endParaRPr lang="en-GB" dirty="0"/>
          </a:p>
        </p:txBody>
      </p:sp>
    </p:spTree>
    <p:extLst>
      <p:ext uri="{BB962C8B-B14F-4D97-AF65-F5344CB8AC3E}">
        <p14:creationId xmlns:p14="http://schemas.microsoft.com/office/powerpoint/2010/main" val="6902907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smtClean="0"/>
              <a:t>Role for COR in the allocation of volunteers time and skills to address real &amp; emerging challenges</a:t>
            </a:r>
            <a:endParaRPr lang="en-US" dirty="0" smtClean="0"/>
          </a:p>
          <a:p>
            <a:endParaRPr lang="en-US" dirty="0"/>
          </a:p>
        </p:txBody>
      </p:sp>
      <p:sp>
        <p:nvSpPr>
          <p:cNvPr id="4" name="Slide Number Placeholder 3"/>
          <p:cNvSpPr>
            <a:spLocks noGrp="1"/>
          </p:cNvSpPr>
          <p:nvPr>
            <p:ph type="sldNum" sz="quarter" idx="10"/>
          </p:nvPr>
        </p:nvSpPr>
        <p:spPr/>
        <p:txBody>
          <a:bodyPr/>
          <a:lstStyle/>
          <a:p>
            <a:fld id="{5ACA4F9C-14CE-F641-ACEE-2C1A3A4AAC13}" type="slidenum">
              <a:rPr lang="en-US" smtClean="0"/>
              <a:t>29</a:t>
            </a:fld>
            <a:endParaRPr lang="en-US"/>
          </a:p>
        </p:txBody>
      </p:sp>
    </p:spTree>
    <p:extLst>
      <p:ext uri="{BB962C8B-B14F-4D97-AF65-F5344CB8AC3E}">
        <p14:creationId xmlns:p14="http://schemas.microsoft.com/office/powerpoint/2010/main" val="16413895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Snip Single Corner Rectangle 6"/>
          <p:cNvSpPr>
            <a:spLocks/>
          </p:cNvSpPr>
          <p:nvPr userDrawn="1"/>
        </p:nvSpPr>
        <p:spPr bwMode="auto">
          <a:xfrm>
            <a:off x="-85725" y="1892300"/>
            <a:ext cx="8277225" cy="1155700"/>
          </a:xfrm>
          <a:custGeom>
            <a:avLst/>
            <a:gdLst>
              <a:gd name="T0" fmla="*/ 0 w 7244010"/>
              <a:gd name="T1" fmla="*/ 0 h 1470025"/>
              <a:gd name="T2" fmla="*/ 7676747 w 7244010"/>
              <a:gd name="T3" fmla="*/ 0 h 1470025"/>
              <a:gd name="T4" fmla="*/ 8277225 w 7244010"/>
              <a:gd name="T5" fmla="*/ 1155700 h 1470025"/>
              <a:gd name="T6" fmla="*/ 0 w 7244010"/>
              <a:gd name="T7" fmla="*/ 1155700 h 1470025"/>
              <a:gd name="T8" fmla="*/ 0 w 7244010"/>
              <a:gd name="T9" fmla="*/ 0 h 14700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44010" h="1470025">
                <a:moveTo>
                  <a:pt x="0" y="0"/>
                </a:moveTo>
                <a:lnTo>
                  <a:pt x="6718487" y="0"/>
                </a:lnTo>
                <a:lnTo>
                  <a:pt x="7244010" y="1470025"/>
                </a:lnTo>
                <a:lnTo>
                  <a:pt x="0" y="1470025"/>
                </a:lnTo>
                <a:lnTo>
                  <a:pt x="0" y="0"/>
                </a:lnTo>
                <a:close/>
              </a:path>
            </a:pathLst>
          </a:custGeom>
          <a:solidFill>
            <a:srgbClr val="3B88A5"/>
          </a:solidFill>
          <a:ln>
            <a:noFill/>
          </a:ln>
          <a:effectLst>
            <a:outerShdw blurRad="40005" dist="22987" dir="5400000" algn="tl" rotWithShape="0">
              <a:srgbClr val="000000">
                <a:alpha val="34999"/>
              </a:srgbClr>
            </a:outerShdw>
          </a:effectLst>
          <a:extLst>
            <a:ext uri="{91240B29-F687-4F45-9708-019B960494DF}">
              <a14:hiddenLine xmlns:a14="http://schemas.microsoft.com/office/drawing/2010/main" w="9525" cap="flat" cmpd="sng">
                <a:solidFill>
                  <a:srgbClr val="000000"/>
                </a:solidFill>
                <a:prstDash val="solid"/>
                <a:round/>
                <a:headEnd/>
                <a:tailEnd/>
              </a14:hiddenLine>
            </a:ext>
          </a:extLst>
        </p:spPr>
        <p:txBody>
          <a:bodyPr anchor="ctr"/>
          <a:lstStyle/>
          <a:p>
            <a:endParaRPr lang="en-GB"/>
          </a:p>
        </p:txBody>
      </p:sp>
      <p:sp>
        <p:nvSpPr>
          <p:cNvPr id="5" name="Isosceles Triangle 4"/>
          <p:cNvSpPr>
            <a:spLocks noChangeArrowheads="1"/>
          </p:cNvSpPr>
          <p:nvPr userDrawn="1"/>
        </p:nvSpPr>
        <p:spPr bwMode="auto">
          <a:xfrm rot="10800000" flipH="1" flipV="1">
            <a:off x="8343900" y="2470150"/>
            <a:ext cx="304800" cy="288925"/>
          </a:xfrm>
          <a:prstGeom prst="triangle">
            <a:avLst>
              <a:gd name="adj" fmla="val 50000"/>
            </a:avLst>
          </a:prstGeom>
          <a:solidFill>
            <a:srgbClr val="3B88A5"/>
          </a:solidFill>
          <a:ln>
            <a:noFill/>
          </a:ln>
          <a:effectLst>
            <a:outerShdw blurRad="50800" dist="38100" dir="2700000" algn="tl" rotWithShape="0">
              <a:srgbClr val="808080">
                <a:alpha val="42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914400">
              <a:defRPr/>
            </a:pPr>
            <a:endParaRPr lang="en-US">
              <a:solidFill>
                <a:srgbClr val="FF0000"/>
              </a:solidFill>
              <a:latin typeface="Arial"/>
              <a:ea typeface="+mn-ea"/>
            </a:endParaRPr>
          </a:p>
        </p:txBody>
      </p:sp>
      <p:sp>
        <p:nvSpPr>
          <p:cNvPr id="6" name="Isosceles Triangle 5"/>
          <p:cNvSpPr>
            <a:spLocks noChangeArrowheads="1"/>
          </p:cNvSpPr>
          <p:nvPr userDrawn="1"/>
        </p:nvSpPr>
        <p:spPr bwMode="auto">
          <a:xfrm rot="10800000" flipH="1" flipV="1">
            <a:off x="8189913" y="2181225"/>
            <a:ext cx="304800" cy="288925"/>
          </a:xfrm>
          <a:prstGeom prst="triangle">
            <a:avLst>
              <a:gd name="adj" fmla="val 50000"/>
            </a:avLst>
          </a:prstGeom>
          <a:solidFill>
            <a:srgbClr val="3B88A5"/>
          </a:solidFill>
          <a:ln>
            <a:noFill/>
          </a:ln>
          <a:effectLst>
            <a:outerShdw blurRad="50800" dist="38100" dir="2700000" algn="tl" rotWithShape="0">
              <a:srgbClr val="808080">
                <a:alpha val="42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914400">
              <a:defRPr/>
            </a:pPr>
            <a:endParaRPr lang="en-US">
              <a:solidFill>
                <a:srgbClr val="FF0000"/>
              </a:solidFill>
              <a:latin typeface="Arial"/>
              <a:ea typeface="+mn-ea"/>
            </a:endParaRPr>
          </a:p>
        </p:txBody>
      </p:sp>
      <p:sp>
        <p:nvSpPr>
          <p:cNvPr id="7" name="Isosceles Triangle 6"/>
          <p:cNvSpPr>
            <a:spLocks noChangeArrowheads="1"/>
          </p:cNvSpPr>
          <p:nvPr userDrawn="1"/>
        </p:nvSpPr>
        <p:spPr bwMode="auto">
          <a:xfrm rot="10800000" flipH="1" flipV="1">
            <a:off x="7886700" y="2181225"/>
            <a:ext cx="304800" cy="288925"/>
          </a:xfrm>
          <a:prstGeom prst="triangle">
            <a:avLst>
              <a:gd name="adj" fmla="val 50000"/>
            </a:avLst>
          </a:prstGeom>
          <a:solidFill>
            <a:srgbClr val="3B88A5"/>
          </a:solidFill>
          <a:ln>
            <a:noFill/>
          </a:ln>
          <a:effectLst>
            <a:outerShdw blurRad="50800" dist="38100" dir="2700000" algn="tl" rotWithShape="0">
              <a:srgbClr val="808080">
                <a:alpha val="42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914400">
              <a:defRPr/>
            </a:pPr>
            <a:endParaRPr lang="en-US">
              <a:solidFill>
                <a:srgbClr val="FF0000"/>
              </a:solidFill>
              <a:latin typeface="Arial"/>
              <a:ea typeface="+mn-ea"/>
            </a:endParaRPr>
          </a:p>
        </p:txBody>
      </p:sp>
      <p:sp>
        <p:nvSpPr>
          <p:cNvPr id="8" name="Isosceles Triangle 7"/>
          <p:cNvSpPr>
            <a:spLocks noChangeArrowheads="1"/>
          </p:cNvSpPr>
          <p:nvPr userDrawn="1"/>
        </p:nvSpPr>
        <p:spPr bwMode="auto">
          <a:xfrm rot="10800000" flipH="1" flipV="1">
            <a:off x="8189913" y="2759075"/>
            <a:ext cx="304800" cy="288925"/>
          </a:xfrm>
          <a:prstGeom prst="triangle">
            <a:avLst>
              <a:gd name="adj" fmla="val 50000"/>
            </a:avLst>
          </a:prstGeom>
          <a:solidFill>
            <a:srgbClr val="3B88A5"/>
          </a:solidFill>
          <a:ln>
            <a:noFill/>
          </a:ln>
          <a:effectLst>
            <a:outerShdw blurRad="50800" dist="38100" dir="2700000" algn="tl" rotWithShape="0">
              <a:srgbClr val="808080">
                <a:alpha val="42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914400">
              <a:defRPr/>
            </a:pPr>
            <a:endParaRPr lang="en-US">
              <a:solidFill>
                <a:srgbClr val="FF0000"/>
              </a:solidFill>
              <a:latin typeface="Arial"/>
              <a:ea typeface="+mn-ea"/>
            </a:endParaRPr>
          </a:p>
        </p:txBody>
      </p:sp>
      <p:sp>
        <p:nvSpPr>
          <p:cNvPr id="9" name="Isosceles Triangle 8"/>
          <p:cNvSpPr>
            <a:spLocks noChangeArrowheads="1"/>
          </p:cNvSpPr>
          <p:nvPr userDrawn="1"/>
        </p:nvSpPr>
        <p:spPr bwMode="auto">
          <a:xfrm rot="10800000" flipH="1" flipV="1">
            <a:off x="8494713" y="2759075"/>
            <a:ext cx="304800" cy="288925"/>
          </a:xfrm>
          <a:prstGeom prst="triangle">
            <a:avLst>
              <a:gd name="adj" fmla="val 50000"/>
            </a:avLst>
          </a:prstGeom>
          <a:solidFill>
            <a:srgbClr val="3B88A5"/>
          </a:solidFill>
          <a:ln>
            <a:noFill/>
          </a:ln>
          <a:effectLst>
            <a:outerShdw blurRad="50800" dist="38100" dir="2700000" algn="tl" rotWithShape="0">
              <a:srgbClr val="808080">
                <a:alpha val="42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914400">
              <a:defRPr/>
            </a:pPr>
            <a:endParaRPr lang="en-US">
              <a:solidFill>
                <a:srgbClr val="FF0000"/>
              </a:solidFill>
              <a:latin typeface="Arial"/>
              <a:ea typeface="+mn-ea"/>
            </a:endParaRPr>
          </a:p>
        </p:txBody>
      </p:sp>
      <p:sp>
        <p:nvSpPr>
          <p:cNvPr id="10" name="Isosceles Triangle 9"/>
          <p:cNvSpPr>
            <a:spLocks noChangeArrowheads="1"/>
          </p:cNvSpPr>
          <p:nvPr userDrawn="1"/>
        </p:nvSpPr>
        <p:spPr bwMode="auto">
          <a:xfrm rot="10800000" flipH="1" flipV="1">
            <a:off x="8037513" y="2470150"/>
            <a:ext cx="304800" cy="288925"/>
          </a:xfrm>
          <a:prstGeom prst="triangle">
            <a:avLst>
              <a:gd name="adj" fmla="val 50000"/>
            </a:avLst>
          </a:prstGeom>
          <a:solidFill>
            <a:srgbClr val="3B88A5"/>
          </a:solidFill>
          <a:ln>
            <a:noFill/>
          </a:ln>
          <a:effectLst>
            <a:outerShdw blurRad="50800" dist="38100" dir="2700000" algn="tl" rotWithShape="0">
              <a:srgbClr val="808080">
                <a:alpha val="42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914400">
              <a:defRPr/>
            </a:pPr>
            <a:endParaRPr lang="en-US">
              <a:solidFill>
                <a:srgbClr val="FF0000"/>
              </a:solidFill>
              <a:latin typeface="Arial"/>
              <a:ea typeface="+mn-ea"/>
            </a:endParaRPr>
          </a:p>
        </p:txBody>
      </p:sp>
      <p:sp>
        <p:nvSpPr>
          <p:cNvPr id="11" name="Isosceles Triangle 10"/>
          <p:cNvSpPr>
            <a:spLocks noChangeArrowheads="1"/>
          </p:cNvSpPr>
          <p:nvPr userDrawn="1"/>
        </p:nvSpPr>
        <p:spPr bwMode="auto">
          <a:xfrm rot="10800000" flipH="1" flipV="1">
            <a:off x="7734300" y="1892300"/>
            <a:ext cx="304800" cy="288925"/>
          </a:xfrm>
          <a:prstGeom prst="triangle">
            <a:avLst>
              <a:gd name="adj" fmla="val 50000"/>
            </a:avLst>
          </a:prstGeom>
          <a:solidFill>
            <a:srgbClr val="3B88A5"/>
          </a:solidFill>
          <a:ln>
            <a:noFill/>
          </a:ln>
          <a:effectLst>
            <a:outerShdw blurRad="50800" dist="38100" dir="2700000" algn="tl" rotWithShape="0">
              <a:srgbClr val="808080">
                <a:alpha val="42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914400">
              <a:defRPr/>
            </a:pPr>
            <a:endParaRPr lang="en-US">
              <a:solidFill>
                <a:srgbClr val="FF0000"/>
              </a:solidFill>
              <a:latin typeface="Arial"/>
              <a:ea typeface="+mn-ea"/>
            </a:endParaRPr>
          </a:p>
        </p:txBody>
      </p:sp>
      <p:sp>
        <p:nvSpPr>
          <p:cNvPr id="12" name="Isosceles Triangle 11"/>
          <p:cNvSpPr>
            <a:spLocks noChangeArrowheads="1"/>
          </p:cNvSpPr>
          <p:nvPr userDrawn="1"/>
        </p:nvSpPr>
        <p:spPr bwMode="auto">
          <a:xfrm rot="10800000" flipH="1" flipV="1">
            <a:off x="8043863" y="1892300"/>
            <a:ext cx="304800" cy="288925"/>
          </a:xfrm>
          <a:prstGeom prst="triangle">
            <a:avLst>
              <a:gd name="adj" fmla="val 50000"/>
            </a:avLst>
          </a:prstGeom>
          <a:solidFill>
            <a:srgbClr val="3B88A5"/>
          </a:solidFill>
          <a:ln>
            <a:noFill/>
          </a:ln>
          <a:effectLst>
            <a:outerShdw blurRad="50800" dist="38100" dir="2700000" algn="tl" rotWithShape="0">
              <a:srgbClr val="808080">
                <a:alpha val="42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914400">
              <a:defRPr/>
            </a:pPr>
            <a:endParaRPr lang="en-US">
              <a:solidFill>
                <a:srgbClr val="FF0000"/>
              </a:solidFill>
              <a:latin typeface="Arial"/>
              <a:ea typeface="+mn-ea"/>
            </a:endParaRPr>
          </a:p>
        </p:txBody>
      </p:sp>
      <p:sp>
        <p:nvSpPr>
          <p:cNvPr id="2" name="Title 1"/>
          <p:cNvSpPr>
            <a:spLocks noGrp="1"/>
          </p:cNvSpPr>
          <p:nvPr>
            <p:ph type="ctrTitle"/>
          </p:nvPr>
        </p:nvSpPr>
        <p:spPr>
          <a:xfrm>
            <a:off x="568848" y="1944851"/>
            <a:ext cx="7020360" cy="1050601"/>
          </a:xfrm>
        </p:spPr>
        <p:txBody>
          <a:bodyPr/>
          <a:lstStyle>
            <a:lvl1pPr algn="ctr">
              <a:defRPr>
                <a:solidFill>
                  <a:schemeClr val="tx1"/>
                </a:solidFill>
              </a:defRPr>
            </a:lvl1pPr>
          </a:lstStyle>
          <a:p>
            <a:r>
              <a:rPr lang="en-US" dirty="0"/>
              <a:t>Click to edit Master title style</a:t>
            </a:r>
            <a:endParaRPr lang="en-GB" dirty="0"/>
          </a:p>
        </p:txBody>
      </p:sp>
      <p:sp>
        <p:nvSpPr>
          <p:cNvPr id="3" name="Subtitle 2"/>
          <p:cNvSpPr>
            <a:spLocks noGrp="1"/>
          </p:cNvSpPr>
          <p:nvPr>
            <p:ph type="subTitle" idx="1"/>
          </p:nvPr>
        </p:nvSpPr>
        <p:spPr>
          <a:xfrm>
            <a:off x="1398073" y="3184315"/>
            <a:ext cx="6400800" cy="1752600"/>
          </a:xfrm>
        </p:spPr>
        <p:txBody>
          <a:bodyPr/>
          <a:lstStyle>
            <a:lvl1pPr marL="0" indent="0" algn="ctr">
              <a:buNone/>
              <a:defRPr sz="2400"/>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endParaRPr lang="en-GB" dirty="0"/>
          </a:p>
        </p:txBody>
      </p:sp>
    </p:spTree>
    <p:extLst>
      <p:ext uri="{BB962C8B-B14F-4D97-AF65-F5344CB8AC3E}">
        <p14:creationId xmlns:p14="http://schemas.microsoft.com/office/powerpoint/2010/main" val="7332653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9511643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477838"/>
            <a:ext cx="2057400" cy="522287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477838"/>
            <a:ext cx="6019800" cy="52228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0237988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47663" y="1168585"/>
            <a:ext cx="8448675" cy="695325"/>
          </a:xfrm>
        </p:spPr>
        <p:txBody>
          <a:bodyPr/>
          <a:lstStyle/>
          <a:p>
            <a:r>
              <a:rPr lang="en-US" dirty="0"/>
              <a:t>Click to edit Master title style</a:t>
            </a:r>
            <a:endParaRPr lang="en-GB" dirty="0"/>
          </a:p>
        </p:txBody>
      </p:sp>
      <p:sp>
        <p:nvSpPr>
          <p:cNvPr id="3" name="Content Placeholder 2"/>
          <p:cNvSpPr>
            <a:spLocks noGrp="1"/>
          </p:cNvSpPr>
          <p:nvPr>
            <p:ph idx="1"/>
          </p:nvPr>
        </p:nvSpPr>
        <p:spPr>
          <a:xfrm>
            <a:off x="347663" y="1915021"/>
            <a:ext cx="8448674" cy="4400910"/>
          </a:xfrm>
        </p:spPr>
        <p:txBody>
          <a:bodyPr/>
          <a:lstStyle>
            <a:lvl1pPr>
              <a:defRPr sz="2400"/>
            </a:lvl1pPr>
            <a:lvl2pPr>
              <a:defRPr sz="1800"/>
            </a:lvl2pPr>
            <a:lvl3pPr>
              <a:defRPr sz="14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1144341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700397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330325"/>
            <a:ext cx="4038600" cy="43703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330325"/>
            <a:ext cx="4038600" cy="43703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1579907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8595946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0018062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35353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8005031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66773452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NUL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9" name="Isosceles Triangle 338"/>
          <p:cNvSpPr/>
          <p:nvPr userDrawn="1"/>
        </p:nvSpPr>
        <p:spPr>
          <a:xfrm>
            <a:off x="-2901950" y="-1463675"/>
            <a:ext cx="8693150" cy="8347075"/>
          </a:xfrm>
          <a:prstGeom prst="triangle">
            <a:avLst/>
          </a:prstGeom>
          <a:solidFill>
            <a:srgbClr val="264715">
              <a:alpha val="7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a:defRPr/>
            </a:pPr>
            <a:endParaRPr lang="en-US">
              <a:solidFill>
                <a:srgbClr val="FF0000"/>
              </a:solidFill>
            </a:endParaRPr>
          </a:p>
        </p:txBody>
      </p:sp>
      <p:sp>
        <p:nvSpPr>
          <p:cNvPr id="3075" name="Rectangle 2"/>
          <p:cNvSpPr>
            <a:spLocks noGrp="1" noChangeArrowheads="1"/>
          </p:cNvSpPr>
          <p:nvPr userDrawn="1">
            <p:ph type="title"/>
          </p:nvPr>
        </p:nvSpPr>
        <p:spPr bwMode="auto">
          <a:xfrm>
            <a:off x="492125" y="1279525"/>
            <a:ext cx="8448675"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6" name="Rectangle 3"/>
          <p:cNvSpPr>
            <a:spLocks noGrp="1" noChangeArrowheads="1"/>
          </p:cNvSpPr>
          <p:nvPr userDrawn="1">
            <p:ph type="body" idx="1"/>
          </p:nvPr>
        </p:nvSpPr>
        <p:spPr bwMode="auto">
          <a:xfrm>
            <a:off x="492125" y="2066925"/>
            <a:ext cx="8448675" cy="422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p:txBody>
      </p:sp>
      <p:sp>
        <p:nvSpPr>
          <p:cNvPr id="214" name="Isosceles Triangle 213"/>
          <p:cNvSpPr/>
          <p:nvPr userDrawn="1"/>
        </p:nvSpPr>
        <p:spPr>
          <a:xfrm>
            <a:off x="-998538" y="385763"/>
            <a:ext cx="2921001" cy="2782887"/>
          </a:xfrm>
          <a:prstGeom prst="triangle">
            <a:avLst/>
          </a:prstGeom>
          <a:solidFill>
            <a:srgbClr val="A7CD28">
              <a:alpha val="15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a:defRPr/>
            </a:pPr>
            <a:endParaRPr lang="en-US">
              <a:solidFill>
                <a:srgbClr val="51C0E3"/>
              </a:solidFill>
            </a:endParaRPr>
          </a:p>
        </p:txBody>
      </p:sp>
      <p:sp>
        <p:nvSpPr>
          <p:cNvPr id="222" name="Isosceles Triangle 221"/>
          <p:cNvSpPr/>
          <p:nvPr userDrawn="1"/>
        </p:nvSpPr>
        <p:spPr>
          <a:xfrm>
            <a:off x="-2947988" y="4102100"/>
            <a:ext cx="2921000" cy="2781300"/>
          </a:xfrm>
          <a:prstGeom prst="triangle">
            <a:avLst/>
          </a:prstGeom>
          <a:solidFill>
            <a:srgbClr val="3B88A5">
              <a:alpha val="1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a:defRPr/>
            </a:pPr>
            <a:endParaRPr lang="en-US">
              <a:solidFill>
                <a:srgbClr val="FF0000"/>
              </a:solidFill>
            </a:endParaRPr>
          </a:p>
        </p:txBody>
      </p:sp>
      <p:sp>
        <p:nvSpPr>
          <p:cNvPr id="223" name="Isosceles Triangle 222"/>
          <p:cNvSpPr/>
          <p:nvPr userDrawn="1"/>
        </p:nvSpPr>
        <p:spPr>
          <a:xfrm>
            <a:off x="-1973263" y="2243138"/>
            <a:ext cx="2921001" cy="2782887"/>
          </a:xfrm>
          <a:prstGeom prst="triangle">
            <a:avLst/>
          </a:prstGeom>
          <a:solidFill>
            <a:srgbClr val="A7CD28">
              <a:alpha val="1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a:defRPr/>
            </a:pPr>
            <a:endParaRPr lang="en-US">
              <a:solidFill>
                <a:srgbClr val="FF0000"/>
              </a:solidFill>
            </a:endParaRPr>
          </a:p>
        </p:txBody>
      </p:sp>
      <p:sp>
        <p:nvSpPr>
          <p:cNvPr id="340" name="Isosceles Triangle 339"/>
          <p:cNvSpPr/>
          <p:nvPr userDrawn="1"/>
        </p:nvSpPr>
        <p:spPr>
          <a:xfrm>
            <a:off x="-998538" y="4102100"/>
            <a:ext cx="2921001" cy="2781300"/>
          </a:xfrm>
          <a:prstGeom prst="triangle">
            <a:avLst/>
          </a:prstGeom>
          <a:solidFill>
            <a:srgbClr val="81C12C">
              <a:alpha val="1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a:defRPr/>
            </a:pPr>
            <a:endParaRPr lang="en-US">
              <a:solidFill>
                <a:srgbClr val="FF0000"/>
              </a:solidFill>
            </a:endParaRPr>
          </a:p>
        </p:txBody>
      </p:sp>
      <p:sp>
        <p:nvSpPr>
          <p:cNvPr id="341" name="Isosceles Triangle 340"/>
          <p:cNvSpPr/>
          <p:nvPr userDrawn="1"/>
        </p:nvSpPr>
        <p:spPr>
          <a:xfrm>
            <a:off x="950913" y="4102100"/>
            <a:ext cx="2921000" cy="2781300"/>
          </a:xfrm>
          <a:prstGeom prst="triangle">
            <a:avLst/>
          </a:prstGeom>
          <a:solidFill>
            <a:srgbClr val="264715">
              <a:alpha val="7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a:defRPr/>
            </a:pPr>
            <a:endParaRPr lang="en-US">
              <a:solidFill>
                <a:srgbClr val="51C0E3"/>
              </a:solidFill>
            </a:endParaRPr>
          </a:p>
        </p:txBody>
      </p:sp>
      <p:sp>
        <p:nvSpPr>
          <p:cNvPr id="342" name="Isosceles Triangle 341"/>
          <p:cNvSpPr/>
          <p:nvPr userDrawn="1"/>
        </p:nvSpPr>
        <p:spPr>
          <a:xfrm>
            <a:off x="1925638" y="2243138"/>
            <a:ext cx="2921000" cy="2782887"/>
          </a:xfrm>
          <a:prstGeom prst="triangle">
            <a:avLst/>
          </a:prstGeom>
          <a:solidFill>
            <a:srgbClr val="81C12C">
              <a:alpha val="1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a:defRPr/>
            </a:pPr>
            <a:endParaRPr lang="en-US">
              <a:solidFill>
                <a:srgbClr val="51C0E3"/>
              </a:solidFill>
            </a:endParaRPr>
          </a:p>
        </p:txBody>
      </p:sp>
      <p:sp>
        <p:nvSpPr>
          <p:cNvPr id="343" name="Isosceles Triangle 342"/>
          <p:cNvSpPr/>
          <p:nvPr userDrawn="1"/>
        </p:nvSpPr>
        <p:spPr>
          <a:xfrm>
            <a:off x="-23813" y="2243138"/>
            <a:ext cx="2921001" cy="2782887"/>
          </a:xfrm>
          <a:prstGeom prst="triangle">
            <a:avLst/>
          </a:prstGeom>
          <a:solidFill>
            <a:srgbClr val="4A812C">
              <a:alpha val="7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a:defRPr/>
            </a:pPr>
            <a:endParaRPr lang="en-US">
              <a:solidFill>
                <a:srgbClr val="51C0E3"/>
              </a:solidFill>
            </a:endParaRPr>
          </a:p>
        </p:txBody>
      </p:sp>
      <p:pic>
        <p:nvPicPr>
          <p:cNvPr id="3084" name="Picture 17" descr="ENU_Logo_be0f34.pn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6594475" y="352425"/>
            <a:ext cx="2200275"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37"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Lst>
  <p:txStyles>
    <p:titleStyle>
      <a:lvl1pPr algn="l" rtl="0" eaLnBrk="0" fontAlgn="base" hangingPunct="0">
        <a:spcBef>
          <a:spcPct val="0"/>
        </a:spcBef>
        <a:spcAft>
          <a:spcPct val="0"/>
        </a:spcAft>
        <a:defRPr sz="3200" b="1">
          <a:solidFill>
            <a:schemeClr val="tx1"/>
          </a:solidFill>
          <a:latin typeface="+mj-lt"/>
          <a:ea typeface="MS PGothic" panose="020B0600070205080204" pitchFamily="34" charset="-128"/>
          <a:cs typeface="ＭＳ Ｐゴシック" charset="0"/>
        </a:defRPr>
      </a:lvl1pPr>
      <a:lvl2pPr algn="l" rtl="0" eaLnBrk="0" fontAlgn="base" hangingPunct="0">
        <a:spcBef>
          <a:spcPct val="0"/>
        </a:spcBef>
        <a:spcAft>
          <a:spcPct val="0"/>
        </a:spcAft>
        <a:defRPr sz="3200" b="1">
          <a:solidFill>
            <a:schemeClr val="tx1"/>
          </a:solidFill>
          <a:latin typeface="Arial" charset="0"/>
          <a:ea typeface="MS PGothic" panose="020B0600070205080204" pitchFamily="34" charset="-128"/>
          <a:cs typeface="ＭＳ Ｐゴシック" charset="0"/>
        </a:defRPr>
      </a:lvl2pPr>
      <a:lvl3pPr algn="l" rtl="0" eaLnBrk="0" fontAlgn="base" hangingPunct="0">
        <a:spcBef>
          <a:spcPct val="0"/>
        </a:spcBef>
        <a:spcAft>
          <a:spcPct val="0"/>
        </a:spcAft>
        <a:defRPr sz="3200" b="1">
          <a:solidFill>
            <a:schemeClr val="tx1"/>
          </a:solidFill>
          <a:latin typeface="Arial" charset="0"/>
          <a:ea typeface="MS PGothic" panose="020B0600070205080204" pitchFamily="34" charset="-128"/>
          <a:cs typeface="ＭＳ Ｐゴシック" charset="0"/>
        </a:defRPr>
      </a:lvl3pPr>
      <a:lvl4pPr algn="l" rtl="0" eaLnBrk="0" fontAlgn="base" hangingPunct="0">
        <a:spcBef>
          <a:spcPct val="0"/>
        </a:spcBef>
        <a:spcAft>
          <a:spcPct val="0"/>
        </a:spcAft>
        <a:defRPr sz="3200" b="1">
          <a:solidFill>
            <a:schemeClr val="tx1"/>
          </a:solidFill>
          <a:latin typeface="Arial" charset="0"/>
          <a:ea typeface="MS PGothic" panose="020B0600070205080204" pitchFamily="34" charset="-128"/>
          <a:cs typeface="ＭＳ Ｐゴシック" charset="0"/>
        </a:defRPr>
      </a:lvl4pPr>
      <a:lvl5pPr algn="l" rtl="0" eaLnBrk="0" fontAlgn="base" hangingPunct="0">
        <a:spcBef>
          <a:spcPct val="0"/>
        </a:spcBef>
        <a:spcAft>
          <a:spcPct val="0"/>
        </a:spcAft>
        <a:defRPr sz="3200" b="1">
          <a:solidFill>
            <a:schemeClr val="tx1"/>
          </a:solidFill>
          <a:latin typeface="Arial" charset="0"/>
          <a:ea typeface="MS PGothic" panose="020B0600070205080204" pitchFamily="34" charset="-128"/>
          <a:cs typeface="ＭＳ Ｐゴシック" charset="0"/>
        </a:defRPr>
      </a:lvl5pPr>
      <a:lvl6pPr marL="457200" algn="ctr" rtl="0" fontAlgn="base">
        <a:spcBef>
          <a:spcPct val="0"/>
        </a:spcBef>
        <a:spcAft>
          <a:spcPct val="0"/>
        </a:spcAft>
        <a:defRPr sz="3600" b="1">
          <a:solidFill>
            <a:schemeClr val="tx1"/>
          </a:solidFill>
          <a:latin typeface="Arial" charset="0"/>
        </a:defRPr>
      </a:lvl6pPr>
      <a:lvl7pPr marL="914400" algn="ctr" rtl="0" fontAlgn="base">
        <a:spcBef>
          <a:spcPct val="0"/>
        </a:spcBef>
        <a:spcAft>
          <a:spcPct val="0"/>
        </a:spcAft>
        <a:defRPr sz="3600" b="1">
          <a:solidFill>
            <a:schemeClr val="tx1"/>
          </a:solidFill>
          <a:latin typeface="Arial" charset="0"/>
        </a:defRPr>
      </a:lvl7pPr>
      <a:lvl8pPr marL="1371600" algn="ctr" rtl="0" fontAlgn="base">
        <a:spcBef>
          <a:spcPct val="0"/>
        </a:spcBef>
        <a:spcAft>
          <a:spcPct val="0"/>
        </a:spcAft>
        <a:defRPr sz="3600" b="1">
          <a:solidFill>
            <a:schemeClr val="tx1"/>
          </a:solidFill>
          <a:latin typeface="Arial" charset="0"/>
        </a:defRPr>
      </a:lvl8pPr>
      <a:lvl9pPr marL="1828800" algn="ctr" rtl="0" fontAlgn="base">
        <a:spcBef>
          <a:spcPct val="0"/>
        </a:spcBef>
        <a:spcAft>
          <a:spcPct val="0"/>
        </a:spcAft>
        <a:defRPr sz="3600" b="1">
          <a:solidFill>
            <a:schemeClr val="tx1"/>
          </a:solidFill>
          <a:latin typeface="Arial" charset="0"/>
        </a:defRPr>
      </a:lvl9pPr>
    </p:titleStyle>
    <p:bodyStyle>
      <a:lvl1pPr marL="342900" indent="-342900" algn="l" rtl="0" eaLnBrk="0" fontAlgn="base" hangingPunct="0">
        <a:spcBef>
          <a:spcPct val="20000"/>
        </a:spcBef>
        <a:spcAft>
          <a:spcPct val="0"/>
        </a:spcAft>
        <a:buChar char="•"/>
        <a:defRPr sz="2000">
          <a:solidFill>
            <a:schemeClr val="tx1"/>
          </a:solidFill>
          <a:latin typeface="+mn-lt"/>
          <a:ea typeface="MS PGothic" panose="020B0600070205080204" pitchFamily="34" charset="-128"/>
          <a:cs typeface="ＭＳ Ｐゴシック" charset="0"/>
        </a:defRPr>
      </a:lvl1pPr>
      <a:lvl2pPr marL="742950" indent="-285750" algn="l" rtl="0" eaLnBrk="0" fontAlgn="base" hangingPunct="0">
        <a:spcBef>
          <a:spcPct val="20000"/>
        </a:spcBef>
        <a:spcAft>
          <a:spcPct val="0"/>
        </a:spcAft>
        <a:buChar char="–"/>
        <a:defRPr sz="1600">
          <a:solidFill>
            <a:schemeClr val="tx1"/>
          </a:solidFill>
          <a:latin typeface="+mn-lt"/>
          <a:ea typeface="MS PGothic" panose="020B0600070205080204" pitchFamily="34" charset="-128"/>
        </a:defRPr>
      </a:lvl2pPr>
      <a:lvl3pPr marL="1143000" indent="-228600" algn="l" rtl="0" eaLnBrk="0" fontAlgn="base" hangingPunct="0">
        <a:spcBef>
          <a:spcPct val="20000"/>
        </a:spcBef>
        <a:spcAft>
          <a:spcPct val="0"/>
        </a:spcAft>
        <a:buChar char="•"/>
        <a:defRPr sz="1400">
          <a:solidFill>
            <a:schemeClr val="tx1"/>
          </a:solidFill>
          <a:latin typeface="+mn-lt"/>
          <a:ea typeface="MS PGothic" panose="020B0600070205080204"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tif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 Id="rId3" Type="http://schemas.openxmlformats.org/officeDocument/2006/relationships/image" Target="../media/image14.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6.tif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tiff"/><Relationship Id="rId3" Type="http://schemas.openxmlformats.org/officeDocument/2006/relationships/image" Target="../media/image18.tif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tif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tif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tif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em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em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4.tiff"/></Relationships>
</file>

<file path=ppt/slides/_rels/slide33.xml.rels><?xml version="1.0" encoding="UTF-8" standalone="yes"?>
<Relationships xmlns="http://schemas.openxmlformats.org/package/2006/relationships"><Relationship Id="rId3" Type="http://schemas.openxmlformats.org/officeDocument/2006/relationships/image" Target="../media/image25.tiff"/><Relationship Id="rId4" Type="http://schemas.openxmlformats.org/officeDocument/2006/relationships/image" Target="../media/image26.tiff"/><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tiff"/><Relationship Id="rId3" Type="http://schemas.openxmlformats.org/officeDocument/2006/relationships/image" Target="../media/image28.png"/></Relationships>
</file>

<file path=ppt/slides/_rels/slide35.xml.rels><?xml version="1.0" encoding="UTF-8" standalone="yes"?>
<Relationships xmlns="http://schemas.openxmlformats.org/package/2006/relationships"><Relationship Id="rId3" Type="http://schemas.openxmlformats.org/officeDocument/2006/relationships/image" Target="../media/image29.tiff"/><Relationship Id="rId4" Type="http://schemas.openxmlformats.org/officeDocument/2006/relationships/image" Target="../media/image30.tiff"/><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 Id="rId3" Type="http://schemas.openxmlformats.org/officeDocument/2006/relationships/image" Target="../media/image32.em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tif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tiff"/><Relationship Id="rId3" Type="http://schemas.openxmlformats.org/officeDocument/2006/relationships/image" Target="../media/image5.tiff"/></Relationships>
</file>

<file path=ppt/slides/_rels/slide7.xml.rels><?xml version="1.0" encoding="UTF-8" standalone="yes"?>
<Relationships xmlns="http://schemas.openxmlformats.org/package/2006/relationships"><Relationship Id="rId3" Type="http://schemas.openxmlformats.org/officeDocument/2006/relationships/image" Target="../media/image6.tiff"/><Relationship Id="rId4" Type="http://schemas.openxmlformats.org/officeDocument/2006/relationships/image" Target="../media/image7.tiff"/><Relationship Id="rId1" Type="http://schemas.openxmlformats.org/officeDocument/2006/relationships/slideLayout" Target="../slideLayouts/slideLayout4.xml"/><Relationship Id="rId2"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0500" y="1944851"/>
            <a:ext cx="7398708" cy="1050601"/>
          </a:xfrm>
        </p:spPr>
        <p:txBody>
          <a:bodyPr/>
          <a:lstStyle/>
          <a:p>
            <a:r>
              <a:rPr lang="en-US" sz="2800" dirty="0" smtClean="0"/>
              <a:t>Taking Action to Unlock </a:t>
            </a:r>
            <a:r>
              <a:rPr lang="en-US" sz="2800" dirty="0"/>
              <a:t>Business </a:t>
            </a:r>
            <a:r>
              <a:rPr lang="en-US" sz="2800" dirty="0" smtClean="0"/>
              <a:t>Resources </a:t>
            </a:r>
            <a:r>
              <a:rPr lang="en-US" sz="2800" dirty="0"/>
              <a:t>Into </a:t>
            </a:r>
            <a:r>
              <a:rPr lang="en-US" sz="2800" dirty="0" smtClean="0"/>
              <a:t>Communities using SSM</a:t>
            </a:r>
            <a:endParaRPr lang="en-US" sz="2800" dirty="0"/>
          </a:p>
        </p:txBody>
      </p:sp>
      <p:sp>
        <p:nvSpPr>
          <p:cNvPr id="3" name="Subtitle 2"/>
          <p:cNvSpPr>
            <a:spLocks noGrp="1"/>
          </p:cNvSpPr>
          <p:nvPr>
            <p:ph type="subTitle" idx="1"/>
          </p:nvPr>
        </p:nvSpPr>
        <p:spPr>
          <a:xfrm>
            <a:off x="342900" y="3184315"/>
            <a:ext cx="8458200" cy="1752600"/>
          </a:xfrm>
        </p:spPr>
        <p:txBody>
          <a:bodyPr/>
          <a:lstStyle/>
          <a:p>
            <a:endParaRPr lang="en-US" i="1" dirty="0" smtClean="0"/>
          </a:p>
          <a:p>
            <a:r>
              <a:rPr lang="en-US" kern="1200" baseline="30000" dirty="0"/>
              <a:t>*</a:t>
            </a:r>
            <a:r>
              <a:rPr lang="en-GB" kern="1200" dirty="0"/>
              <a:t>Miles W Weaver</a:t>
            </a:r>
            <a:r>
              <a:rPr lang="en-US" kern="1200" baseline="30000" dirty="0"/>
              <a:t> </a:t>
            </a:r>
            <a:r>
              <a:rPr lang="en-US" kern="1200" baseline="30000" dirty="0" err="1"/>
              <a:t>i</a:t>
            </a:r>
            <a:r>
              <a:rPr lang="en-GB" kern="1200" dirty="0"/>
              <a:t>, Kenny </a:t>
            </a:r>
            <a:r>
              <a:rPr lang="en-GB" kern="1200" dirty="0" err="1"/>
              <a:t>Crossan</a:t>
            </a:r>
            <a:r>
              <a:rPr lang="en-US" kern="1200" baseline="30000" dirty="0" err="1"/>
              <a:t>i</a:t>
            </a:r>
            <a:r>
              <a:rPr lang="en-GB" kern="1200" dirty="0"/>
              <a:t>, </a:t>
            </a:r>
            <a:endParaRPr lang="en-GB" kern="1200" dirty="0" smtClean="0"/>
          </a:p>
          <a:p>
            <a:r>
              <a:rPr lang="en-GB" kern="1200" dirty="0" smtClean="0"/>
              <a:t>Hock </a:t>
            </a:r>
            <a:r>
              <a:rPr lang="en-GB" kern="1200" dirty="0"/>
              <a:t>B Tan</a:t>
            </a:r>
            <a:r>
              <a:rPr lang="en-US" kern="1200" baseline="30000" dirty="0" err="1"/>
              <a:t>i</a:t>
            </a:r>
            <a:r>
              <a:rPr lang="en-GB" kern="1200" dirty="0"/>
              <a:t> and Steven E Paxton</a:t>
            </a:r>
            <a:r>
              <a:rPr lang="en-US" kern="1200" baseline="30000" dirty="0"/>
              <a:t>ii</a:t>
            </a:r>
            <a:r>
              <a:rPr lang="en-US" kern="1200" dirty="0"/>
              <a:t> </a:t>
            </a:r>
          </a:p>
          <a:p>
            <a:pPr algn="l"/>
            <a:r>
              <a:rPr lang="en-US" i="1" kern="1200" baseline="30000" dirty="0"/>
              <a:t>*corresponding </a:t>
            </a:r>
            <a:r>
              <a:rPr lang="en-US" i="1" kern="1200" baseline="30000" dirty="0" smtClean="0"/>
              <a:t>author</a:t>
            </a:r>
            <a:endParaRPr lang="en-US" kern="1200" dirty="0"/>
          </a:p>
          <a:p>
            <a:pPr algn="l"/>
            <a:endParaRPr lang="en-US" sz="1200" i="1" dirty="0"/>
          </a:p>
          <a:p>
            <a:r>
              <a:rPr lang="en-US" sz="2000" baseline="30000" dirty="0" err="1"/>
              <a:t>i</a:t>
            </a:r>
            <a:r>
              <a:rPr lang="en-US" sz="2000" dirty="0" err="1"/>
              <a:t>Edinburgh</a:t>
            </a:r>
            <a:r>
              <a:rPr lang="en-US" sz="2000" dirty="0"/>
              <a:t> Napier University Business </a:t>
            </a:r>
            <a:r>
              <a:rPr lang="en-US" sz="2000" dirty="0" smtClean="0"/>
              <a:t>School, Edinburgh, Scotland</a:t>
            </a:r>
            <a:r>
              <a:rPr lang="en-US" sz="2000" dirty="0"/>
              <a:t> </a:t>
            </a:r>
          </a:p>
          <a:p>
            <a:r>
              <a:rPr lang="en-US" sz="2000" baseline="30000" dirty="0" err="1"/>
              <a:t>ii</a:t>
            </a:r>
            <a:r>
              <a:rPr lang="en-US" sz="2000" dirty="0" err="1"/>
              <a:t>Voluntary</a:t>
            </a:r>
            <a:r>
              <a:rPr lang="en-US" sz="2000" dirty="0"/>
              <a:t> Action Fund, </a:t>
            </a:r>
            <a:r>
              <a:rPr lang="en-US" sz="2000" dirty="0" err="1" smtClean="0"/>
              <a:t>Inverkeithing</a:t>
            </a:r>
            <a:r>
              <a:rPr lang="en-US" sz="2000" dirty="0" smtClean="0"/>
              <a:t>, Scotland</a:t>
            </a:r>
            <a:r>
              <a:rPr lang="en-US" dirty="0"/>
              <a:t>	</a:t>
            </a:r>
            <a:endParaRPr lang="en-US" dirty="0"/>
          </a:p>
          <a:p>
            <a:endParaRPr lang="en-US" sz="1200" dirty="0"/>
          </a:p>
          <a:p>
            <a:r>
              <a:rPr lang="en-US" sz="1200" i="1" dirty="0" smtClean="0"/>
              <a:t>Stream: </a:t>
            </a:r>
            <a:r>
              <a:rPr lang="en-US" sz="1200" b="1" i="1" dirty="0" smtClean="0"/>
              <a:t>Third </a:t>
            </a:r>
            <a:r>
              <a:rPr lang="en-US" sz="1200" b="1" i="1" dirty="0"/>
              <a:t>Sector </a:t>
            </a:r>
            <a:r>
              <a:rPr lang="en-US" sz="1200" b="1" i="1" dirty="0" smtClean="0"/>
              <a:t>O.R.: Modelling </a:t>
            </a:r>
            <a:r>
              <a:rPr lang="en-US" sz="1200" b="1" i="1" dirty="0"/>
              <a:t>for a better </a:t>
            </a:r>
            <a:r>
              <a:rPr lang="en-US" sz="1200" b="1" i="1" dirty="0" smtClean="0"/>
              <a:t>world, </a:t>
            </a:r>
          </a:p>
          <a:p>
            <a:r>
              <a:rPr lang="en-US" sz="1200" dirty="0"/>
              <a:t>Tuesday 06 September </a:t>
            </a:r>
            <a:r>
              <a:rPr lang="en-US" sz="1200" dirty="0" smtClean="0"/>
              <a:t>2016, 13:30-14:00, </a:t>
            </a:r>
            <a:r>
              <a:rPr lang="is-IS" sz="1200" dirty="0" smtClean="0"/>
              <a:t>OR58, University of Portsmouth</a:t>
            </a:r>
            <a:endParaRPr lang="is-IS" sz="1200" dirty="0"/>
          </a:p>
          <a:p>
            <a:endParaRPr lang="en-US" dirty="0"/>
          </a:p>
          <a:p>
            <a:endParaRPr lang="en-US" dirty="0"/>
          </a:p>
          <a:p>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96810" y="199284"/>
            <a:ext cx="4826532" cy="1608844"/>
          </a:xfrm>
          <a:prstGeom prst="rect">
            <a:avLst/>
          </a:prstGeom>
        </p:spPr>
      </p:pic>
      <p:sp>
        <p:nvSpPr>
          <p:cNvPr id="8" name="Rectangle 7"/>
          <p:cNvSpPr/>
          <p:nvPr/>
        </p:nvSpPr>
        <p:spPr>
          <a:xfrm>
            <a:off x="342680" y="3005627"/>
            <a:ext cx="3107487" cy="3416320"/>
          </a:xfrm>
          <a:prstGeom prst="rect">
            <a:avLst/>
          </a:prstGeom>
        </p:spPr>
        <p:txBody>
          <a:bodyPr wrap="square">
            <a:spAutoFit/>
          </a:bodyPr>
          <a:lstStyle/>
          <a:p>
            <a:r>
              <a:rPr lang="en-GB" b="1" dirty="0" smtClean="0">
                <a:solidFill>
                  <a:srgbClr val="C00000"/>
                </a:solidFill>
                <a:latin typeface="Arial" panose="020B0604020202020204" pitchFamily="34" charset="0"/>
                <a:cs typeface="Arial" panose="020B0604020202020204" pitchFamily="34" charset="0"/>
              </a:rPr>
              <a:t>VAF’s Vision</a:t>
            </a:r>
            <a:endParaRPr lang="en-GB" b="1" dirty="0">
              <a:solidFill>
                <a:srgbClr val="C00000"/>
              </a:solidFill>
              <a:latin typeface="Arial" panose="020B0604020202020204" pitchFamily="34" charset="0"/>
              <a:cs typeface="Arial" panose="020B0604020202020204" pitchFamily="34" charset="0"/>
            </a:endParaRPr>
          </a:p>
          <a:p>
            <a:r>
              <a:rPr lang="en-GB" dirty="0">
                <a:solidFill>
                  <a:srgbClr val="002060"/>
                </a:solidFill>
                <a:latin typeface="Arial" panose="020B0604020202020204" pitchFamily="34" charset="0"/>
                <a:cs typeface="Arial" panose="020B0604020202020204" pitchFamily="34" charset="0"/>
              </a:rPr>
              <a:t>That people and communities are thriving, active, self-organising, resourceful, and connected. </a:t>
            </a:r>
          </a:p>
          <a:p>
            <a:r>
              <a:rPr lang="en-GB" b="1" dirty="0">
                <a:solidFill>
                  <a:srgbClr val="002060"/>
                </a:solidFill>
                <a:latin typeface="Arial" panose="020B0604020202020204" pitchFamily="34" charset="0"/>
                <a:cs typeface="Arial" panose="020B0604020202020204" pitchFamily="34" charset="0"/>
              </a:rPr>
              <a:t> </a:t>
            </a:r>
          </a:p>
          <a:p>
            <a:r>
              <a:rPr lang="en-GB" b="1" dirty="0" smtClean="0">
                <a:solidFill>
                  <a:srgbClr val="C00000"/>
                </a:solidFill>
                <a:latin typeface="Arial" panose="020B0604020202020204" pitchFamily="34" charset="0"/>
                <a:cs typeface="Arial" panose="020B0604020202020204" pitchFamily="34" charset="0"/>
              </a:rPr>
              <a:t>VAF’s Mission</a:t>
            </a:r>
            <a:endParaRPr lang="en-GB" b="1" dirty="0">
              <a:solidFill>
                <a:srgbClr val="C00000"/>
              </a:solidFill>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To release existing and potential resources within communities by investing money, increasing capacity and building relationships.</a:t>
            </a:r>
          </a:p>
        </p:txBody>
      </p:sp>
      <p:grpSp>
        <p:nvGrpSpPr>
          <p:cNvPr id="16" name="Group 15"/>
          <p:cNvGrpSpPr/>
          <p:nvPr/>
        </p:nvGrpSpPr>
        <p:grpSpPr>
          <a:xfrm>
            <a:off x="4683630" y="2548725"/>
            <a:ext cx="3846729" cy="4116816"/>
            <a:chOff x="2276028" y="1056362"/>
            <a:chExt cx="5400649" cy="5095384"/>
          </a:xfrm>
        </p:grpSpPr>
        <p:sp>
          <p:nvSpPr>
            <p:cNvPr id="17" name="Can 16"/>
            <p:cNvSpPr/>
            <p:nvPr/>
          </p:nvSpPr>
          <p:spPr>
            <a:xfrm>
              <a:off x="6214768" y="1056362"/>
              <a:ext cx="1461909" cy="4412405"/>
            </a:xfrm>
            <a:prstGeom prst="can">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1100" dirty="0" smtClean="0"/>
            </a:p>
            <a:p>
              <a:pPr algn="ctr"/>
              <a:r>
                <a:rPr lang="en-GB" sz="1100" b="1" dirty="0" smtClean="0"/>
                <a:t>Violence Against Women</a:t>
              </a:r>
            </a:p>
            <a:p>
              <a:pPr algn="ctr"/>
              <a:r>
                <a:rPr lang="en-GB" sz="1100" b="1" dirty="0" smtClean="0"/>
                <a:t> Fund</a:t>
              </a:r>
            </a:p>
            <a:p>
              <a:pPr algn="ctr"/>
              <a:r>
                <a:rPr lang="en-GB" sz="1100" b="1" dirty="0" smtClean="0"/>
                <a:t>£11M</a:t>
              </a:r>
              <a:endParaRPr lang="en-GB" sz="1100" b="1" dirty="0"/>
            </a:p>
          </p:txBody>
        </p:sp>
        <p:sp>
          <p:nvSpPr>
            <p:cNvPr id="18" name="Can 17"/>
            <p:cNvSpPr/>
            <p:nvPr/>
          </p:nvSpPr>
          <p:spPr>
            <a:xfrm>
              <a:off x="2752970" y="3356991"/>
              <a:ext cx="1552550" cy="1658289"/>
            </a:xfrm>
            <a:prstGeom prst="ca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b="1" dirty="0" smtClean="0"/>
                <a:t>Volunteering </a:t>
              </a:r>
            </a:p>
            <a:p>
              <a:pPr algn="ctr"/>
              <a:r>
                <a:rPr lang="en-GB" sz="1100" b="1" dirty="0" smtClean="0"/>
                <a:t>Grants </a:t>
              </a:r>
            </a:p>
            <a:p>
              <a:pPr algn="ctr"/>
              <a:r>
                <a:rPr lang="en-GB" sz="1100" b="1" dirty="0" smtClean="0"/>
                <a:t>£1M</a:t>
              </a:r>
              <a:endParaRPr lang="en-GB" sz="1100" b="1" dirty="0"/>
            </a:p>
          </p:txBody>
        </p:sp>
        <p:sp>
          <p:nvSpPr>
            <p:cNvPr id="19" name="Can 18"/>
            <p:cNvSpPr/>
            <p:nvPr/>
          </p:nvSpPr>
          <p:spPr>
            <a:xfrm>
              <a:off x="4904185" y="2431448"/>
              <a:ext cx="1559967" cy="3387325"/>
            </a:xfrm>
            <a:prstGeom prst="can">
              <a:avLst/>
            </a:prstGeom>
            <a:solidFill>
              <a:srgbClr val="008000"/>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1100" dirty="0" smtClean="0"/>
            </a:p>
            <a:p>
              <a:pPr algn="ctr"/>
              <a:r>
                <a:rPr lang="en-GB" sz="1100" b="1" dirty="0" smtClean="0"/>
                <a:t>Community Safety Grant</a:t>
              </a:r>
            </a:p>
            <a:p>
              <a:pPr algn="ctr"/>
              <a:r>
                <a:rPr lang="en-GB" sz="1100" b="1" dirty="0" smtClean="0"/>
                <a:t>£4.1M</a:t>
              </a:r>
              <a:endParaRPr lang="en-GB" sz="1100" b="1" dirty="0"/>
            </a:p>
          </p:txBody>
        </p:sp>
        <p:sp>
          <p:nvSpPr>
            <p:cNvPr id="20" name="Can 19"/>
            <p:cNvSpPr/>
            <p:nvPr/>
          </p:nvSpPr>
          <p:spPr>
            <a:xfrm>
              <a:off x="2276028" y="4762351"/>
              <a:ext cx="1552550" cy="1385802"/>
            </a:xfrm>
            <a:prstGeom prst="can">
              <a:avLst/>
            </a:prstGeom>
            <a:solidFill>
              <a:srgbClr val="8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b="1" dirty="0" smtClean="0"/>
                <a:t>Community Grants </a:t>
              </a:r>
            </a:p>
            <a:p>
              <a:pPr algn="ctr"/>
              <a:r>
                <a:rPr lang="en-GB" sz="1100" b="1" dirty="0" smtClean="0"/>
                <a:t>£40K</a:t>
              </a:r>
              <a:endParaRPr lang="en-GB" sz="1100" b="1" dirty="0"/>
            </a:p>
          </p:txBody>
        </p:sp>
        <p:sp>
          <p:nvSpPr>
            <p:cNvPr id="21" name="Can 20"/>
            <p:cNvSpPr/>
            <p:nvPr/>
          </p:nvSpPr>
          <p:spPr>
            <a:xfrm>
              <a:off x="6094140" y="3869923"/>
              <a:ext cx="1440160" cy="2005361"/>
            </a:xfrm>
            <a:prstGeom prst="can">
              <a:avLst/>
            </a:prstGeom>
            <a:solidFill>
              <a:srgbClr val="3366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b="1" dirty="0" smtClean="0"/>
                <a:t>Equality Grants</a:t>
              </a:r>
            </a:p>
            <a:p>
              <a:pPr algn="ctr"/>
              <a:r>
                <a:rPr lang="en-GB" sz="1100" b="1" dirty="0" smtClean="0"/>
                <a:t>£2.7M</a:t>
              </a:r>
              <a:r>
                <a:rPr lang="en-GB" sz="1100" dirty="0" smtClean="0"/>
                <a:t> </a:t>
              </a:r>
              <a:endParaRPr lang="en-GB" sz="1100" dirty="0"/>
            </a:p>
          </p:txBody>
        </p:sp>
        <p:sp>
          <p:nvSpPr>
            <p:cNvPr id="22" name="Can 21"/>
            <p:cNvSpPr/>
            <p:nvPr/>
          </p:nvSpPr>
          <p:spPr>
            <a:xfrm>
              <a:off x="3849675" y="4259620"/>
              <a:ext cx="1710634" cy="1892126"/>
            </a:xfrm>
            <a:prstGeom prst="can">
              <a:avLst/>
            </a:prstGeom>
            <a:solidFill>
              <a:srgbClr val="FF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b="1" dirty="0" smtClean="0"/>
                <a:t>Glasgow Transformation Fund </a:t>
              </a:r>
              <a:endParaRPr lang="en-GB" sz="1100" b="1" dirty="0"/>
            </a:p>
            <a:p>
              <a:pPr algn="ctr"/>
              <a:r>
                <a:rPr lang="en-GB" sz="1100" b="1" dirty="0" smtClean="0"/>
                <a:t>£1M</a:t>
              </a:r>
              <a:endParaRPr lang="en-GB" sz="1100" b="1" dirty="0"/>
            </a:p>
          </p:txBody>
        </p:sp>
      </p:grpSp>
      <p:sp>
        <p:nvSpPr>
          <p:cNvPr id="23" name="TextBox 22"/>
          <p:cNvSpPr txBox="1"/>
          <p:nvPr/>
        </p:nvSpPr>
        <p:spPr>
          <a:xfrm>
            <a:off x="3424334" y="2777210"/>
            <a:ext cx="3348999" cy="984885"/>
          </a:xfrm>
          <a:prstGeom prst="rect">
            <a:avLst/>
          </a:prstGeom>
          <a:noFill/>
        </p:spPr>
        <p:txBody>
          <a:bodyPr wrap="square" rtlCol="0">
            <a:spAutoFit/>
          </a:bodyPr>
          <a:lstStyle/>
          <a:p>
            <a:r>
              <a:rPr lang="en-GB" sz="2000" b="1" dirty="0" smtClean="0">
                <a:solidFill>
                  <a:srgbClr val="C00000"/>
                </a:solidFill>
                <a:latin typeface="Arial" pitchFamily="34" charset="0"/>
                <a:cs typeface="Arial" pitchFamily="34" charset="0"/>
              </a:rPr>
              <a:t>Grant </a:t>
            </a:r>
            <a:r>
              <a:rPr lang="en-GB" sz="2000" b="1" dirty="0">
                <a:solidFill>
                  <a:srgbClr val="C00000"/>
                </a:solidFill>
                <a:latin typeface="Arial" pitchFamily="34" charset="0"/>
                <a:cs typeface="Arial" pitchFamily="34" charset="0"/>
              </a:rPr>
              <a:t>p</a:t>
            </a:r>
            <a:r>
              <a:rPr lang="en-GB" sz="2000" b="1" dirty="0" smtClean="0">
                <a:solidFill>
                  <a:srgbClr val="C00000"/>
                </a:solidFill>
                <a:latin typeface="Arial" pitchFamily="34" charset="0"/>
                <a:cs typeface="Arial" pitchFamily="34" charset="0"/>
              </a:rPr>
              <a:t>rogrammes</a:t>
            </a:r>
          </a:p>
          <a:p>
            <a:r>
              <a:rPr lang="en-GB" sz="2000" b="1" dirty="0" smtClean="0">
                <a:solidFill>
                  <a:srgbClr val="C00000"/>
                </a:solidFill>
                <a:latin typeface="Arial" pitchFamily="34" charset="0"/>
                <a:cs typeface="Arial" pitchFamily="34" charset="0"/>
              </a:rPr>
              <a:t> 2014-15</a:t>
            </a:r>
          </a:p>
          <a:p>
            <a:r>
              <a:rPr lang="en-GB" sz="1400" b="1" dirty="0" smtClean="0">
                <a:solidFill>
                  <a:schemeClr val="tx2"/>
                </a:solidFill>
                <a:latin typeface="Arial" pitchFamily="34" charset="0"/>
                <a:cs typeface="Arial" pitchFamily="34" charset="0"/>
              </a:rPr>
              <a:t>Total Funds Distributed </a:t>
            </a:r>
            <a:r>
              <a:rPr lang="en-GB" b="1" dirty="0" smtClean="0">
                <a:solidFill>
                  <a:srgbClr val="C41E3A"/>
                </a:solidFill>
                <a:latin typeface="Arial" pitchFamily="34" charset="0"/>
                <a:cs typeface="Arial" pitchFamily="34" charset="0"/>
              </a:rPr>
              <a:t>£19.9M</a:t>
            </a:r>
            <a:endParaRPr lang="en-GB" b="1" dirty="0">
              <a:solidFill>
                <a:srgbClr val="C41E3A"/>
              </a:solidFill>
              <a:latin typeface="Arial" pitchFamily="34" charset="0"/>
              <a:cs typeface="Arial" pitchFamily="34" charset="0"/>
            </a:endParaRPr>
          </a:p>
        </p:txBody>
      </p:sp>
      <p:sp>
        <p:nvSpPr>
          <p:cNvPr id="2" name="Title 1"/>
          <p:cNvSpPr>
            <a:spLocks noGrp="1"/>
          </p:cNvSpPr>
          <p:nvPr>
            <p:ph type="title"/>
          </p:nvPr>
        </p:nvSpPr>
        <p:spPr>
          <a:xfrm>
            <a:off x="196810" y="1539106"/>
            <a:ext cx="8448675" cy="695325"/>
          </a:xfrm>
        </p:spPr>
        <p:txBody>
          <a:bodyPr/>
          <a:lstStyle/>
          <a:p>
            <a:r>
              <a:rPr lang="en-GB" dirty="0"/>
              <a:t>the organisation, its goal and directions</a:t>
            </a:r>
            <a:endParaRPr lang="en-US" dirty="0"/>
          </a:p>
        </p:txBody>
      </p:sp>
    </p:spTree>
    <p:extLst>
      <p:ext uri="{BB962C8B-B14F-4D97-AF65-F5344CB8AC3E}">
        <p14:creationId xmlns:p14="http://schemas.microsoft.com/office/powerpoint/2010/main" val="29097241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VAFs perceived problem area</a:t>
            </a:r>
            <a:r>
              <a:rPr lang="en-US" dirty="0"/>
              <a:t> </a:t>
            </a:r>
          </a:p>
        </p:txBody>
      </p:sp>
      <p:sp>
        <p:nvSpPr>
          <p:cNvPr id="3" name="Content Placeholder 2"/>
          <p:cNvSpPr>
            <a:spLocks noGrp="1"/>
          </p:cNvSpPr>
          <p:nvPr>
            <p:ph idx="1"/>
          </p:nvPr>
        </p:nvSpPr>
        <p:spPr/>
        <p:txBody>
          <a:bodyPr/>
          <a:lstStyle/>
          <a:p>
            <a:pPr marL="0" indent="0">
              <a:buNone/>
            </a:pPr>
            <a:endParaRPr lang="en-US" sz="1600" dirty="0"/>
          </a:p>
          <a:p>
            <a:pPr marL="0" indent="0">
              <a:buNone/>
            </a:pPr>
            <a:r>
              <a:rPr lang="en-GB" i="1" dirty="0" smtClean="0"/>
              <a:t>Lack </a:t>
            </a:r>
            <a:r>
              <a:rPr lang="en-GB" i="1" dirty="0"/>
              <a:t>of </a:t>
            </a:r>
            <a:r>
              <a:rPr lang="en-GB" b="1" i="1" dirty="0"/>
              <a:t>connectivity</a:t>
            </a:r>
            <a:r>
              <a:rPr lang="en-GB" i="1" dirty="0"/>
              <a:t> and </a:t>
            </a:r>
            <a:r>
              <a:rPr lang="en-GB" b="1" i="1" dirty="0"/>
              <a:t>alignment</a:t>
            </a:r>
            <a:r>
              <a:rPr lang="en-GB" i="1" dirty="0"/>
              <a:t> between and within sectors to address the challenges being faced by communities, represented by </a:t>
            </a:r>
            <a:r>
              <a:rPr lang="en-GB" i="1" dirty="0" smtClean="0"/>
              <a:t>third sector organisations (TSOs)</a:t>
            </a:r>
            <a:endParaRPr lang="en-US" dirty="0" smtClean="0"/>
          </a:p>
          <a:p>
            <a:endParaRPr lang="en-US" dirty="0" smtClean="0"/>
          </a:p>
        </p:txBody>
      </p:sp>
      <p:graphicFrame>
        <p:nvGraphicFramePr>
          <p:cNvPr id="4" name="Table 3"/>
          <p:cNvGraphicFramePr>
            <a:graphicFrameLocks noGrp="1"/>
          </p:cNvGraphicFramePr>
          <p:nvPr>
            <p:extLst>
              <p:ext uri="{D42A27DB-BD31-4B8C-83A1-F6EECF244321}">
                <p14:modId xmlns:p14="http://schemas.microsoft.com/office/powerpoint/2010/main" val="50884701"/>
              </p:ext>
            </p:extLst>
          </p:nvPr>
        </p:nvGraphicFramePr>
        <p:xfrm>
          <a:off x="347663" y="4029931"/>
          <a:ext cx="8385570" cy="2651760"/>
        </p:xfrm>
        <a:graphic>
          <a:graphicData uri="http://schemas.openxmlformats.org/drawingml/2006/table">
            <a:tbl>
              <a:tblPr firstRow="1" bandRow="1">
                <a:tableStyleId>{5C22544A-7EE6-4342-B048-85BDC9FD1C3A}</a:tableStyleId>
              </a:tblPr>
              <a:tblGrid>
                <a:gridCol w="8385570"/>
              </a:tblGrid>
              <a:tr h="370840">
                <a:tc>
                  <a:txBody>
                    <a:bodyPr/>
                    <a:lstStyle/>
                    <a:p>
                      <a:endParaRPr lang="en-GB" sz="2400" i="1" dirty="0" smtClean="0"/>
                    </a:p>
                    <a:p>
                      <a:r>
                        <a:rPr lang="en-GB" sz="2400" i="0" dirty="0" smtClean="0"/>
                        <a:t>Question for “Rich Picture” workshops:</a:t>
                      </a:r>
                    </a:p>
                    <a:p>
                      <a:r>
                        <a:rPr lang="en-GB" sz="2400" i="1" dirty="0" smtClean="0"/>
                        <a:t>“There are many Grand Challenges facing Scotland today”.  What are your views and perspectives on how joined up are the Government[s], the Private, Public &amp; Third Sectors in addressing these challenges?</a:t>
                      </a:r>
                    </a:p>
                    <a:p>
                      <a:endParaRPr lang="en-US" sz="2400" dirty="0" smtClean="0"/>
                    </a:p>
                  </a:txBody>
                  <a:tcPr>
                    <a:solidFill>
                      <a:srgbClr val="BE0F34"/>
                    </a:solidFill>
                  </a:tcPr>
                </a:tc>
              </a:tr>
            </a:tbl>
          </a:graphicData>
        </a:graphic>
      </p:graphicFrame>
    </p:spTree>
    <p:extLst>
      <p:ext uri="{BB962C8B-B14F-4D97-AF65-F5344CB8AC3E}">
        <p14:creationId xmlns:p14="http://schemas.microsoft.com/office/powerpoint/2010/main" val="148086671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Soft systems methodology (SSM) applied in VAF</a:t>
            </a:r>
            <a:r>
              <a:rPr lang="en-US" dirty="0"/>
              <a:t> </a:t>
            </a:r>
          </a:p>
        </p:txBody>
      </p:sp>
      <p:sp>
        <p:nvSpPr>
          <p:cNvPr id="3" name="Content Placeholder 2"/>
          <p:cNvSpPr>
            <a:spLocks noGrp="1"/>
          </p:cNvSpPr>
          <p:nvPr>
            <p:ph idx="1"/>
          </p:nvPr>
        </p:nvSpPr>
        <p:spPr/>
        <p:txBody>
          <a:bodyPr/>
          <a:lstStyle/>
          <a:p>
            <a:endParaRPr lang="en-US" sz="800" dirty="0" smtClean="0"/>
          </a:p>
          <a:p>
            <a:r>
              <a:rPr lang="en-US" dirty="0" smtClean="0"/>
              <a:t>A </a:t>
            </a:r>
            <a:r>
              <a:rPr lang="en-US" b="1" dirty="0" smtClean="0"/>
              <a:t>systems-based approach </a:t>
            </a:r>
            <a:r>
              <a:rPr lang="en-US" dirty="0" smtClean="0"/>
              <a:t>adopted</a:t>
            </a:r>
          </a:p>
          <a:p>
            <a:endParaRPr lang="en-US" sz="800" dirty="0" smtClean="0"/>
          </a:p>
          <a:p>
            <a:r>
              <a:rPr lang="en-US" dirty="0" smtClean="0"/>
              <a:t>Value of </a:t>
            </a:r>
            <a:r>
              <a:rPr lang="en-US" b="1" dirty="0" smtClean="0"/>
              <a:t>problem structuring methods </a:t>
            </a:r>
            <a:r>
              <a:rPr lang="en-US" dirty="0" smtClean="0"/>
              <a:t>to address COR/grand challenges</a:t>
            </a:r>
          </a:p>
          <a:p>
            <a:endParaRPr lang="en-US" sz="800" dirty="0" smtClean="0"/>
          </a:p>
          <a:p>
            <a:r>
              <a:rPr lang="en-US" dirty="0" smtClean="0"/>
              <a:t>Interest in </a:t>
            </a:r>
            <a:r>
              <a:rPr lang="en-US" b="1" dirty="0" smtClean="0"/>
              <a:t>‘social capital’ </a:t>
            </a:r>
            <a:r>
              <a:rPr lang="en-US" dirty="0" smtClean="0"/>
              <a:t>within human activity systems (HAS). Particularly, when considering </a:t>
            </a:r>
            <a:r>
              <a:rPr lang="en-US" b="1" dirty="0" smtClean="0"/>
              <a:t>SMEs</a:t>
            </a:r>
            <a:r>
              <a:rPr lang="en-US" dirty="0" smtClean="0"/>
              <a:t>.</a:t>
            </a:r>
          </a:p>
          <a:p>
            <a:endParaRPr lang="en-US" sz="800" dirty="0" smtClean="0"/>
          </a:p>
          <a:p>
            <a:r>
              <a:rPr lang="en-US" dirty="0" smtClean="0"/>
              <a:t>Social capital integral to defining the </a:t>
            </a:r>
            <a:r>
              <a:rPr lang="en-US" b="1" dirty="0" smtClean="0"/>
              <a:t>system boundary</a:t>
            </a:r>
          </a:p>
          <a:p>
            <a:endParaRPr lang="en-US" sz="800" b="1" dirty="0" smtClean="0"/>
          </a:p>
          <a:p>
            <a:r>
              <a:rPr lang="en-US" dirty="0" smtClean="0"/>
              <a:t>Desire to </a:t>
            </a:r>
            <a:r>
              <a:rPr lang="en-US" b="1" dirty="0" smtClean="0"/>
              <a:t>TAKE ACTION </a:t>
            </a:r>
            <a:r>
              <a:rPr lang="en-US" dirty="0" smtClean="0"/>
              <a:t>and bring on board key stakeholders in problem situation defining &amp; action</a:t>
            </a:r>
          </a:p>
          <a:p>
            <a:endParaRPr lang="en-US" sz="800" dirty="0"/>
          </a:p>
          <a:p>
            <a:r>
              <a:rPr lang="en-US" i="1" dirty="0" smtClean="0"/>
              <a:t>SSM as a tool to </a:t>
            </a:r>
            <a:r>
              <a:rPr lang="en-US" b="1" i="1" dirty="0" smtClean="0"/>
              <a:t>invest in social capital </a:t>
            </a:r>
            <a:r>
              <a:rPr lang="en-US" i="1" dirty="0" smtClean="0"/>
              <a:t>itself?</a:t>
            </a:r>
          </a:p>
          <a:p>
            <a:pPr lvl="1"/>
            <a:endParaRPr lang="en-US" dirty="0" smtClean="0"/>
          </a:p>
          <a:p>
            <a:pPr lvl="1"/>
            <a:endParaRPr lang="en-US" dirty="0" smtClean="0"/>
          </a:p>
          <a:p>
            <a:endParaRPr lang="en-US" dirty="0"/>
          </a:p>
        </p:txBody>
      </p:sp>
    </p:spTree>
    <p:extLst>
      <p:ext uri="{BB962C8B-B14F-4D97-AF65-F5344CB8AC3E}">
        <p14:creationId xmlns:p14="http://schemas.microsoft.com/office/powerpoint/2010/main" val="1437117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1" nodeType="clickEffect">
                                  <p:stCondLst>
                                    <p:cond delay="0"/>
                                  </p:stCondLst>
                                  <p:childTnLst>
                                    <p:set>
                                      <p:cBhvr>
                                        <p:cTn id="3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1"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1" nodeType="clickEffect">
                                  <p:stCondLst>
                                    <p:cond delay="0"/>
                                  </p:stCondLst>
                                  <p:childTnLst>
                                    <p:set>
                                      <p:cBhvr>
                                        <p:cTn id="3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2" nodeType="clickEffect">
                                  <p:stCondLst>
                                    <p:cond delay="0"/>
                                  </p:stCondLst>
                                  <p:childTnLst>
                                    <p:set>
                                      <p:cBhvr>
                                        <p:cTn id="4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2" nodeType="click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2" nodeType="click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3" grpId="1" uiExpand="1" build="p"/>
      <p:bldP spid="3" grpId="2"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7663" y="1130485"/>
            <a:ext cx="8448675" cy="695325"/>
          </a:xfrm>
        </p:spPr>
        <p:txBody>
          <a:bodyPr/>
          <a:lstStyle/>
          <a:p>
            <a:r>
              <a:rPr lang="en-GB" dirty="0"/>
              <a:t>Workshops held </a:t>
            </a:r>
            <a:r>
              <a:rPr lang="en-GB" dirty="0" smtClean="0"/>
              <a:t>to form a multitude </a:t>
            </a:r>
            <a:r>
              <a:rPr lang="en-GB" dirty="0"/>
              <a:t>of perspectives</a:t>
            </a:r>
            <a:r>
              <a:rPr lang="en-US" dirty="0"/>
              <a:t> </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628468440"/>
              </p:ext>
            </p:extLst>
          </p:nvPr>
        </p:nvGraphicFramePr>
        <p:xfrm>
          <a:off x="347663" y="2095661"/>
          <a:ext cx="8448672" cy="4227681"/>
        </p:xfrm>
        <a:graphic>
          <a:graphicData uri="http://schemas.openxmlformats.org/drawingml/2006/table">
            <a:tbl>
              <a:tblPr firstRow="1" firstCol="1" bandRow="1">
                <a:tableStyleId>{5C22544A-7EE6-4342-B048-85BDC9FD1C3A}</a:tableStyleId>
              </a:tblPr>
              <a:tblGrid>
                <a:gridCol w="642937"/>
                <a:gridCol w="3708400"/>
                <a:gridCol w="1968500"/>
                <a:gridCol w="101600"/>
                <a:gridCol w="619123"/>
                <a:gridCol w="714377"/>
                <a:gridCol w="693735"/>
              </a:tblGrid>
              <a:tr h="174173">
                <a:tc rowSpan="2">
                  <a:txBody>
                    <a:bodyPr/>
                    <a:lstStyle/>
                    <a:p>
                      <a:pPr algn="ctr">
                        <a:lnSpc>
                          <a:spcPct val="107000"/>
                        </a:lnSpc>
                        <a:spcAft>
                          <a:spcPts val="0"/>
                        </a:spcAft>
                      </a:pPr>
                      <a:r>
                        <a:rPr lang="en-GB" sz="1400">
                          <a:effectLst/>
                        </a:rPr>
                        <a:t>Cycle</a:t>
                      </a:r>
                      <a:endParaRPr lang="en-US" sz="2400">
                        <a:effectLst/>
                        <a:latin typeface="Calibri" charset="0"/>
                        <a:ea typeface="Calibri" charset="0"/>
                        <a:cs typeface="Times New Roman" charset="0"/>
                      </a:endParaRPr>
                    </a:p>
                  </a:txBody>
                  <a:tcPr marL="68580" marR="68580" marT="0" marB="0" anchor="ctr"/>
                </a:tc>
                <a:tc rowSpan="2">
                  <a:txBody>
                    <a:bodyPr/>
                    <a:lstStyle/>
                    <a:p>
                      <a:pPr algn="ctr">
                        <a:lnSpc>
                          <a:spcPct val="107000"/>
                        </a:lnSpc>
                        <a:spcAft>
                          <a:spcPts val="0"/>
                        </a:spcAft>
                      </a:pPr>
                      <a:r>
                        <a:rPr lang="en-GB" sz="1400">
                          <a:effectLst/>
                        </a:rPr>
                        <a:t>Category</a:t>
                      </a:r>
                      <a:endParaRPr lang="en-US" sz="2400">
                        <a:effectLst/>
                        <a:latin typeface="Calibri" charset="0"/>
                        <a:ea typeface="Calibri" charset="0"/>
                        <a:cs typeface="Times New Roman" charset="0"/>
                      </a:endParaRPr>
                    </a:p>
                  </a:txBody>
                  <a:tcPr marL="68580" marR="68580" marT="0" marB="0" anchor="ctr"/>
                </a:tc>
                <a:tc rowSpan="2">
                  <a:txBody>
                    <a:bodyPr/>
                    <a:lstStyle/>
                    <a:p>
                      <a:pPr algn="ctr">
                        <a:lnSpc>
                          <a:spcPct val="107000"/>
                        </a:lnSpc>
                        <a:spcAft>
                          <a:spcPts val="0"/>
                        </a:spcAft>
                      </a:pPr>
                      <a:r>
                        <a:rPr lang="en-GB" sz="1400" dirty="0">
                          <a:effectLst/>
                        </a:rPr>
                        <a:t>No. of RP Workshops</a:t>
                      </a:r>
                      <a:endParaRPr lang="en-US" sz="2400" dirty="0">
                        <a:effectLst/>
                        <a:latin typeface="Calibri" charset="0"/>
                        <a:ea typeface="Calibri" charset="0"/>
                        <a:cs typeface="Times New Roman" charset="0"/>
                      </a:endParaRPr>
                    </a:p>
                  </a:txBody>
                  <a:tcPr marL="68580" marR="68580" marT="0" marB="0" anchor="ctr"/>
                </a:tc>
                <a:tc gridSpan="4">
                  <a:txBody>
                    <a:bodyPr/>
                    <a:lstStyle/>
                    <a:p>
                      <a:pPr algn="ctr">
                        <a:lnSpc>
                          <a:spcPct val="107000"/>
                        </a:lnSpc>
                        <a:spcAft>
                          <a:spcPts val="0"/>
                        </a:spcAft>
                      </a:pPr>
                      <a:r>
                        <a:rPr lang="en-GB" sz="1400">
                          <a:effectLst/>
                        </a:rPr>
                        <a:t>No. of Participants</a:t>
                      </a:r>
                      <a:endParaRPr lang="en-US" sz="2400">
                        <a:effectLst/>
                        <a:latin typeface="Calibri" charset="0"/>
                        <a:ea typeface="Calibri" charset="0"/>
                        <a:cs typeface="Times New Roman" charset="0"/>
                      </a:endParaRPr>
                    </a:p>
                  </a:txBody>
                  <a:tcPr marL="68580" marR="68580" marT="0" marB="0"/>
                </a:tc>
                <a:tc hMerge="1">
                  <a:txBody>
                    <a:bodyPr/>
                    <a:lstStyle/>
                    <a:p>
                      <a:pPr algn="ctr">
                        <a:lnSpc>
                          <a:spcPct val="107000"/>
                        </a:lnSpc>
                        <a:spcAft>
                          <a:spcPts val="0"/>
                        </a:spcAft>
                      </a:pPr>
                      <a:endParaRPr lang="en-US" sz="2000">
                        <a:effectLst/>
                        <a:latin typeface="Calibri" charset="0"/>
                        <a:ea typeface="Calibri" charset="0"/>
                        <a:cs typeface="Times New Roman" charset="0"/>
                      </a:endParaRPr>
                    </a:p>
                  </a:txBody>
                  <a:tcPr marL="68580" marR="68580" marT="0" marB="0"/>
                </a:tc>
                <a:tc hMerge="1">
                  <a:txBody>
                    <a:bodyPr/>
                    <a:lstStyle/>
                    <a:p>
                      <a:endParaRPr lang="en-US"/>
                    </a:p>
                  </a:txBody>
                  <a:tcPr/>
                </a:tc>
                <a:tc hMerge="1">
                  <a:txBody>
                    <a:bodyPr/>
                    <a:lstStyle/>
                    <a:p>
                      <a:endParaRPr lang="en-US"/>
                    </a:p>
                  </a:txBody>
                  <a:tcPr/>
                </a:tc>
              </a:tr>
              <a:tr h="357581">
                <a:tc vMerge="1">
                  <a:txBody>
                    <a:bodyPr/>
                    <a:lstStyle/>
                    <a:p>
                      <a:endParaRPr lang="en-US"/>
                    </a:p>
                  </a:txBody>
                  <a:tcPr/>
                </a:tc>
                <a:tc vMerge="1">
                  <a:txBody>
                    <a:bodyPr/>
                    <a:lstStyle/>
                    <a:p>
                      <a:endParaRPr lang="en-US"/>
                    </a:p>
                  </a:txBody>
                  <a:tcPr/>
                </a:tc>
                <a:tc vMerge="1">
                  <a:txBody>
                    <a:bodyPr/>
                    <a:lstStyle/>
                    <a:p>
                      <a:endParaRPr lang="en-US"/>
                    </a:p>
                  </a:txBody>
                  <a:tcPr/>
                </a:tc>
                <a:tc gridSpan="2">
                  <a:txBody>
                    <a:bodyPr/>
                    <a:lstStyle/>
                    <a:p>
                      <a:pPr algn="ctr">
                        <a:lnSpc>
                          <a:spcPct val="107000"/>
                        </a:lnSpc>
                        <a:spcAft>
                          <a:spcPts val="0"/>
                        </a:spcAft>
                      </a:pPr>
                      <a:r>
                        <a:rPr lang="en-GB" sz="1400">
                          <a:effectLst/>
                        </a:rPr>
                        <a:t>Cycle 1</a:t>
                      </a:r>
                      <a:endParaRPr lang="en-US" sz="2400">
                        <a:effectLst/>
                        <a:latin typeface="Calibri" charset="0"/>
                        <a:ea typeface="Calibri" charset="0"/>
                        <a:cs typeface="Times New Roman" charset="0"/>
                      </a:endParaRPr>
                    </a:p>
                  </a:txBody>
                  <a:tcPr marL="68580" marR="68580" marT="0" marB="0"/>
                </a:tc>
                <a:tc hMerge="1">
                  <a:txBody>
                    <a:bodyPr/>
                    <a:lstStyle/>
                    <a:p>
                      <a:pPr algn="ctr">
                        <a:lnSpc>
                          <a:spcPct val="107000"/>
                        </a:lnSpc>
                        <a:spcAft>
                          <a:spcPts val="0"/>
                        </a:spcAft>
                      </a:pPr>
                      <a:endParaRPr lang="en-US" sz="2000">
                        <a:effectLst/>
                        <a:latin typeface="Calibri" charset="0"/>
                        <a:ea typeface="Calibri" charset="0"/>
                        <a:cs typeface="Times New Roman" charset="0"/>
                      </a:endParaRPr>
                    </a:p>
                  </a:txBody>
                  <a:tcPr marL="68580" marR="68580" marT="0" marB="0"/>
                </a:tc>
                <a:tc>
                  <a:txBody>
                    <a:bodyPr/>
                    <a:lstStyle/>
                    <a:p>
                      <a:pPr algn="ctr">
                        <a:lnSpc>
                          <a:spcPct val="107000"/>
                        </a:lnSpc>
                        <a:spcAft>
                          <a:spcPts val="0"/>
                        </a:spcAft>
                      </a:pPr>
                      <a:r>
                        <a:rPr lang="en-GB" sz="1400">
                          <a:effectLst/>
                        </a:rPr>
                        <a:t>Cycle 2</a:t>
                      </a:r>
                      <a:endParaRPr lang="en-US" sz="2400">
                        <a:effectLst/>
                        <a:latin typeface="Calibri" charset="0"/>
                        <a:ea typeface="Calibri" charset="0"/>
                        <a:cs typeface="Times New Roman" charset="0"/>
                      </a:endParaRPr>
                    </a:p>
                  </a:txBody>
                  <a:tcPr marL="68580" marR="68580" marT="0" marB="0"/>
                </a:tc>
                <a:tc>
                  <a:txBody>
                    <a:bodyPr/>
                    <a:lstStyle/>
                    <a:p>
                      <a:pPr algn="ctr">
                        <a:lnSpc>
                          <a:spcPct val="107000"/>
                        </a:lnSpc>
                        <a:spcAft>
                          <a:spcPts val="0"/>
                        </a:spcAft>
                      </a:pPr>
                      <a:r>
                        <a:rPr lang="en-GB" sz="1400">
                          <a:effectLst/>
                        </a:rPr>
                        <a:t>Cycle 3</a:t>
                      </a:r>
                      <a:endParaRPr lang="en-US" sz="2400">
                        <a:effectLst/>
                        <a:latin typeface="Calibri" charset="0"/>
                        <a:ea typeface="Calibri" charset="0"/>
                        <a:cs typeface="Times New Roman" charset="0"/>
                      </a:endParaRPr>
                    </a:p>
                  </a:txBody>
                  <a:tcPr marL="68580" marR="68580" marT="0" marB="0"/>
                </a:tc>
              </a:tr>
              <a:tr h="174173">
                <a:tc rowSpan="3">
                  <a:txBody>
                    <a:bodyPr/>
                    <a:lstStyle/>
                    <a:p>
                      <a:pPr algn="ctr">
                        <a:lnSpc>
                          <a:spcPct val="107000"/>
                        </a:lnSpc>
                        <a:spcAft>
                          <a:spcPts val="0"/>
                        </a:spcAft>
                      </a:pPr>
                      <a:r>
                        <a:rPr lang="en-GB" sz="1400">
                          <a:effectLst/>
                        </a:rPr>
                        <a:t>1</a:t>
                      </a:r>
                      <a:endParaRPr lang="en-US" sz="2400">
                        <a:effectLst/>
                        <a:latin typeface="Calibri" charset="0"/>
                        <a:ea typeface="Calibri" charset="0"/>
                        <a:cs typeface="Times New Roman" charset="0"/>
                      </a:endParaRPr>
                    </a:p>
                  </a:txBody>
                  <a:tcPr marL="68580" marR="68580" marT="0" marB="0" anchor="ctr"/>
                </a:tc>
                <a:tc>
                  <a:txBody>
                    <a:bodyPr/>
                    <a:lstStyle/>
                    <a:p>
                      <a:pPr algn="l">
                        <a:lnSpc>
                          <a:spcPct val="107000"/>
                        </a:lnSpc>
                        <a:spcAft>
                          <a:spcPts val="0"/>
                        </a:spcAft>
                      </a:pPr>
                      <a:r>
                        <a:rPr lang="en-GB" sz="1400">
                          <a:effectLst/>
                        </a:rPr>
                        <a:t>VAF trustees</a:t>
                      </a:r>
                      <a:endParaRPr lang="en-US" sz="2400">
                        <a:effectLst/>
                        <a:latin typeface="Calibri" charset="0"/>
                        <a:ea typeface="Calibri" charset="0"/>
                        <a:cs typeface="Times New Roman" charset="0"/>
                      </a:endParaRPr>
                    </a:p>
                  </a:txBody>
                  <a:tcPr marL="68580" marR="68580" marT="0" marB="0"/>
                </a:tc>
                <a:tc>
                  <a:txBody>
                    <a:bodyPr/>
                    <a:lstStyle/>
                    <a:p>
                      <a:pPr algn="ctr">
                        <a:lnSpc>
                          <a:spcPct val="107000"/>
                        </a:lnSpc>
                        <a:spcAft>
                          <a:spcPts val="0"/>
                        </a:spcAft>
                      </a:pPr>
                      <a:r>
                        <a:rPr lang="en-GB" sz="1400" dirty="0">
                          <a:effectLst/>
                        </a:rPr>
                        <a:t>2</a:t>
                      </a:r>
                      <a:endParaRPr lang="en-US" sz="2400" dirty="0">
                        <a:effectLst/>
                        <a:latin typeface="Calibri" charset="0"/>
                        <a:ea typeface="Calibri" charset="0"/>
                        <a:cs typeface="Times New Roman" charset="0"/>
                      </a:endParaRPr>
                    </a:p>
                  </a:txBody>
                  <a:tcPr marL="68580" marR="68580" marT="0" marB="0"/>
                </a:tc>
                <a:tc gridSpan="2">
                  <a:txBody>
                    <a:bodyPr/>
                    <a:lstStyle/>
                    <a:p>
                      <a:pPr algn="ctr">
                        <a:lnSpc>
                          <a:spcPct val="107000"/>
                        </a:lnSpc>
                        <a:spcAft>
                          <a:spcPts val="0"/>
                        </a:spcAft>
                      </a:pPr>
                      <a:r>
                        <a:rPr lang="en-GB" sz="1400">
                          <a:effectLst/>
                        </a:rPr>
                        <a:t>10</a:t>
                      </a:r>
                      <a:endParaRPr lang="en-US" sz="2400">
                        <a:effectLst/>
                        <a:latin typeface="Calibri" charset="0"/>
                        <a:ea typeface="Calibri" charset="0"/>
                        <a:cs typeface="Times New Roman" charset="0"/>
                      </a:endParaRPr>
                    </a:p>
                  </a:txBody>
                  <a:tcPr marL="68580" marR="68580" marT="0" marB="0"/>
                </a:tc>
                <a:tc hMerge="1">
                  <a:txBody>
                    <a:bodyPr/>
                    <a:lstStyle/>
                    <a:p>
                      <a:pPr algn="ctr">
                        <a:lnSpc>
                          <a:spcPct val="107000"/>
                        </a:lnSpc>
                        <a:spcAft>
                          <a:spcPts val="0"/>
                        </a:spcAft>
                      </a:pPr>
                      <a:endParaRPr lang="en-US" sz="2000">
                        <a:effectLst/>
                        <a:latin typeface="Calibri" charset="0"/>
                        <a:ea typeface="Calibri" charset="0"/>
                        <a:cs typeface="Times New Roman" charset="0"/>
                      </a:endParaRPr>
                    </a:p>
                  </a:txBody>
                  <a:tcPr marL="68580" marR="68580" marT="0" marB="0"/>
                </a:tc>
                <a:tc rowSpan="3">
                  <a:txBody>
                    <a:bodyPr/>
                    <a:lstStyle/>
                    <a:p>
                      <a:pPr algn="ctr">
                        <a:lnSpc>
                          <a:spcPct val="107000"/>
                        </a:lnSpc>
                        <a:spcAft>
                          <a:spcPts val="0"/>
                        </a:spcAft>
                      </a:pPr>
                      <a:r>
                        <a:rPr lang="en-GB" sz="1400">
                          <a:effectLst/>
                        </a:rPr>
                        <a:t> </a:t>
                      </a:r>
                      <a:endParaRPr lang="en-US" sz="2400">
                        <a:effectLst/>
                        <a:latin typeface="Calibri" charset="0"/>
                        <a:ea typeface="Calibri" charset="0"/>
                        <a:cs typeface="Times New Roman" charset="0"/>
                      </a:endParaRPr>
                    </a:p>
                  </a:txBody>
                  <a:tcPr marL="68580" marR="68580" marT="0" marB="0"/>
                </a:tc>
                <a:tc>
                  <a:txBody>
                    <a:bodyPr/>
                    <a:lstStyle/>
                    <a:p>
                      <a:pPr algn="ctr">
                        <a:lnSpc>
                          <a:spcPct val="107000"/>
                        </a:lnSpc>
                        <a:spcAft>
                          <a:spcPts val="0"/>
                        </a:spcAft>
                      </a:pPr>
                      <a:r>
                        <a:rPr lang="en-GB" sz="1400">
                          <a:effectLst/>
                        </a:rPr>
                        <a:t> </a:t>
                      </a:r>
                      <a:endParaRPr lang="en-US" sz="2400">
                        <a:effectLst/>
                        <a:latin typeface="Calibri" charset="0"/>
                        <a:ea typeface="Calibri" charset="0"/>
                        <a:cs typeface="Times New Roman" charset="0"/>
                      </a:endParaRPr>
                    </a:p>
                  </a:txBody>
                  <a:tcPr marL="68580" marR="68580" marT="0" marB="0"/>
                </a:tc>
              </a:tr>
              <a:tr h="174173">
                <a:tc vMerge="1">
                  <a:txBody>
                    <a:bodyPr/>
                    <a:lstStyle/>
                    <a:p>
                      <a:endParaRPr lang="en-US"/>
                    </a:p>
                  </a:txBody>
                  <a:tcPr/>
                </a:tc>
                <a:tc>
                  <a:txBody>
                    <a:bodyPr/>
                    <a:lstStyle/>
                    <a:p>
                      <a:pPr algn="l">
                        <a:lnSpc>
                          <a:spcPct val="107000"/>
                        </a:lnSpc>
                        <a:spcAft>
                          <a:spcPts val="0"/>
                        </a:spcAft>
                      </a:pPr>
                      <a:r>
                        <a:rPr lang="en-GB" sz="1400">
                          <a:effectLst/>
                        </a:rPr>
                        <a:t>VAF managers</a:t>
                      </a:r>
                      <a:endParaRPr lang="en-US" sz="2400">
                        <a:effectLst/>
                        <a:latin typeface="Calibri" charset="0"/>
                        <a:ea typeface="Calibri" charset="0"/>
                        <a:cs typeface="Times New Roman" charset="0"/>
                      </a:endParaRPr>
                    </a:p>
                  </a:txBody>
                  <a:tcPr marL="68580" marR="68580" marT="0" marB="0"/>
                </a:tc>
                <a:tc>
                  <a:txBody>
                    <a:bodyPr/>
                    <a:lstStyle/>
                    <a:p>
                      <a:pPr algn="ctr">
                        <a:lnSpc>
                          <a:spcPct val="107000"/>
                        </a:lnSpc>
                        <a:spcAft>
                          <a:spcPts val="0"/>
                        </a:spcAft>
                      </a:pPr>
                      <a:r>
                        <a:rPr lang="en-GB" sz="1400" dirty="0">
                          <a:effectLst/>
                        </a:rPr>
                        <a:t>1</a:t>
                      </a:r>
                      <a:endParaRPr lang="en-US" sz="2400" dirty="0">
                        <a:effectLst/>
                        <a:latin typeface="Calibri" charset="0"/>
                        <a:ea typeface="Calibri" charset="0"/>
                        <a:cs typeface="Times New Roman" charset="0"/>
                      </a:endParaRPr>
                    </a:p>
                  </a:txBody>
                  <a:tcPr marL="68580" marR="68580" marT="0" marB="0"/>
                </a:tc>
                <a:tc gridSpan="2">
                  <a:txBody>
                    <a:bodyPr/>
                    <a:lstStyle/>
                    <a:p>
                      <a:pPr algn="ctr">
                        <a:lnSpc>
                          <a:spcPct val="107000"/>
                        </a:lnSpc>
                        <a:spcAft>
                          <a:spcPts val="0"/>
                        </a:spcAft>
                      </a:pPr>
                      <a:r>
                        <a:rPr lang="en-GB" sz="1400">
                          <a:effectLst/>
                        </a:rPr>
                        <a:t>6</a:t>
                      </a:r>
                      <a:endParaRPr lang="en-US" sz="2400">
                        <a:effectLst/>
                        <a:latin typeface="Calibri" charset="0"/>
                        <a:ea typeface="Calibri" charset="0"/>
                        <a:cs typeface="Times New Roman" charset="0"/>
                      </a:endParaRPr>
                    </a:p>
                  </a:txBody>
                  <a:tcPr marL="68580" marR="68580" marT="0" marB="0"/>
                </a:tc>
                <a:tc hMerge="1">
                  <a:txBody>
                    <a:bodyPr/>
                    <a:lstStyle/>
                    <a:p>
                      <a:pPr algn="ctr">
                        <a:lnSpc>
                          <a:spcPct val="107000"/>
                        </a:lnSpc>
                        <a:spcAft>
                          <a:spcPts val="0"/>
                        </a:spcAft>
                      </a:pPr>
                      <a:endParaRPr lang="en-US" sz="2000">
                        <a:effectLst/>
                        <a:latin typeface="Calibri" charset="0"/>
                        <a:ea typeface="Calibri" charset="0"/>
                        <a:cs typeface="Times New Roman" charset="0"/>
                      </a:endParaRPr>
                    </a:p>
                  </a:txBody>
                  <a:tcPr marL="68580" marR="68580" marT="0" marB="0"/>
                </a:tc>
                <a:tc vMerge="1">
                  <a:txBody>
                    <a:bodyPr/>
                    <a:lstStyle/>
                    <a:p>
                      <a:pPr algn="ctr">
                        <a:lnSpc>
                          <a:spcPct val="107000"/>
                        </a:lnSpc>
                        <a:spcAft>
                          <a:spcPts val="0"/>
                        </a:spcAft>
                      </a:pPr>
                      <a:endParaRPr lang="en-US" sz="1800">
                        <a:effectLst/>
                        <a:latin typeface="Calibri" charset="0"/>
                        <a:ea typeface="Calibri" charset="0"/>
                        <a:cs typeface="Times New Roman" charset="0"/>
                      </a:endParaRPr>
                    </a:p>
                  </a:txBody>
                  <a:tcPr marL="68580" marR="68580" marT="0" marB="0"/>
                </a:tc>
                <a:tc>
                  <a:txBody>
                    <a:bodyPr/>
                    <a:lstStyle/>
                    <a:p>
                      <a:pPr algn="ctr">
                        <a:lnSpc>
                          <a:spcPct val="107000"/>
                        </a:lnSpc>
                        <a:spcAft>
                          <a:spcPts val="0"/>
                        </a:spcAft>
                      </a:pPr>
                      <a:r>
                        <a:rPr lang="en-GB" sz="1400">
                          <a:effectLst/>
                        </a:rPr>
                        <a:t> </a:t>
                      </a:r>
                      <a:endParaRPr lang="en-US" sz="2400">
                        <a:effectLst/>
                        <a:latin typeface="Calibri" charset="0"/>
                        <a:ea typeface="Calibri" charset="0"/>
                        <a:cs typeface="Times New Roman" charset="0"/>
                      </a:endParaRPr>
                    </a:p>
                  </a:txBody>
                  <a:tcPr marL="68580" marR="68580" marT="0" marB="0"/>
                </a:tc>
              </a:tr>
              <a:tr h="174173">
                <a:tc vMerge="1">
                  <a:txBody>
                    <a:bodyPr/>
                    <a:lstStyle/>
                    <a:p>
                      <a:endParaRPr lang="en-US"/>
                    </a:p>
                  </a:txBody>
                  <a:tcPr/>
                </a:tc>
                <a:tc>
                  <a:txBody>
                    <a:bodyPr/>
                    <a:lstStyle/>
                    <a:p>
                      <a:pPr algn="l">
                        <a:lnSpc>
                          <a:spcPct val="107000"/>
                        </a:lnSpc>
                        <a:spcAft>
                          <a:spcPts val="0"/>
                        </a:spcAft>
                      </a:pPr>
                      <a:r>
                        <a:rPr lang="en-GB" sz="1400" dirty="0">
                          <a:effectLst/>
                        </a:rPr>
                        <a:t>VAF staff</a:t>
                      </a:r>
                      <a:endParaRPr lang="en-US" sz="2400" dirty="0">
                        <a:effectLst/>
                        <a:latin typeface="Calibri" charset="0"/>
                        <a:ea typeface="Calibri" charset="0"/>
                        <a:cs typeface="Times New Roman" charset="0"/>
                      </a:endParaRPr>
                    </a:p>
                  </a:txBody>
                  <a:tcPr marL="68580" marR="68580" marT="0" marB="0"/>
                </a:tc>
                <a:tc>
                  <a:txBody>
                    <a:bodyPr/>
                    <a:lstStyle/>
                    <a:p>
                      <a:pPr algn="ctr">
                        <a:lnSpc>
                          <a:spcPct val="107000"/>
                        </a:lnSpc>
                        <a:spcAft>
                          <a:spcPts val="0"/>
                        </a:spcAft>
                      </a:pPr>
                      <a:r>
                        <a:rPr lang="en-GB" sz="1400" dirty="0">
                          <a:effectLst/>
                        </a:rPr>
                        <a:t>2</a:t>
                      </a:r>
                      <a:endParaRPr lang="en-US" sz="2400" dirty="0">
                        <a:effectLst/>
                        <a:latin typeface="Calibri" charset="0"/>
                        <a:ea typeface="Calibri" charset="0"/>
                        <a:cs typeface="Times New Roman" charset="0"/>
                      </a:endParaRPr>
                    </a:p>
                  </a:txBody>
                  <a:tcPr marL="68580" marR="68580" marT="0" marB="0"/>
                </a:tc>
                <a:tc gridSpan="2">
                  <a:txBody>
                    <a:bodyPr/>
                    <a:lstStyle/>
                    <a:p>
                      <a:pPr algn="ctr">
                        <a:lnSpc>
                          <a:spcPct val="107000"/>
                        </a:lnSpc>
                        <a:spcAft>
                          <a:spcPts val="0"/>
                        </a:spcAft>
                      </a:pPr>
                      <a:r>
                        <a:rPr lang="en-GB" sz="1400">
                          <a:effectLst/>
                        </a:rPr>
                        <a:t>11</a:t>
                      </a:r>
                      <a:endParaRPr lang="en-US" sz="2400">
                        <a:effectLst/>
                        <a:latin typeface="Calibri" charset="0"/>
                        <a:ea typeface="Calibri" charset="0"/>
                        <a:cs typeface="Times New Roman" charset="0"/>
                      </a:endParaRPr>
                    </a:p>
                  </a:txBody>
                  <a:tcPr marL="68580" marR="68580" marT="0" marB="0"/>
                </a:tc>
                <a:tc hMerge="1">
                  <a:txBody>
                    <a:bodyPr/>
                    <a:lstStyle/>
                    <a:p>
                      <a:pPr algn="ctr">
                        <a:lnSpc>
                          <a:spcPct val="107000"/>
                        </a:lnSpc>
                        <a:spcAft>
                          <a:spcPts val="0"/>
                        </a:spcAft>
                      </a:pPr>
                      <a:endParaRPr lang="en-US" sz="2000">
                        <a:effectLst/>
                        <a:latin typeface="Calibri" charset="0"/>
                        <a:ea typeface="Calibri" charset="0"/>
                        <a:cs typeface="Times New Roman" charset="0"/>
                      </a:endParaRPr>
                    </a:p>
                  </a:txBody>
                  <a:tcPr marL="68580" marR="68580" marT="0" marB="0"/>
                </a:tc>
                <a:tc vMerge="1">
                  <a:txBody>
                    <a:bodyPr/>
                    <a:lstStyle/>
                    <a:p>
                      <a:pPr algn="ctr">
                        <a:lnSpc>
                          <a:spcPct val="107000"/>
                        </a:lnSpc>
                        <a:spcAft>
                          <a:spcPts val="0"/>
                        </a:spcAft>
                      </a:pPr>
                      <a:endParaRPr lang="en-US" sz="1800">
                        <a:effectLst/>
                        <a:latin typeface="Calibri" charset="0"/>
                        <a:ea typeface="Calibri" charset="0"/>
                        <a:cs typeface="Times New Roman" charset="0"/>
                      </a:endParaRPr>
                    </a:p>
                  </a:txBody>
                  <a:tcPr marL="68580" marR="68580" marT="0" marB="0"/>
                </a:tc>
                <a:tc>
                  <a:txBody>
                    <a:bodyPr/>
                    <a:lstStyle/>
                    <a:p>
                      <a:pPr algn="ctr">
                        <a:lnSpc>
                          <a:spcPct val="107000"/>
                        </a:lnSpc>
                        <a:spcAft>
                          <a:spcPts val="0"/>
                        </a:spcAft>
                      </a:pPr>
                      <a:r>
                        <a:rPr lang="en-GB" sz="1400">
                          <a:effectLst/>
                        </a:rPr>
                        <a:t> </a:t>
                      </a:r>
                      <a:endParaRPr lang="en-US" sz="2400">
                        <a:effectLst/>
                        <a:latin typeface="Calibri" charset="0"/>
                        <a:ea typeface="Calibri" charset="0"/>
                        <a:cs typeface="Times New Roman" charset="0"/>
                      </a:endParaRPr>
                    </a:p>
                  </a:txBody>
                  <a:tcPr marL="68580" marR="68580" marT="0" marB="0"/>
                </a:tc>
              </a:tr>
              <a:tr h="198912">
                <a:tc rowSpan="3">
                  <a:txBody>
                    <a:bodyPr/>
                    <a:lstStyle/>
                    <a:p>
                      <a:pPr algn="ctr">
                        <a:lnSpc>
                          <a:spcPct val="107000"/>
                        </a:lnSpc>
                        <a:spcAft>
                          <a:spcPts val="0"/>
                        </a:spcAft>
                      </a:pPr>
                      <a:r>
                        <a:rPr lang="en-GB" sz="1400">
                          <a:effectLst/>
                        </a:rPr>
                        <a:t>2</a:t>
                      </a:r>
                      <a:endParaRPr lang="en-US" sz="2400">
                        <a:effectLst/>
                        <a:latin typeface="Calibri" charset="0"/>
                        <a:ea typeface="Calibri" charset="0"/>
                        <a:cs typeface="Times New Roman" charset="0"/>
                      </a:endParaRPr>
                    </a:p>
                  </a:txBody>
                  <a:tcPr marL="68580" marR="68580" marT="0" marB="0" anchor="ctr"/>
                </a:tc>
                <a:tc>
                  <a:txBody>
                    <a:bodyPr/>
                    <a:lstStyle/>
                    <a:p>
                      <a:pPr algn="l">
                        <a:lnSpc>
                          <a:spcPct val="107000"/>
                        </a:lnSpc>
                        <a:spcAft>
                          <a:spcPts val="0"/>
                        </a:spcAft>
                      </a:pPr>
                      <a:r>
                        <a:rPr lang="en-GB" sz="1400" dirty="0">
                          <a:effectLst/>
                        </a:rPr>
                        <a:t>Third Sector VAF funded </a:t>
                      </a:r>
                      <a:r>
                        <a:rPr lang="en-GB" sz="1400" dirty="0" smtClean="0">
                          <a:effectLst/>
                        </a:rPr>
                        <a:t>organisations</a:t>
                      </a:r>
                      <a:endParaRPr lang="en-US" sz="2400" dirty="0">
                        <a:effectLst/>
                        <a:latin typeface="Calibri" charset="0"/>
                        <a:ea typeface="Calibri" charset="0"/>
                        <a:cs typeface="Times New Roman" charset="0"/>
                      </a:endParaRPr>
                    </a:p>
                  </a:txBody>
                  <a:tcPr marL="68580" marR="68580" marT="0" marB="0"/>
                </a:tc>
                <a:tc>
                  <a:txBody>
                    <a:bodyPr/>
                    <a:lstStyle/>
                    <a:p>
                      <a:pPr algn="ctr">
                        <a:lnSpc>
                          <a:spcPct val="107000"/>
                        </a:lnSpc>
                        <a:spcAft>
                          <a:spcPts val="0"/>
                        </a:spcAft>
                      </a:pPr>
                      <a:r>
                        <a:rPr lang="en-GB" sz="1400" dirty="0">
                          <a:effectLst/>
                        </a:rPr>
                        <a:t>2</a:t>
                      </a:r>
                      <a:endParaRPr lang="en-US" sz="2400" dirty="0">
                        <a:effectLst/>
                        <a:latin typeface="Calibri" charset="0"/>
                        <a:ea typeface="Calibri" charset="0"/>
                        <a:cs typeface="Times New Roman" charset="0"/>
                      </a:endParaRPr>
                    </a:p>
                  </a:txBody>
                  <a:tcPr marL="68580" marR="68580" marT="0" marB="0"/>
                </a:tc>
                <a:tc gridSpan="2">
                  <a:txBody>
                    <a:bodyPr/>
                    <a:lstStyle/>
                    <a:p>
                      <a:pPr algn="ctr">
                        <a:lnSpc>
                          <a:spcPct val="107000"/>
                        </a:lnSpc>
                        <a:spcAft>
                          <a:spcPts val="0"/>
                        </a:spcAft>
                      </a:pPr>
                      <a:r>
                        <a:rPr lang="en-GB" sz="1400">
                          <a:effectLst/>
                        </a:rPr>
                        <a:t> </a:t>
                      </a:r>
                      <a:endParaRPr lang="en-US" sz="2400">
                        <a:effectLst/>
                        <a:latin typeface="Calibri" charset="0"/>
                        <a:ea typeface="Calibri" charset="0"/>
                        <a:cs typeface="Times New Roman" charset="0"/>
                      </a:endParaRPr>
                    </a:p>
                  </a:txBody>
                  <a:tcPr marL="68580" marR="68580" marT="0" marB="0"/>
                </a:tc>
                <a:tc hMerge="1">
                  <a:txBody>
                    <a:bodyPr/>
                    <a:lstStyle/>
                    <a:p>
                      <a:pPr algn="ctr">
                        <a:lnSpc>
                          <a:spcPct val="107000"/>
                        </a:lnSpc>
                        <a:spcAft>
                          <a:spcPts val="0"/>
                        </a:spcAft>
                      </a:pPr>
                      <a:endParaRPr lang="en-US" sz="2000">
                        <a:effectLst/>
                        <a:latin typeface="Calibri" charset="0"/>
                        <a:ea typeface="Calibri" charset="0"/>
                        <a:cs typeface="Times New Roman" charset="0"/>
                      </a:endParaRPr>
                    </a:p>
                  </a:txBody>
                  <a:tcPr marL="68580" marR="68580" marT="0" marB="0"/>
                </a:tc>
                <a:tc>
                  <a:txBody>
                    <a:bodyPr/>
                    <a:lstStyle/>
                    <a:p>
                      <a:pPr algn="ctr">
                        <a:lnSpc>
                          <a:spcPct val="107000"/>
                        </a:lnSpc>
                        <a:spcAft>
                          <a:spcPts val="0"/>
                        </a:spcAft>
                      </a:pPr>
                      <a:r>
                        <a:rPr lang="en-GB" sz="1400">
                          <a:effectLst/>
                        </a:rPr>
                        <a:t>12</a:t>
                      </a:r>
                      <a:endParaRPr lang="en-US" sz="2400">
                        <a:effectLst/>
                        <a:latin typeface="Calibri" charset="0"/>
                        <a:ea typeface="Calibri" charset="0"/>
                        <a:cs typeface="Times New Roman" charset="0"/>
                      </a:endParaRPr>
                    </a:p>
                  </a:txBody>
                  <a:tcPr marL="68580" marR="68580" marT="0" marB="0"/>
                </a:tc>
                <a:tc>
                  <a:txBody>
                    <a:bodyPr/>
                    <a:lstStyle/>
                    <a:p>
                      <a:pPr algn="ctr">
                        <a:lnSpc>
                          <a:spcPct val="107000"/>
                        </a:lnSpc>
                        <a:spcAft>
                          <a:spcPts val="0"/>
                        </a:spcAft>
                      </a:pPr>
                      <a:r>
                        <a:rPr lang="en-GB" sz="1400">
                          <a:effectLst/>
                        </a:rPr>
                        <a:t> </a:t>
                      </a:r>
                      <a:endParaRPr lang="en-US" sz="2400">
                        <a:effectLst/>
                        <a:latin typeface="Calibri" charset="0"/>
                        <a:ea typeface="Calibri" charset="0"/>
                        <a:cs typeface="Times New Roman" charset="0"/>
                      </a:endParaRPr>
                    </a:p>
                  </a:txBody>
                  <a:tcPr marL="68580" marR="68580" marT="0" marB="0"/>
                </a:tc>
              </a:tr>
              <a:tr h="198912">
                <a:tc vMerge="1">
                  <a:txBody>
                    <a:bodyPr/>
                    <a:lstStyle/>
                    <a:p>
                      <a:endParaRPr lang="en-US"/>
                    </a:p>
                  </a:txBody>
                  <a:tcPr/>
                </a:tc>
                <a:tc>
                  <a:txBody>
                    <a:bodyPr/>
                    <a:lstStyle/>
                    <a:p>
                      <a:pPr algn="l">
                        <a:lnSpc>
                          <a:spcPct val="107000"/>
                        </a:lnSpc>
                        <a:spcAft>
                          <a:spcPts val="0"/>
                        </a:spcAft>
                      </a:pPr>
                      <a:r>
                        <a:rPr lang="en-GB" sz="1400" dirty="0">
                          <a:effectLst/>
                        </a:rPr>
                        <a:t>Third Sector non-funded </a:t>
                      </a:r>
                      <a:r>
                        <a:rPr lang="en-GB" sz="1400" dirty="0" smtClean="0">
                          <a:effectLst/>
                        </a:rPr>
                        <a:t>organisations</a:t>
                      </a:r>
                      <a:endParaRPr lang="en-US" sz="2400" dirty="0">
                        <a:effectLst/>
                        <a:latin typeface="Calibri" charset="0"/>
                        <a:ea typeface="Calibri" charset="0"/>
                        <a:cs typeface="Times New Roman" charset="0"/>
                      </a:endParaRPr>
                    </a:p>
                  </a:txBody>
                  <a:tcPr marL="68580" marR="68580" marT="0" marB="0"/>
                </a:tc>
                <a:tc>
                  <a:txBody>
                    <a:bodyPr/>
                    <a:lstStyle/>
                    <a:p>
                      <a:pPr algn="ctr">
                        <a:lnSpc>
                          <a:spcPct val="107000"/>
                        </a:lnSpc>
                        <a:spcAft>
                          <a:spcPts val="0"/>
                        </a:spcAft>
                      </a:pPr>
                      <a:r>
                        <a:rPr lang="en-GB" sz="1400">
                          <a:effectLst/>
                        </a:rPr>
                        <a:t>3</a:t>
                      </a:r>
                      <a:endParaRPr lang="en-US" sz="2400">
                        <a:effectLst/>
                        <a:latin typeface="Calibri" charset="0"/>
                        <a:ea typeface="Calibri" charset="0"/>
                        <a:cs typeface="Times New Roman" charset="0"/>
                      </a:endParaRPr>
                    </a:p>
                  </a:txBody>
                  <a:tcPr marL="68580" marR="68580" marT="0" marB="0"/>
                </a:tc>
                <a:tc gridSpan="2">
                  <a:txBody>
                    <a:bodyPr/>
                    <a:lstStyle/>
                    <a:p>
                      <a:pPr algn="ctr">
                        <a:lnSpc>
                          <a:spcPct val="107000"/>
                        </a:lnSpc>
                        <a:spcAft>
                          <a:spcPts val="0"/>
                        </a:spcAft>
                      </a:pPr>
                      <a:r>
                        <a:rPr lang="en-GB" sz="1400">
                          <a:effectLst/>
                        </a:rPr>
                        <a:t> </a:t>
                      </a:r>
                      <a:endParaRPr lang="en-US" sz="2400">
                        <a:effectLst/>
                        <a:latin typeface="Calibri" charset="0"/>
                        <a:ea typeface="Calibri" charset="0"/>
                        <a:cs typeface="Times New Roman" charset="0"/>
                      </a:endParaRPr>
                    </a:p>
                  </a:txBody>
                  <a:tcPr marL="68580" marR="68580" marT="0" marB="0"/>
                </a:tc>
                <a:tc hMerge="1">
                  <a:txBody>
                    <a:bodyPr/>
                    <a:lstStyle/>
                    <a:p>
                      <a:pPr algn="ctr">
                        <a:lnSpc>
                          <a:spcPct val="107000"/>
                        </a:lnSpc>
                        <a:spcAft>
                          <a:spcPts val="0"/>
                        </a:spcAft>
                      </a:pPr>
                      <a:endParaRPr lang="en-US" sz="2000">
                        <a:effectLst/>
                        <a:latin typeface="Calibri" charset="0"/>
                        <a:ea typeface="Calibri" charset="0"/>
                        <a:cs typeface="Times New Roman" charset="0"/>
                      </a:endParaRPr>
                    </a:p>
                  </a:txBody>
                  <a:tcPr marL="68580" marR="68580" marT="0" marB="0"/>
                </a:tc>
                <a:tc>
                  <a:txBody>
                    <a:bodyPr/>
                    <a:lstStyle/>
                    <a:p>
                      <a:pPr algn="ctr">
                        <a:lnSpc>
                          <a:spcPct val="107000"/>
                        </a:lnSpc>
                        <a:spcAft>
                          <a:spcPts val="0"/>
                        </a:spcAft>
                      </a:pPr>
                      <a:r>
                        <a:rPr lang="en-GB" sz="1400">
                          <a:effectLst/>
                        </a:rPr>
                        <a:t>19</a:t>
                      </a:r>
                      <a:endParaRPr lang="en-US" sz="2400">
                        <a:effectLst/>
                        <a:latin typeface="Calibri" charset="0"/>
                        <a:ea typeface="Calibri" charset="0"/>
                        <a:cs typeface="Times New Roman" charset="0"/>
                      </a:endParaRPr>
                    </a:p>
                  </a:txBody>
                  <a:tcPr marL="68580" marR="68580" marT="0" marB="0"/>
                </a:tc>
                <a:tc>
                  <a:txBody>
                    <a:bodyPr/>
                    <a:lstStyle/>
                    <a:p>
                      <a:pPr algn="ctr">
                        <a:lnSpc>
                          <a:spcPct val="107000"/>
                        </a:lnSpc>
                        <a:spcAft>
                          <a:spcPts val="0"/>
                        </a:spcAft>
                      </a:pPr>
                      <a:r>
                        <a:rPr lang="en-GB" sz="1400">
                          <a:effectLst/>
                        </a:rPr>
                        <a:t> </a:t>
                      </a:r>
                      <a:endParaRPr lang="en-US" sz="2400">
                        <a:effectLst/>
                        <a:latin typeface="Calibri" charset="0"/>
                        <a:ea typeface="Calibri" charset="0"/>
                        <a:cs typeface="Times New Roman" charset="0"/>
                      </a:endParaRPr>
                    </a:p>
                  </a:txBody>
                  <a:tcPr marL="68580" marR="68580" marT="0" marB="0"/>
                </a:tc>
              </a:tr>
              <a:tr h="198912">
                <a:tc vMerge="1">
                  <a:txBody>
                    <a:bodyPr/>
                    <a:lstStyle/>
                    <a:p>
                      <a:endParaRPr lang="en-US"/>
                    </a:p>
                  </a:txBody>
                  <a:tcPr/>
                </a:tc>
                <a:tc>
                  <a:txBody>
                    <a:bodyPr/>
                    <a:lstStyle/>
                    <a:p>
                      <a:pPr algn="l">
                        <a:lnSpc>
                          <a:spcPct val="107000"/>
                        </a:lnSpc>
                        <a:spcAft>
                          <a:spcPts val="0"/>
                        </a:spcAft>
                      </a:pPr>
                      <a:r>
                        <a:rPr lang="en-GB" sz="1400" dirty="0">
                          <a:effectLst/>
                        </a:rPr>
                        <a:t>Other Grant-makers and umbrella </a:t>
                      </a:r>
                      <a:r>
                        <a:rPr lang="en-GB" sz="1400" dirty="0" smtClean="0">
                          <a:effectLst/>
                        </a:rPr>
                        <a:t>bodies</a:t>
                      </a:r>
                      <a:endParaRPr lang="en-US" sz="2400" dirty="0">
                        <a:effectLst/>
                        <a:latin typeface="Calibri" charset="0"/>
                        <a:ea typeface="Calibri" charset="0"/>
                        <a:cs typeface="Times New Roman" charset="0"/>
                      </a:endParaRPr>
                    </a:p>
                  </a:txBody>
                  <a:tcPr marL="68580" marR="68580" marT="0" marB="0"/>
                </a:tc>
                <a:tc>
                  <a:txBody>
                    <a:bodyPr/>
                    <a:lstStyle/>
                    <a:p>
                      <a:pPr algn="ctr">
                        <a:lnSpc>
                          <a:spcPct val="107000"/>
                        </a:lnSpc>
                        <a:spcAft>
                          <a:spcPts val="0"/>
                        </a:spcAft>
                      </a:pPr>
                      <a:r>
                        <a:rPr lang="en-GB" sz="1400">
                          <a:effectLst/>
                        </a:rPr>
                        <a:t>1</a:t>
                      </a:r>
                      <a:endParaRPr lang="en-US" sz="2400">
                        <a:effectLst/>
                        <a:latin typeface="Calibri" charset="0"/>
                        <a:ea typeface="Calibri" charset="0"/>
                        <a:cs typeface="Times New Roman" charset="0"/>
                      </a:endParaRPr>
                    </a:p>
                  </a:txBody>
                  <a:tcPr marL="68580" marR="68580" marT="0" marB="0"/>
                </a:tc>
                <a:tc gridSpan="2">
                  <a:txBody>
                    <a:bodyPr/>
                    <a:lstStyle/>
                    <a:p>
                      <a:pPr algn="ctr">
                        <a:lnSpc>
                          <a:spcPct val="107000"/>
                        </a:lnSpc>
                        <a:spcAft>
                          <a:spcPts val="0"/>
                        </a:spcAft>
                      </a:pPr>
                      <a:r>
                        <a:rPr lang="en-GB" sz="1400">
                          <a:effectLst/>
                        </a:rPr>
                        <a:t> </a:t>
                      </a:r>
                      <a:endParaRPr lang="en-US" sz="2400">
                        <a:effectLst/>
                        <a:latin typeface="Calibri" charset="0"/>
                        <a:ea typeface="Calibri" charset="0"/>
                        <a:cs typeface="Times New Roman" charset="0"/>
                      </a:endParaRPr>
                    </a:p>
                  </a:txBody>
                  <a:tcPr marL="68580" marR="68580" marT="0" marB="0"/>
                </a:tc>
                <a:tc hMerge="1">
                  <a:txBody>
                    <a:bodyPr/>
                    <a:lstStyle/>
                    <a:p>
                      <a:pPr algn="ctr">
                        <a:lnSpc>
                          <a:spcPct val="107000"/>
                        </a:lnSpc>
                        <a:spcAft>
                          <a:spcPts val="0"/>
                        </a:spcAft>
                      </a:pPr>
                      <a:endParaRPr lang="en-US" sz="2000">
                        <a:effectLst/>
                        <a:latin typeface="Calibri" charset="0"/>
                        <a:ea typeface="Calibri" charset="0"/>
                        <a:cs typeface="Times New Roman" charset="0"/>
                      </a:endParaRPr>
                    </a:p>
                  </a:txBody>
                  <a:tcPr marL="68580" marR="68580" marT="0" marB="0"/>
                </a:tc>
                <a:tc>
                  <a:txBody>
                    <a:bodyPr/>
                    <a:lstStyle/>
                    <a:p>
                      <a:pPr algn="ctr">
                        <a:lnSpc>
                          <a:spcPct val="107000"/>
                        </a:lnSpc>
                        <a:spcAft>
                          <a:spcPts val="0"/>
                        </a:spcAft>
                      </a:pPr>
                      <a:r>
                        <a:rPr lang="en-GB" sz="1400">
                          <a:effectLst/>
                        </a:rPr>
                        <a:t>5</a:t>
                      </a:r>
                      <a:endParaRPr lang="en-US" sz="2400">
                        <a:effectLst/>
                        <a:latin typeface="Calibri" charset="0"/>
                        <a:ea typeface="Calibri" charset="0"/>
                        <a:cs typeface="Times New Roman" charset="0"/>
                      </a:endParaRPr>
                    </a:p>
                  </a:txBody>
                  <a:tcPr marL="68580" marR="68580" marT="0" marB="0"/>
                </a:tc>
                <a:tc>
                  <a:txBody>
                    <a:bodyPr/>
                    <a:lstStyle/>
                    <a:p>
                      <a:pPr algn="ctr">
                        <a:lnSpc>
                          <a:spcPct val="107000"/>
                        </a:lnSpc>
                        <a:spcAft>
                          <a:spcPts val="0"/>
                        </a:spcAft>
                      </a:pPr>
                      <a:r>
                        <a:rPr lang="en-GB" sz="1400">
                          <a:effectLst/>
                        </a:rPr>
                        <a:t> </a:t>
                      </a:r>
                      <a:endParaRPr lang="en-US" sz="2400">
                        <a:effectLst/>
                        <a:latin typeface="Calibri" charset="0"/>
                        <a:ea typeface="Calibri" charset="0"/>
                        <a:cs typeface="Times New Roman" charset="0"/>
                      </a:endParaRPr>
                    </a:p>
                  </a:txBody>
                  <a:tcPr marL="68580" marR="68580" marT="0" marB="0"/>
                </a:tc>
              </a:tr>
              <a:tr h="174173">
                <a:tc rowSpan="3">
                  <a:txBody>
                    <a:bodyPr/>
                    <a:lstStyle/>
                    <a:p>
                      <a:pPr algn="ctr">
                        <a:lnSpc>
                          <a:spcPct val="107000"/>
                        </a:lnSpc>
                        <a:spcAft>
                          <a:spcPts val="0"/>
                        </a:spcAft>
                      </a:pPr>
                      <a:r>
                        <a:rPr lang="en-GB" sz="1400">
                          <a:effectLst/>
                        </a:rPr>
                        <a:t>3</a:t>
                      </a:r>
                      <a:endParaRPr lang="en-US" sz="2400">
                        <a:effectLst/>
                        <a:latin typeface="Calibri" charset="0"/>
                        <a:ea typeface="Calibri" charset="0"/>
                        <a:cs typeface="Times New Roman" charset="0"/>
                      </a:endParaRPr>
                    </a:p>
                  </a:txBody>
                  <a:tcPr marL="68580" marR="68580" marT="0" marB="0" anchor="ctr"/>
                </a:tc>
                <a:tc>
                  <a:txBody>
                    <a:bodyPr/>
                    <a:lstStyle/>
                    <a:p>
                      <a:pPr algn="l">
                        <a:lnSpc>
                          <a:spcPct val="107000"/>
                        </a:lnSpc>
                        <a:spcAft>
                          <a:spcPts val="0"/>
                        </a:spcAft>
                      </a:pPr>
                      <a:r>
                        <a:rPr lang="en-GB" sz="1400" dirty="0">
                          <a:effectLst/>
                        </a:rPr>
                        <a:t>Local </a:t>
                      </a:r>
                      <a:r>
                        <a:rPr lang="en-GB" sz="1400" dirty="0" smtClean="0">
                          <a:effectLst/>
                        </a:rPr>
                        <a:t>Government</a:t>
                      </a:r>
                      <a:endParaRPr lang="en-US" sz="2400" dirty="0">
                        <a:effectLst/>
                        <a:latin typeface="Calibri" charset="0"/>
                        <a:ea typeface="Calibri" charset="0"/>
                        <a:cs typeface="Times New Roman" charset="0"/>
                      </a:endParaRPr>
                    </a:p>
                  </a:txBody>
                  <a:tcPr marL="68580" marR="68580" marT="0" marB="0"/>
                </a:tc>
                <a:tc>
                  <a:txBody>
                    <a:bodyPr/>
                    <a:lstStyle/>
                    <a:p>
                      <a:pPr algn="ctr">
                        <a:lnSpc>
                          <a:spcPct val="107000"/>
                        </a:lnSpc>
                        <a:spcAft>
                          <a:spcPts val="0"/>
                        </a:spcAft>
                      </a:pPr>
                      <a:r>
                        <a:rPr lang="en-GB" sz="1400">
                          <a:effectLst/>
                        </a:rPr>
                        <a:t>2</a:t>
                      </a:r>
                      <a:endParaRPr lang="en-US" sz="2400">
                        <a:effectLst/>
                        <a:latin typeface="Calibri" charset="0"/>
                        <a:ea typeface="Calibri" charset="0"/>
                        <a:cs typeface="Times New Roman" charset="0"/>
                      </a:endParaRPr>
                    </a:p>
                  </a:txBody>
                  <a:tcPr marL="68580" marR="68580" marT="0" marB="0"/>
                </a:tc>
                <a:tc gridSpan="2">
                  <a:txBody>
                    <a:bodyPr/>
                    <a:lstStyle/>
                    <a:p>
                      <a:pPr algn="ctr">
                        <a:lnSpc>
                          <a:spcPct val="107000"/>
                        </a:lnSpc>
                        <a:spcAft>
                          <a:spcPts val="0"/>
                        </a:spcAft>
                      </a:pPr>
                      <a:r>
                        <a:rPr lang="en-GB" sz="1400">
                          <a:effectLst/>
                        </a:rPr>
                        <a:t> </a:t>
                      </a:r>
                      <a:endParaRPr lang="en-US" sz="2400">
                        <a:effectLst/>
                        <a:latin typeface="Calibri" charset="0"/>
                        <a:ea typeface="Calibri" charset="0"/>
                        <a:cs typeface="Times New Roman" charset="0"/>
                      </a:endParaRPr>
                    </a:p>
                  </a:txBody>
                  <a:tcPr marL="68580" marR="68580" marT="0" marB="0"/>
                </a:tc>
                <a:tc hMerge="1">
                  <a:txBody>
                    <a:bodyPr/>
                    <a:lstStyle/>
                    <a:p>
                      <a:pPr algn="ctr">
                        <a:lnSpc>
                          <a:spcPct val="107000"/>
                        </a:lnSpc>
                        <a:spcAft>
                          <a:spcPts val="0"/>
                        </a:spcAft>
                      </a:pPr>
                      <a:endParaRPr lang="en-US" sz="2000">
                        <a:effectLst/>
                        <a:latin typeface="Calibri" charset="0"/>
                        <a:ea typeface="Calibri" charset="0"/>
                        <a:cs typeface="Times New Roman" charset="0"/>
                      </a:endParaRPr>
                    </a:p>
                  </a:txBody>
                  <a:tcPr marL="68580" marR="68580" marT="0" marB="0"/>
                </a:tc>
                <a:tc>
                  <a:txBody>
                    <a:bodyPr/>
                    <a:lstStyle/>
                    <a:p>
                      <a:pPr algn="ctr">
                        <a:lnSpc>
                          <a:spcPct val="107000"/>
                        </a:lnSpc>
                        <a:spcAft>
                          <a:spcPts val="0"/>
                        </a:spcAft>
                      </a:pPr>
                      <a:r>
                        <a:rPr lang="en-GB" sz="1400">
                          <a:effectLst/>
                        </a:rPr>
                        <a:t> </a:t>
                      </a:r>
                      <a:endParaRPr lang="en-US" sz="2400">
                        <a:effectLst/>
                        <a:latin typeface="Calibri" charset="0"/>
                        <a:ea typeface="Calibri" charset="0"/>
                        <a:cs typeface="Times New Roman" charset="0"/>
                      </a:endParaRPr>
                    </a:p>
                  </a:txBody>
                  <a:tcPr marL="68580" marR="68580" marT="0" marB="0"/>
                </a:tc>
                <a:tc>
                  <a:txBody>
                    <a:bodyPr/>
                    <a:lstStyle/>
                    <a:p>
                      <a:pPr algn="ctr">
                        <a:lnSpc>
                          <a:spcPct val="107000"/>
                        </a:lnSpc>
                        <a:spcAft>
                          <a:spcPts val="0"/>
                        </a:spcAft>
                      </a:pPr>
                      <a:r>
                        <a:rPr lang="en-GB" sz="1400">
                          <a:effectLst/>
                        </a:rPr>
                        <a:t>17</a:t>
                      </a:r>
                      <a:endParaRPr lang="en-US" sz="2400">
                        <a:effectLst/>
                        <a:latin typeface="Calibri" charset="0"/>
                        <a:ea typeface="Calibri" charset="0"/>
                        <a:cs typeface="Times New Roman" charset="0"/>
                      </a:endParaRPr>
                    </a:p>
                  </a:txBody>
                  <a:tcPr marL="68580" marR="68580" marT="0" marB="0"/>
                </a:tc>
              </a:tr>
              <a:tr h="198912">
                <a:tc vMerge="1">
                  <a:txBody>
                    <a:bodyPr/>
                    <a:lstStyle/>
                    <a:p>
                      <a:endParaRPr lang="en-US"/>
                    </a:p>
                  </a:txBody>
                  <a:tcPr/>
                </a:tc>
                <a:tc>
                  <a:txBody>
                    <a:bodyPr/>
                    <a:lstStyle/>
                    <a:p>
                      <a:pPr algn="l">
                        <a:lnSpc>
                          <a:spcPct val="107000"/>
                        </a:lnSpc>
                        <a:spcAft>
                          <a:spcPts val="0"/>
                        </a:spcAft>
                      </a:pPr>
                      <a:r>
                        <a:rPr lang="en-GB" sz="1400" dirty="0">
                          <a:effectLst/>
                        </a:rPr>
                        <a:t>Scottish Government and their </a:t>
                      </a:r>
                      <a:r>
                        <a:rPr lang="en-GB" sz="1400" dirty="0" smtClean="0">
                          <a:effectLst/>
                        </a:rPr>
                        <a:t>agencies</a:t>
                      </a:r>
                      <a:endParaRPr lang="en-US" sz="2400" dirty="0">
                        <a:effectLst/>
                        <a:latin typeface="Calibri" charset="0"/>
                        <a:ea typeface="Calibri" charset="0"/>
                        <a:cs typeface="Times New Roman" charset="0"/>
                      </a:endParaRPr>
                    </a:p>
                  </a:txBody>
                  <a:tcPr marL="68580" marR="68580" marT="0" marB="0"/>
                </a:tc>
                <a:tc>
                  <a:txBody>
                    <a:bodyPr/>
                    <a:lstStyle/>
                    <a:p>
                      <a:pPr algn="ctr">
                        <a:lnSpc>
                          <a:spcPct val="107000"/>
                        </a:lnSpc>
                        <a:spcAft>
                          <a:spcPts val="0"/>
                        </a:spcAft>
                      </a:pPr>
                      <a:r>
                        <a:rPr lang="en-GB" sz="1400">
                          <a:effectLst/>
                        </a:rPr>
                        <a:t>2</a:t>
                      </a:r>
                      <a:endParaRPr lang="en-US" sz="2400">
                        <a:effectLst/>
                        <a:latin typeface="Calibri" charset="0"/>
                        <a:ea typeface="Calibri" charset="0"/>
                        <a:cs typeface="Times New Roman" charset="0"/>
                      </a:endParaRPr>
                    </a:p>
                  </a:txBody>
                  <a:tcPr marL="68580" marR="68580" marT="0" marB="0"/>
                </a:tc>
                <a:tc gridSpan="2">
                  <a:txBody>
                    <a:bodyPr/>
                    <a:lstStyle/>
                    <a:p>
                      <a:pPr algn="ctr">
                        <a:lnSpc>
                          <a:spcPct val="107000"/>
                        </a:lnSpc>
                        <a:spcAft>
                          <a:spcPts val="0"/>
                        </a:spcAft>
                      </a:pPr>
                      <a:r>
                        <a:rPr lang="en-GB" sz="1400">
                          <a:effectLst/>
                        </a:rPr>
                        <a:t> </a:t>
                      </a:r>
                      <a:endParaRPr lang="en-US" sz="2400">
                        <a:effectLst/>
                        <a:latin typeface="Calibri" charset="0"/>
                        <a:ea typeface="Calibri" charset="0"/>
                        <a:cs typeface="Times New Roman" charset="0"/>
                      </a:endParaRPr>
                    </a:p>
                  </a:txBody>
                  <a:tcPr marL="68580" marR="68580" marT="0" marB="0"/>
                </a:tc>
                <a:tc hMerge="1">
                  <a:txBody>
                    <a:bodyPr/>
                    <a:lstStyle/>
                    <a:p>
                      <a:pPr algn="ctr">
                        <a:lnSpc>
                          <a:spcPct val="107000"/>
                        </a:lnSpc>
                        <a:spcAft>
                          <a:spcPts val="0"/>
                        </a:spcAft>
                      </a:pPr>
                      <a:endParaRPr lang="en-US" sz="2000">
                        <a:effectLst/>
                        <a:latin typeface="Calibri" charset="0"/>
                        <a:ea typeface="Calibri" charset="0"/>
                        <a:cs typeface="Times New Roman" charset="0"/>
                      </a:endParaRPr>
                    </a:p>
                  </a:txBody>
                  <a:tcPr marL="68580" marR="68580" marT="0" marB="0"/>
                </a:tc>
                <a:tc>
                  <a:txBody>
                    <a:bodyPr/>
                    <a:lstStyle/>
                    <a:p>
                      <a:pPr algn="ctr">
                        <a:lnSpc>
                          <a:spcPct val="107000"/>
                        </a:lnSpc>
                        <a:spcAft>
                          <a:spcPts val="0"/>
                        </a:spcAft>
                      </a:pPr>
                      <a:r>
                        <a:rPr lang="en-GB" sz="1400">
                          <a:effectLst/>
                        </a:rPr>
                        <a:t> </a:t>
                      </a:r>
                      <a:endParaRPr lang="en-US" sz="2400">
                        <a:effectLst/>
                        <a:latin typeface="Calibri" charset="0"/>
                        <a:ea typeface="Calibri" charset="0"/>
                        <a:cs typeface="Times New Roman" charset="0"/>
                      </a:endParaRPr>
                    </a:p>
                  </a:txBody>
                  <a:tcPr marL="68580" marR="68580" marT="0" marB="0"/>
                </a:tc>
                <a:tc>
                  <a:txBody>
                    <a:bodyPr/>
                    <a:lstStyle/>
                    <a:p>
                      <a:pPr algn="ctr">
                        <a:lnSpc>
                          <a:spcPct val="107000"/>
                        </a:lnSpc>
                        <a:spcAft>
                          <a:spcPts val="0"/>
                        </a:spcAft>
                      </a:pPr>
                      <a:r>
                        <a:rPr lang="en-GB" sz="1400">
                          <a:effectLst/>
                        </a:rPr>
                        <a:t>10</a:t>
                      </a:r>
                      <a:endParaRPr lang="en-US" sz="2400">
                        <a:effectLst/>
                        <a:latin typeface="Calibri" charset="0"/>
                        <a:ea typeface="Calibri" charset="0"/>
                        <a:cs typeface="Times New Roman" charset="0"/>
                      </a:endParaRPr>
                    </a:p>
                  </a:txBody>
                  <a:tcPr marL="68580" marR="68580" marT="0" marB="0"/>
                </a:tc>
              </a:tr>
              <a:tr h="174173">
                <a:tc vMerge="1">
                  <a:txBody>
                    <a:bodyPr/>
                    <a:lstStyle/>
                    <a:p>
                      <a:endParaRPr lang="en-US"/>
                    </a:p>
                  </a:txBody>
                  <a:tcPr/>
                </a:tc>
                <a:tc>
                  <a:txBody>
                    <a:bodyPr/>
                    <a:lstStyle/>
                    <a:p>
                      <a:pPr algn="l">
                        <a:lnSpc>
                          <a:spcPct val="107000"/>
                        </a:lnSpc>
                        <a:spcAft>
                          <a:spcPts val="0"/>
                        </a:spcAft>
                      </a:pPr>
                      <a:r>
                        <a:rPr lang="en-GB" sz="1400" dirty="0">
                          <a:effectLst/>
                        </a:rPr>
                        <a:t>Public Sector </a:t>
                      </a:r>
                      <a:r>
                        <a:rPr lang="en-GB" sz="1400" dirty="0" smtClean="0">
                          <a:effectLst/>
                        </a:rPr>
                        <a:t>bodies</a:t>
                      </a:r>
                      <a:endParaRPr lang="en-US" sz="2400" dirty="0">
                        <a:effectLst/>
                        <a:latin typeface="Calibri" charset="0"/>
                        <a:ea typeface="Calibri" charset="0"/>
                        <a:cs typeface="Times New Roman" charset="0"/>
                      </a:endParaRPr>
                    </a:p>
                  </a:txBody>
                  <a:tcPr marL="68580" marR="68580" marT="0" marB="0"/>
                </a:tc>
                <a:tc>
                  <a:txBody>
                    <a:bodyPr/>
                    <a:lstStyle/>
                    <a:p>
                      <a:pPr algn="ctr">
                        <a:lnSpc>
                          <a:spcPct val="107000"/>
                        </a:lnSpc>
                        <a:spcAft>
                          <a:spcPts val="0"/>
                        </a:spcAft>
                      </a:pPr>
                      <a:r>
                        <a:rPr lang="en-GB" sz="1400">
                          <a:effectLst/>
                        </a:rPr>
                        <a:t>2</a:t>
                      </a:r>
                      <a:endParaRPr lang="en-US" sz="2400">
                        <a:effectLst/>
                        <a:latin typeface="Calibri" charset="0"/>
                        <a:ea typeface="Calibri" charset="0"/>
                        <a:cs typeface="Times New Roman" charset="0"/>
                      </a:endParaRPr>
                    </a:p>
                  </a:txBody>
                  <a:tcPr marL="68580" marR="68580" marT="0" marB="0"/>
                </a:tc>
                <a:tc gridSpan="2">
                  <a:txBody>
                    <a:bodyPr/>
                    <a:lstStyle/>
                    <a:p>
                      <a:pPr algn="ctr">
                        <a:lnSpc>
                          <a:spcPct val="107000"/>
                        </a:lnSpc>
                        <a:spcAft>
                          <a:spcPts val="0"/>
                        </a:spcAft>
                      </a:pPr>
                      <a:r>
                        <a:rPr lang="en-GB" sz="1400">
                          <a:effectLst/>
                        </a:rPr>
                        <a:t> </a:t>
                      </a:r>
                      <a:endParaRPr lang="en-US" sz="2400">
                        <a:effectLst/>
                        <a:latin typeface="Calibri" charset="0"/>
                        <a:ea typeface="Calibri" charset="0"/>
                        <a:cs typeface="Times New Roman" charset="0"/>
                      </a:endParaRPr>
                    </a:p>
                  </a:txBody>
                  <a:tcPr marL="68580" marR="68580" marT="0" marB="0"/>
                </a:tc>
                <a:tc hMerge="1">
                  <a:txBody>
                    <a:bodyPr/>
                    <a:lstStyle/>
                    <a:p>
                      <a:pPr algn="ctr">
                        <a:lnSpc>
                          <a:spcPct val="107000"/>
                        </a:lnSpc>
                        <a:spcAft>
                          <a:spcPts val="0"/>
                        </a:spcAft>
                      </a:pPr>
                      <a:endParaRPr lang="en-US" sz="2000">
                        <a:effectLst/>
                        <a:latin typeface="Calibri" charset="0"/>
                        <a:ea typeface="Calibri" charset="0"/>
                        <a:cs typeface="Times New Roman" charset="0"/>
                      </a:endParaRPr>
                    </a:p>
                  </a:txBody>
                  <a:tcPr marL="68580" marR="68580" marT="0" marB="0"/>
                </a:tc>
                <a:tc>
                  <a:txBody>
                    <a:bodyPr/>
                    <a:lstStyle/>
                    <a:p>
                      <a:pPr algn="ctr">
                        <a:lnSpc>
                          <a:spcPct val="107000"/>
                        </a:lnSpc>
                        <a:spcAft>
                          <a:spcPts val="0"/>
                        </a:spcAft>
                      </a:pPr>
                      <a:r>
                        <a:rPr lang="en-GB" sz="1400">
                          <a:effectLst/>
                        </a:rPr>
                        <a:t> </a:t>
                      </a:r>
                      <a:endParaRPr lang="en-US" sz="2400">
                        <a:effectLst/>
                        <a:latin typeface="Calibri" charset="0"/>
                        <a:ea typeface="Calibri" charset="0"/>
                        <a:cs typeface="Times New Roman" charset="0"/>
                      </a:endParaRPr>
                    </a:p>
                  </a:txBody>
                  <a:tcPr marL="68580" marR="68580" marT="0" marB="0"/>
                </a:tc>
                <a:tc>
                  <a:txBody>
                    <a:bodyPr/>
                    <a:lstStyle/>
                    <a:p>
                      <a:pPr algn="ctr">
                        <a:lnSpc>
                          <a:spcPct val="107000"/>
                        </a:lnSpc>
                        <a:spcAft>
                          <a:spcPts val="0"/>
                        </a:spcAft>
                      </a:pPr>
                      <a:r>
                        <a:rPr lang="en-GB" sz="1400">
                          <a:effectLst/>
                        </a:rPr>
                        <a:t>13</a:t>
                      </a:r>
                      <a:endParaRPr lang="en-US" sz="2400">
                        <a:effectLst/>
                        <a:latin typeface="Calibri" charset="0"/>
                        <a:ea typeface="Calibri" charset="0"/>
                        <a:cs typeface="Times New Roman" charset="0"/>
                      </a:endParaRPr>
                    </a:p>
                  </a:txBody>
                  <a:tcPr marL="68580" marR="68580" marT="0" marB="0"/>
                </a:tc>
              </a:tr>
              <a:tr h="198912">
                <a:tc rowSpan="2">
                  <a:txBody>
                    <a:bodyPr/>
                    <a:lstStyle/>
                    <a:p>
                      <a:pPr algn="l">
                        <a:lnSpc>
                          <a:spcPct val="107000"/>
                        </a:lnSpc>
                        <a:spcAft>
                          <a:spcPts val="0"/>
                        </a:spcAft>
                      </a:pPr>
                      <a:r>
                        <a:rPr lang="en-GB" sz="1400" dirty="0">
                          <a:effectLst/>
                        </a:rPr>
                        <a:t> </a:t>
                      </a:r>
                      <a:endParaRPr lang="en-US" sz="2400" dirty="0">
                        <a:effectLst/>
                        <a:latin typeface="Calibri" charset="0"/>
                        <a:ea typeface="Calibri" charset="0"/>
                        <a:cs typeface="Times New Roman" charset="0"/>
                      </a:endParaRPr>
                    </a:p>
                    <a:p>
                      <a:pPr algn="l">
                        <a:lnSpc>
                          <a:spcPct val="107000"/>
                        </a:lnSpc>
                        <a:spcAft>
                          <a:spcPts val="0"/>
                        </a:spcAft>
                      </a:pPr>
                      <a:r>
                        <a:rPr lang="en-GB" sz="900" dirty="0">
                          <a:ln>
                            <a:solidFill>
                              <a:schemeClr val="bg1"/>
                            </a:solidFill>
                          </a:ln>
                          <a:effectLst/>
                        </a:rPr>
                        <a:t> </a:t>
                      </a:r>
                      <a:endParaRPr lang="en-US" sz="2400" dirty="0">
                        <a:ln>
                          <a:solidFill>
                            <a:schemeClr val="bg1"/>
                          </a:solidFill>
                        </a:ln>
                        <a:effectLst/>
                        <a:latin typeface="Calibri" charset="0"/>
                        <a:ea typeface="Calibri" charset="0"/>
                        <a:cs typeface="Times New Roman" charset="0"/>
                      </a:endParaRPr>
                    </a:p>
                  </a:txBody>
                  <a:tcPr marL="68580" marR="68580" marT="0" marB="0">
                    <a:lnB w="12700" cmpd="sng">
                      <a:noFill/>
                    </a:lnB>
                    <a:noFill/>
                  </a:tcPr>
                </a:tc>
                <a:tc>
                  <a:txBody>
                    <a:bodyPr/>
                    <a:lstStyle/>
                    <a:p>
                      <a:pPr algn="l">
                        <a:lnSpc>
                          <a:spcPct val="107000"/>
                        </a:lnSpc>
                        <a:spcAft>
                          <a:spcPts val="0"/>
                        </a:spcAft>
                      </a:pPr>
                      <a:r>
                        <a:rPr lang="en-GB" sz="1400">
                          <a:effectLst/>
                        </a:rPr>
                        <a:t>Total number of workshops/participants</a:t>
                      </a:r>
                      <a:endParaRPr lang="en-US" sz="2400">
                        <a:effectLst/>
                        <a:latin typeface="Calibri" charset="0"/>
                        <a:ea typeface="Calibri" charset="0"/>
                        <a:cs typeface="Times New Roman" charset="0"/>
                      </a:endParaRPr>
                    </a:p>
                  </a:txBody>
                  <a:tcPr marL="68580" marR="68580" marT="0" marB="0"/>
                </a:tc>
                <a:tc>
                  <a:txBody>
                    <a:bodyPr/>
                    <a:lstStyle/>
                    <a:p>
                      <a:pPr algn="ctr">
                        <a:lnSpc>
                          <a:spcPct val="107000"/>
                        </a:lnSpc>
                        <a:spcAft>
                          <a:spcPts val="0"/>
                        </a:spcAft>
                      </a:pPr>
                      <a:r>
                        <a:rPr lang="en-GB" sz="1400">
                          <a:effectLst/>
                        </a:rPr>
                        <a:t>17</a:t>
                      </a:r>
                      <a:endParaRPr lang="en-US" sz="2400">
                        <a:effectLst/>
                        <a:latin typeface="Calibri" charset="0"/>
                        <a:ea typeface="Calibri" charset="0"/>
                        <a:cs typeface="Times New Roman" charset="0"/>
                      </a:endParaRPr>
                    </a:p>
                  </a:txBody>
                  <a:tcPr marL="68580" marR="68580" marT="0" marB="0"/>
                </a:tc>
                <a:tc gridSpan="2">
                  <a:txBody>
                    <a:bodyPr/>
                    <a:lstStyle/>
                    <a:p>
                      <a:pPr algn="ctr">
                        <a:lnSpc>
                          <a:spcPct val="107000"/>
                        </a:lnSpc>
                        <a:spcAft>
                          <a:spcPts val="0"/>
                        </a:spcAft>
                      </a:pPr>
                      <a:r>
                        <a:rPr lang="en-GB" sz="1400">
                          <a:effectLst/>
                        </a:rPr>
                        <a:t>27</a:t>
                      </a:r>
                      <a:endParaRPr lang="en-US" sz="2400">
                        <a:effectLst/>
                        <a:latin typeface="Calibri" charset="0"/>
                        <a:ea typeface="Calibri" charset="0"/>
                        <a:cs typeface="Times New Roman" charset="0"/>
                      </a:endParaRPr>
                    </a:p>
                  </a:txBody>
                  <a:tcPr marL="68580" marR="68580" marT="0" marB="0"/>
                </a:tc>
                <a:tc hMerge="1">
                  <a:txBody>
                    <a:bodyPr/>
                    <a:lstStyle/>
                    <a:p>
                      <a:pPr algn="ctr">
                        <a:lnSpc>
                          <a:spcPct val="107000"/>
                        </a:lnSpc>
                        <a:spcAft>
                          <a:spcPts val="0"/>
                        </a:spcAft>
                      </a:pPr>
                      <a:endParaRPr lang="en-US" sz="2000">
                        <a:effectLst/>
                        <a:latin typeface="Calibri" charset="0"/>
                        <a:ea typeface="Calibri" charset="0"/>
                        <a:cs typeface="Times New Roman" charset="0"/>
                      </a:endParaRPr>
                    </a:p>
                  </a:txBody>
                  <a:tcPr marL="68580" marR="68580" marT="0" marB="0"/>
                </a:tc>
                <a:tc>
                  <a:txBody>
                    <a:bodyPr/>
                    <a:lstStyle/>
                    <a:p>
                      <a:pPr algn="ctr">
                        <a:lnSpc>
                          <a:spcPct val="107000"/>
                        </a:lnSpc>
                        <a:spcAft>
                          <a:spcPts val="0"/>
                        </a:spcAft>
                      </a:pPr>
                      <a:r>
                        <a:rPr lang="en-GB" sz="1400">
                          <a:effectLst/>
                        </a:rPr>
                        <a:t>36</a:t>
                      </a:r>
                      <a:endParaRPr lang="en-US" sz="2400">
                        <a:effectLst/>
                        <a:latin typeface="Calibri" charset="0"/>
                        <a:ea typeface="Calibri" charset="0"/>
                        <a:cs typeface="Times New Roman" charset="0"/>
                      </a:endParaRPr>
                    </a:p>
                  </a:txBody>
                  <a:tcPr marL="68580" marR="68580" marT="0" marB="0"/>
                </a:tc>
                <a:tc>
                  <a:txBody>
                    <a:bodyPr/>
                    <a:lstStyle/>
                    <a:p>
                      <a:pPr algn="ctr">
                        <a:lnSpc>
                          <a:spcPct val="107000"/>
                        </a:lnSpc>
                        <a:spcAft>
                          <a:spcPts val="0"/>
                        </a:spcAft>
                      </a:pPr>
                      <a:r>
                        <a:rPr lang="en-GB" sz="1400">
                          <a:effectLst/>
                        </a:rPr>
                        <a:t>40</a:t>
                      </a:r>
                      <a:endParaRPr lang="en-US" sz="2400">
                        <a:effectLst/>
                        <a:latin typeface="Calibri" charset="0"/>
                        <a:ea typeface="Calibri" charset="0"/>
                        <a:cs typeface="Times New Roman" charset="0"/>
                      </a:endParaRPr>
                    </a:p>
                  </a:txBody>
                  <a:tcPr marL="68580" marR="68580" marT="0" marB="0"/>
                </a:tc>
              </a:tr>
              <a:tr h="111984">
                <a:tc vMerge="1">
                  <a:txBody>
                    <a:bodyPr/>
                    <a:lstStyle/>
                    <a:p>
                      <a:pPr algn="l">
                        <a:lnSpc>
                          <a:spcPct val="107000"/>
                        </a:lnSpc>
                        <a:spcAft>
                          <a:spcPts val="0"/>
                        </a:spcAft>
                      </a:pPr>
                      <a:endParaRPr lang="en-US" sz="1400" dirty="0">
                        <a:ln>
                          <a:solidFill>
                            <a:schemeClr val="bg1"/>
                          </a:solidFill>
                        </a:ln>
                        <a:effectLst/>
                        <a:latin typeface="Calibri" charset="0"/>
                        <a:ea typeface="Calibri" charset="0"/>
                        <a:cs typeface="Times New Roman" charset="0"/>
                      </a:endParaRPr>
                    </a:p>
                  </a:txBody>
                  <a:tcPr marL="68580" marR="68580" marT="0" marB="0">
                    <a:noFill/>
                  </a:tcPr>
                </a:tc>
                <a:tc>
                  <a:txBody>
                    <a:bodyPr/>
                    <a:lstStyle/>
                    <a:p>
                      <a:pPr algn="l">
                        <a:lnSpc>
                          <a:spcPct val="107000"/>
                        </a:lnSpc>
                        <a:spcAft>
                          <a:spcPts val="0"/>
                        </a:spcAft>
                      </a:pPr>
                      <a:r>
                        <a:rPr lang="en-GB" sz="900" dirty="0">
                          <a:effectLst/>
                        </a:rPr>
                        <a:t> </a:t>
                      </a:r>
                      <a:endParaRPr lang="en-US" sz="2400" dirty="0">
                        <a:effectLst/>
                        <a:latin typeface="Calibri" charset="0"/>
                        <a:ea typeface="Calibri" charset="0"/>
                        <a:cs typeface="Times New Roman" charset="0"/>
                      </a:endParaRPr>
                    </a:p>
                  </a:txBody>
                  <a:tcPr marL="68580" marR="68580" marT="0" marB="0"/>
                </a:tc>
                <a:tc gridSpan="5">
                  <a:txBody>
                    <a:bodyPr/>
                    <a:lstStyle/>
                    <a:p>
                      <a:pPr algn="l">
                        <a:lnSpc>
                          <a:spcPct val="107000"/>
                        </a:lnSpc>
                        <a:spcAft>
                          <a:spcPts val="0"/>
                        </a:spcAft>
                      </a:pPr>
                      <a:r>
                        <a:rPr lang="en-GB" sz="900">
                          <a:effectLst/>
                        </a:rPr>
                        <a:t> </a:t>
                      </a:r>
                      <a:endParaRPr lang="en-US" sz="2400">
                        <a:effectLst/>
                        <a:latin typeface="Calibri" charset="0"/>
                        <a:ea typeface="Calibri" charset="0"/>
                        <a:cs typeface="Times New Roman" charset="0"/>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357581">
                <a:tc rowSpan="3" gridSpan="2">
                  <a:txBody>
                    <a:bodyPr/>
                    <a:lstStyle/>
                    <a:p>
                      <a:pPr algn="l">
                        <a:lnSpc>
                          <a:spcPct val="107000"/>
                        </a:lnSpc>
                        <a:spcAft>
                          <a:spcPts val="0"/>
                        </a:spcAft>
                      </a:pPr>
                      <a:r>
                        <a:rPr lang="en-GB" sz="1400" dirty="0">
                          <a:effectLst/>
                        </a:rPr>
                        <a:t> </a:t>
                      </a:r>
                      <a:endParaRPr lang="en-US" sz="2400" dirty="0">
                        <a:effectLst/>
                        <a:latin typeface="Calibri" charset="0"/>
                        <a:ea typeface="Calibri" charset="0"/>
                        <a:cs typeface="Times New Roman" charset="0"/>
                      </a:endParaRPr>
                    </a:p>
                  </a:txBody>
                  <a:tcPr marL="68580" marR="68580" marT="0" marB="0">
                    <a:lnT w="12700" cmpd="sng">
                      <a:noFill/>
                    </a:lnT>
                    <a:noFill/>
                  </a:tcPr>
                </a:tc>
                <a:tc rowSpan="3" hMerge="1">
                  <a:txBody>
                    <a:bodyPr/>
                    <a:lstStyle/>
                    <a:p>
                      <a:pPr algn="l">
                        <a:lnSpc>
                          <a:spcPct val="107000"/>
                        </a:lnSpc>
                        <a:spcAft>
                          <a:spcPts val="0"/>
                        </a:spcAft>
                      </a:pPr>
                      <a:endParaRPr lang="en-US" sz="1400">
                        <a:effectLst/>
                        <a:latin typeface="Calibri" charset="0"/>
                        <a:ea typeface="Calibri" charset="0"/>
                        <a:cs typeface="Times New Roman" charset="0"/>
                      </a:endParaRPr>
                    </a:p>
                  </a:txBody>
                  <a:tcPr marL="68580" marR="68580" marT="0" marB="0">
                    <a:noFill/>
                  </a:tcPr>
                </a:tc>
                <a:tc gridSpan="2">
                  <a:txBody>
                    <a:bodyPr/>
                    <a:lstStyle/>
                    <a:p>
                      <a:pPr algn="l">
                        <a:lnSpc>
                          <a:spcPct val="107000"/>
                        </a:lnSpc>
                        <a:spcAft>
                          <a:spcPts val="0"/>
                        </a:spcAft>
                      </a:pPr>
                      <a:r>
                        <a:rPr lang="en-GB" sz="1400" dirty="0">
                          <a:effectLst/>
                        </a:rPr>
                        <a:t>Survey responses (funded organisations</a:t>
                      </a:r>
                      <a:r>
                        <a:rPr lang="en-GB" sz="1400" dirty="0" smtClean="0">
                          <a:effectLst/>
                        </a:rPr>
                        <a:t>)</a:t>
                      </a:r>
                      <a:endParaRPr lang="en-US" sz="2400" dirty="0">
                        <a:effectLst/>
                        <a:latin typeface="Calibri" charset="0"/>
                        <a:ea typeface="Calibri" charset="0"/>
                        <a:cs typeface="Times New Roman" charset="0"/>
                      </a:endParaRPr>
                    </a:p>
                  </a:txBody>
                  <a:tcPr marL="68580" marR="68580" marT="0" marB="0"/>
                </a:tc>
                <a:tc hMerge="1">
                  <a:txBody>
                    <a:bodyPr/>
                    <a:lstStyle/>
                    <a:p>
                      <a:endParaRPr lang="en-US"/>
                    </a:p>
                  </a:txBody>
                  <a:tcPr/>
                </a:tc>
                <a:tc>
                  <a:txBody>
                    <a:bodyPr/>
                    <a:lstStyle/>
                    <a:p>
                      <a:pPr algn="l">
                        <a:lnSpc>
                          <a:spcPct val="107000"/>
                        </a:lnSpc>
                        <a:spcAft>
                          <a:spcPts val="0"/>
                        </a:spcAft>
                      </a:pPr>
                      <a:r>
                        <a:rPr lang="en-GB" sz="1400" dirty="0">
                          <a:effectLst/>
                        </a:rPr>
                        <a:t> </a:t>
                      </a:r>
                      <a:endParaRPr lang="en-US" sz="2400" dirty="0">
                        <a:effectLst/>
                        <a:latin typeface="Calibri" charset="0"/>
                        <a:ea typeface="Calibri" charset="0"/>
                        <a:cs typeface="Times New Roman" charset="0"/>
                      </a:endParaRPr>
                    </a:p>
                  </a:txBody>
                  <a:tcPr marL="68580" marR="68580" marT="0" marB="0"/>
                </a:tc>
                <a:tc>
                  <a:txBody>
                    <a:bodyPr/>
                    <a:lstStyle/>
                    <a:p>
                      <a:pPr algn="ctr">
                        <a:lnSpc>
                          <a:spcPct val="107000"/>
                        </a:lnSpc>
                        <a:spcAft>
                          <a:spcPts val="0"/>
                        </a:spcAft>
                      </a:pPr>
                      <a:r>
                        <a:rPr lang="en-GB" sz="1400" dirty="0">
                          <a:effectLst/>
                        </a:rPr>
                        <a:t>26</a:t>
                      </a:r>
                      <a:endParaRPr lang="en-US" sz="2400" dirty="0">
                        <a:effectLst/>
                        <a:latin typeface="Calibri" charset="0"/>
                        <a:ea typeface="Calibri" charset="0"/>
                        <a:cs typeface="Times New Roman" charset="0"/>
                      </a:endParaRPr>
                    </a:p>
                  </a:txBody>
                  <a:tcPr marL="68580" marR="68580" marT="0" marB="0"/>
                </a:tc>
                <a:tc>
                  <a:txBody>
                    <a:bodyPr/>
                    <a:lstStyle/>
                    <a:p>
                      <a:pPr algn="l">
                        <a:lnSpc>
                          <a:spcPct val="107000"/>
                        </a:lnSpc>
                        <a:spcAft>
                          <a:spcPts val="0"/>
                        </a:spcAft>
                      </a:pPr>
                      <a:r>
                        <a:rPr lang="en-GB" sz="1400" dirty="0">
                          <a:effectLst/>
                        </a:rPr>
                        <a:t> </a:t>
                      </a:r>
                      <a:endParaRPr lang="en-US" sz="2400" dirty="0">
                        <a:effectLst/>
                        <a:latin typeface="Calibri" charset="0"/>
                        <a:ea typeface="Calibri" charset="0"/>
                        <a:cs typeface="Times New Roman" charset="0"/>
                      </a:endParaRPr>
                    </a:p>
                  </a:txBody>
                  <a:tcPr marL="68580" marR="68580" marT="0" marB="0"/>
                </a:tc>
              </a:tr>
              <a:tr h="357581">
                <a:tc gridSpan="2" vMerge="1">
                  <a:txBody>
                    <a:bodyPr/>
                    <a:lstStyle/>
                    <a:p>
                      <a:pPr algn="l">
                        <a:lnSpc>
                          <a:spcPct val="107000"/>
                        </a:lnSpc>
                        <a:spcAft>
                          <a:spcPts val="0"/>
                        </a:spcAft>
                      </a:pPr>
                      <a:endParaRPr lang="en-US" sz="1400" dirty="0">
                        <a:ln>
                          <a:solidFill>
                            <a:schemeClr val="bg1"/>
                          </a:solidFill>
                        </a:ln>
                        <a:effectLst/>
                        <a:latin typeface="Calibri" charset="0"/>
                        <a:ea typeface="Calibri" charset="0"/>
                        <a:cs typeface="Times New Roman" charset="0"/>
                      </a:endParaRPr>
                    </a:p>
                  </a:txBody>
                  <a:tcPr marL="68580" marR="68580" marT="0" marB="0">
                    <a:noFill/>
                  </a:tcPr>
                </a:tc>
                <a:tc hMerge="1" vMerge="1">
                  <a:txBody>
                    <a:bodyPr/>
                    <a:lstStyle/>
                    <a:p>
                      <a:pPr algn="l">
                        <a:lnSpc>
                          <a:spcPct val="107000"/>
                        </a:lnSpc>
                        <a:spcAft>
                          <a:spcPts val="0"/>
                        </a:spcAft>
                      </a:pPr>
                      <a:endParaRPr lang="en-US" sz="1400" dirty="0">
                        <a:effectLst/>
                        <a:latin typeface="Calibri" charset="0"/>
                        <a:ea typeface="Calibri" charset="0"/>
                        <a:cs typeface="Times New Roman" charset="0"/>
                      </a:endParaRPr>
                    </a:p>
                  </a:txBody>
                  <a:tcPr marL="68580" marR="68580" marT="0" marB="0">
                    <a:noFill/>
                  </a:tcPr>
                </a:tc>
                <a:tc gridSpan="2">
                  <a:txBody>
                    <a:bodyPr/>
                    <a:lstStyle/>
                    <a:p>
                      <a:pPr algn="l">
                        <a:lnSpc>
                          <a:spcPct val="107000"/>
                        </a:lnSpc>
                        <a:spcAft>
                          <a:spcPts val="0"/>
                        </a:spcAft>
                      </a:pPr>
                      <a:r>
                        <a:rPr lang="en-GB" sz="1400" dirty="0">
                          <a:effectLst/>
                        </a:rPr>
                        <a:t>Regular dialogue with key </a:t>
                      </a:r>
                      <a:r>
                        <a:rPr lang="en-GB" sz="1400" dirty="0" smtClean="0">
                          <a:effectLst/>
                        </a:rPr>
                        <a:t>stakeholder</a:t>
                      </a:r>
                      <a:endParaRPr lang="en-US" sz="2400" dirty="0">
                        <a:effectLst/>
                        <a:latin typeface="Calibri" charset="0"/>
                        <a:ea typeface="Calibri" charset="0"/>
                        <a:cs typeface="Times New Roman" charset="0"/>
                      </a:endParaRPr>
                    </a:p>
                  </a:txBody>
                  <a:tcPr marL="68580" marR="68580" marT="0" marB="0"/>
                </a:tc>
                <a:tc hMerge="1">
                  <a:txBody>
                    <a:bodyPr/>
                    <a:lstStyle/>
                    <a:p>
                      <a:endParaRPr lang="en-US"/>
                    </a:p>
                  </a:txBody>
                  <a:tcPr/>
                </a:tc>
                <a:tc>
                  <a:txBody>
                    <a:bodyPr/>
                    <a:lstStyle/>
                    <a:p>
                      <a:pPr algn="ctr">
                        <a:lnSpc>
                          <a:spcPct val="107000"/>
                        </a:lnSpc>
                        <a:spcAft>
                          <a:spcPts val="0"/>
                        </a:spcAft>
                      </a:pPr>
                      <a:r>
                        <a:rPr lang="en-GB" sz="1400">
                          <a:effectLst/>
                        </a:rPr>
                        <a:t>8</a:t>
                      </a:r>
                      <a:endParaRPr lang="en-US" sz="2400">
                        <a:effectLst/>
                        <a:latin typeface="Calibri" charset="0"/>
                        <a:ea typeface="Calibri" charset="0"/>
                        <a:cs typeface="Times New Roman" charset="0"/>
                      </a:endParaRPr>
                    </a:p>
                  </a:txBody>
                  <a:tcPr marL="68580" marR="68580" marT="0" marB="0"/>
                </a:tc>
                <a:tc>
                  <a:txBody>
                    <a:bodyPr/>
                    <a:lstStyle/>
                    <a:p>
                      <a:pPr algn="ctr">
                        <a:lnSpc>
                          <a:spcPct val="107000"/>
                        </a:lnSpc>
                        <a:spcAft>
                          <a:spcPts val="0"/>
                        </a:spcAft>
                      </a:pPr>
                      <a:r>
                        <a:rPr lang="en-GB" sz="1400">
                          <a:effectLst/>
                        </a:rPr>
                        <a:t> </a:t>
                      </a:r>
                      <a:endParaRPr lang="en-US" sz="2400">
                        <a:effectLst/>
                        <a:latin typeface="Calibri" charset="0"/>
                        <a:ea typeface="Calibri" charset="0"/>
                        <a:cs typeface="Times New Roman" charset="0"/>
                      </a:endParaRPr>
                    </a:p>
                  </a:txBody>
                  <a:tcPr marL="68580" marR="68580" marT="0" marB="0"/>
                </a:tc>
                <a:tc>
                  <a:txBody>
                    <a:bodyPr/>
                    <a:lstStyle/>
                    <a:p>
                      <a:pPr algn="ctr">
                        <a:lnSpc>
                          <a:spcPct val="107000"/>
                        </a:lnSpc>
                        <a:spcAft>
                          <a:spcPts val="0"/>
                        </a:spcAft>
                      </a:pPr>
                      <a:r>
                        <a:rPr lang="en-GB" sz="1400">
                          <a:effectLst/>
                        </a:rPr>
                        <a:t> </a:t>
                      </a:r>
                      <a:endParaRPr lang="en-US" sz="2400">
                        <a:effectLst/>
                        <a:latin typeface="Calibri" charset="0"/>
                        <a:ea typeface="Calibri" charset="0"/>
                        <a:cs typeface="Times New Roman" charset="0"/>
                      </a:endParaRPr>
                    </a:p>
                  </a:txBody>
                  <a:tcPr marL="68580" marR="68580" marT="0" marB="0"/>
                </a:tc>
              </a:tr>
              <a:tr h="356910">
                <a:tc gridSpan="2" vMerge="1">
                  <a:txBody>
                    <a:bodyPr/>
                    <a:lstStyle/>
                    <a:p>
                      <a:pPr algn="l">
                        <a:lnSpc>
                          <a:spcPct val="107000"/>
                        </a:lnSpc>
                        <a:spcAft>
                          <a:spcPts val="0"/>
                        </a:spcAft>
                      </a:pPr>
                      <a:endParaRPr lang="en-US" sz="1400" dirty="0">
                        <a:ln>
                          <a:solidFill>
                            <a:schemeClr val="bg1"/>
                          </a:solidFill>
                        </a:ln>
                        <a:effectLst/>
                        <a:latin typeface="Calibri" charset="0"/>
                        <a:ea typeface="Calibri" charset="0"/>
                        <a:cs typeface="Times New Roman" charset="0"/>
                      </a:endParaRPr>
                    </a:p>
                  </a:txBody>
                  <a:tcPr marL="68580" marR="68580" marT="0" marB="0">
                    <a:noFill/>
                  </a:tcPr>
                </a:tc>
                <a:tc hMerge="1" vMerge="1">
                  <a:txBody>
                    <a:bodyPr/>
                    <a:lstStyle/>
                    <a:p>
                      <a:pPr algn="l">
                        <a:lnSpc>
                          <a:spcPct val="107000"/>
                        </a:lnSpc>
                        <a:spcAft>
                          <a:spcPts val="0"/>
                        </a:spcAft>
                      </a:pPr>
                      <a:endParaRPr lang="en-US" sz="1400" dirty="0">
                        <a:effectLst/>
                        <a:latin typeface="Calibri" charset="0"/>
                        <a:ea typeface="Calibri" charset="0"/>
                        <a:cs typeface="Times New Roman" charset="0"/>
                      </a:endParaRPr>
                    </a:p>
                  </a:txBody>
                  <a:tcPr marL="68580" marR="68580" marT="0" marB="0">
                    <a:noFill/>
                  </a:tcPr>
                </a:tc>
                <a:tc gridSpan="2">
                  <a:txBody>
                    <a:bodyPr/>
                    <a:lstStyle/>
                    <a:p>
                      <a:pPr algn="l">
                        <a:lnSpc>
                          <a:spcPct val="107000"/>
                        </a:lnSpc>
                        <a:spcAft>
                          <a:spcPts val="0"/>
                        </a:spcAft>
                      </a:pPr>
                      <a:r>
                        <a:rPr lang="en-GB" sz="1400" dirty="0">
                          <a:effectLst/>
                        </a:rPr>
                        <a:t>Critical friend </a:t>
                      </a:r>
                      <a:r>
                        <a:rPr lang="en-GB" sz="1400" dirty="0" smtClean="0">
                          <a:effectLst/>
                        </a:rPr>
                        <a:t>interviews</a:t>
                      </a:r>
                      <a:endParaRPr lang="en-US" sz="2400" dirty="0">
                        <a:effectLst/>
                        <a:latin typeface="Calibri" charset="0"/>
                        <a:ea typeface="Calibri" charset="0"/>
                        <a:cs typeface="Times New Roman" charset="0"/>
                      </a:endParaRPr>
                    </a:p>
                  </a:txBody>
                  <a:tcPr marL="68580" marR="68580" marT="0" marB="0"/>
                </a:tc>
                <a:tc hMerge="1">
                  <a:txBody>
                    <a:bodyPr/>
                    <a:lstStyle/>
                    <a:p>
                      <a:endParaRPr lang="en-US"/>
                    </a:p>
                  </a:txBody>
                  <a:tcPr/>
                </a:tc>
                <a:tc>
                  <a:txBody>
                    <a:bodyPr/>
                    <a:lstStyle/>
                    <a:p>
                      <a:pPr algn="ctr">
                        <a:lnSpc>
                          <a:spcPct val="107000"/>
                        </a:lnSpc>
                        <a:spcAft>
                          <a:spcPts val="0"/>
                        </a:spcAft>
                      </a:pPr>
                      <a:r>
                        <a:rPr lang="en-GB" sz="1400" dirty="0">
                          <a:effectLst/>
                        </a:rPr>
                        <a:t>2</a:t>
                      </a:r>
                      <a:endParaRPr lang="en-US" sz="2400" dirty="0">
                        <a:effectLst/>
                        <a:latin typeface="Calibri" charset="0"/>
                        <a:ea typeface="Calibri" charset="0"/>
                        <a:cs typeface="Times New Roman" charset="0"/>
                      </a:endParaRPr>
                    </a:p>
                  </a:txBody>
                  <a:tcPr marL="68580" marR="68580" marT="0" marB="0"/>
                </a:tc>
                <a:tc>
                  <a:txBody>
                    <a:bodyPr/>
                    <a:lstStyle/>
                    <a:p>
                      <a:pPr algn="ctr">
                        <a:lnSpc>
                          <a:spcPct val="107000"/>
                        </a:lnSpc>
                        <a:spcAft>
                          <a:spcPts val="0"/>
                        </a:spcAft>
                      </a:pPr>
                      <a:r>
                        <a:rPr lang="en-GB" sz="1400" dirty="0">
                          <a:effectLst/>
                        </a:rPr>
                        <a:t>4</a:t>
                      </a:r>
                      <a:endParaRPr lang="en-US" sz="2400" dirty="0">
                        <a:effectLst/>
                        <a:latin typeface="Calibri" charset="0"/>
                        <a:ea typeface="Calibri" charset="0"/>
                        <a:cs typeface="Times New Roman" charset="0"/>
                      </a:endParaRPr>
                    </a:p>
                  </a:txBody>
                  <a:tcPr marL="68580" marR="68580" marT="0" marB="0"/>
                </a:tc>
                <a:tc>
                  <a:txBody>
                    <a:bodyPr/>
                    <a:lstStyle/>
                    <a:p>
                      <a:pPr algn="ctr">
                        <a:lnSpc>
                          <a:spcPct val="107000"/>
                        </a:lnSpc>
                        <a:spcAft>
                          <a:spcPts val="0"/>
                        </a:spcAft>
                      </a:pPr>
                      <a:r>
                        <a:rPr lang="en-GB" sz="1400" dirty="0">
                          <a:effectLst/>
                        </a:rPr>
                        <a:t>2</a:t>
                      </a:r>
                      <a:endParaRPr lang="en-US" sz="2400" dirty="0">
                        <a:effectLst/>
                        <a:latin typeface="Calibri" charset="0"/>
                        <a:ea typeface="Calibri" charset="0"/>
                        <a:cs typeface="Times New Roman" charset="0"/>
                      </a:endParaRPr>
                    </a:p>
                  </a:txBody>
                  <a:tcPr marL="68580" marR="68580" marT="0" marB="0"/>
                </a:tc>
              </a:tr>
            </a:tbl>
          </a:graphicData>
        </a:graphic>
      </p:graphicFrame>
    </p:spTree>
    <p:extLst>
      <p:ext uri="{BB962C8B-B14F-4D97-AF65-F5344CB8AC3E}">
        <p14:creationId xmlns:p14="http://schemas.microsoft.com/office/powerpoint/2010/main" val="205579328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7663" y="360511"/>
            <a:ext cx="8448675" cy="695325"/>
          </a:xfrm>
        </p:spPr>
        <p:txBody>
          <a:bodyPr/>
          <a:lstStyle/>
          <a:p>
            <a:r>
              <a:rPr lang="en-US" dirty="0" smtClean="0"/>
              <a:t>Methodological history</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96562836"/>
              </p:ext>
            </p:extLst>
          </p:nvPr>
        </p:nvGraphicFramePr>
        <p:xfrm>
          <a:off x="191386" y="1346708"/>
          <a:ext cx="8761228" cy="5281332"/>
        </p:xfrm>
        <a:graphic>
          <a:graphicData uri="http://schemas.openxmlformats.org/drawingml/2006/table">
            <a:tbl>
              <a:tblPr firstRow="1" firstCol="1" bandRow="1">
                <a:tableStyleId>{5C22544A-7EE6-4342-B048-85BDC9FD1C3A}</a:tableStyleId>
              </a:tblPr>
              <a:tblGrid>
                <a:gridCol w="2892056"/>
                <a:gridCol w="5869172"/>
              </a:tblGrid>
              <a:tr h="479412">
                <a:tc>
                  <a:txBody>
                    <a:bodyPr/>
                    <a:lstStyle/>
                    <a:p>
                      <a:pPr algn="ctr">
                        <a:lnSpc>
                          <a:spcPct val="107000"/>
                        </a:lnSpc>
                        <a:spcAft>
                          <a:spcPts val="0"/>
                        </a:spcAft>
                      </a:pPr>
                      <a:r>
                        <a:rPr lang="en-GB" sz="1800">
                          <a:effectLst/>
                        </a:rPr>
                        <a:t>SSM Stage</a:t>
                      </a:r>
                      <a:endParaRPr lang="en-US" sz="3200">
                        <a:effectLst/>
                        <a:latin typeface="Calibri" charset="0"/>
                        <a:ea typeface="Calibri" charset="0"/>
                        <a:cs typeface="Times New Roman" charset="0"/>
                      </a:endParaRPr>
                    </a:p>
                  </a:txBody>
                  <a:tcPr marL="68580" marR="68580" marT="0" marB="0" anchor="ctr"/>
                </a:tc>
                <a:tc>
                  <a:txBody>
                    <a:bodyPr/>
                    <a:lstStyle/>
                    <a:p>
                      <a:pPr algn="ctr">
                        <a:lnSpc>
                          <a:spcPct val="107000"/>
                        </a:lnSpc>
                        <a:spcAft>
                          <a:spcPts val="0"/>
                        </a:spcAft>
                      </a:pPr>
                      <a:r>
                        <a:rPr lang="en-GB" sz="1800" dirty="0">
                          <a:effectLst/>
                        </a:rPr>
                        <a:t>Cycle 1</a:t>
                      </a:r>
                      <a:endParaRPr lang="en-US" sz="3200" dirty="0">
                        <a:effectLst/>
                      </a:endParaRPr>
                    </a:p>
                    <a:p>
                      <a:pPr algn="ctr">
                        <a:lnSpc>
                          <a:spcPct val="107000"/>
                        </a:lnSpc>
                        <a:spcAft>
                          <a:spcPts val="0"/>
                        </a:spcAft>
                      </a:pPr>
                      <a:r>
                        <a:rPr lang="en-GB" sz="1800" dirty="0">
                          <a:effectLst/>
                        </a:rPr>
                        <a:t>VAF Trustees &amp; Staff</a:t>
                      </a:r>
                      <a:endParaRPr lang="en-US" sz="3200" dirty="0">
                        <a:effectLst/>
                        <a:latin typeface="Calibri" charset="0"/>
                        <a:ea typeface="Calibri" charset="0"/>
                        <a:cs typeface="Times New Roman" charset="0"/>
                      </a:endParaRPr>
                    </a:p>
                  </a:txBody>
                  <a:tcPr marL="68580" marR="68580" marT="0" marB="0" anchor="ctr"/>
                </a:tc>
              </a:tr>
              <a:tr h="1198529">
                <a:tc>
                  <a:txBody>
                    <a:bodyPr/>
                    <a:lstStyle/>
                    <a:p>
                      <a:pPr>
                        <a:lnSpc>
                          <a:spcPct val="107000"/>
                        </a:lnSpc>
                        <a:spcAft>
                          <a:spcPts val="0"/>
                        </a:spcAft>
                      </a:pPr>
                      <a:r>
                        <a:rPr lang="en-GB" sz="1800">
                          <a:effectLst/>
                        </a:rPr>
                        <a:t>Stage 1: Finding out about a problem situation</a:t>
                      </a:r>
                      <a:endParaRPr lang="en-US" sz="3200">
                        <a:effectLst/>
                        <a:latin typeface="Calibri" charset="0"/>
                        <a:ea typeface="Calibri" charset="0"/>
                        <a:cs typeface="Times New Roman" charset="0"/>
                      </a:endParaRPr>
                    </a:p>
                  </a:txBody>
                  <a:tcPr marL="68580" marR="68580" marT="0" marB="0" anchor="ctr"/>
                </a:tc>
                <a:tc>
                  <a:txBody>
                    <a:bodyPr/>
                    <a:lstStyle/>
                    <a:p>
                      <a:pPr>
                        <a:lnSpc>
                          <a:spcPct val="107000"/>
                        </a:lnSpc>
                        <a:spcAft>
                          <a:spcPts val="0"/>
                        </a:spcAft>
                      </a:pPr>
                      <a:r>
                        <a:rPr lang="en-GB" sz="1800" dirty="0">
                          <a:effectLst/>
                        </a:rPr>
                        <a:t>Initial discussion around VAFs </a:t>
                      </a:r>
                      <a:r>
                        <a:rPr lang="en-GB" sz="1800" b="1" dirty="0">
                          <a:effectLst/>
                        </a:rPr>
                        <a:t>situational report </a:t>
                      </a:r>
                      <a:r>
                        <a:rPr lang="en-GB" sz="1800" dirty="0">
                          <a:effectLst/>
                        </a:rPr>
                        <a:t>&amp; general understanding of responsible business practice;</a:t>
                      </a:r>
                      <a:endParaRPr lang="en-US" sz="3200" dirty="0">
                        <a:effectLst/>
                      </a:endParaRPr>
                    </a:p>
                    <a:p>
                      <a:pPr>
                        <a:lnSpc>
                          <a:spcPct val="107000"/>
                        </a:lnSpc>
                        <a:spcAft>
                          <a:spcPts val="0"/>
                        </a:spcAft>
                      </a:pPr>
                      <a:r>
                        <a:rPr lang="en-GB" sz="1800" b="1" dirty="0">
                          <a:effectLst/>
                        </a:rPr>
                        <a:t>4 workshops </a:t>
                      </a:r>
                      <a:r>
                        <a:rPr lang="en-GB" sz="1800" dirty="0">
                          <a:effectLst/>
                        </a:rPr>
                        <a:t>with VAF people identified</a:t>
                      </a:r>
                      <a:endParaRPr lang="en-US" sz="3200" dirty="0">
                        <a:effectLst/>
                      </a:endParaRPr>
                    </a:p>
                    <a:p>
                      <a:pPr>
                        <a:lnSpc>
                          <a:spcPct val="107000"/>
                        </a:lnSpc>
                        <a:spcAft>
                          <a:spcPts val="0"/>
                        </a:spcAft>
                      </a:pPr>
                      <a:r>
                        <a:rPr lang="en-GB" sz="1800" b="1" dirty="0">
                          <a:effectLst/>
                        </a:rPr>
                        <a:t>6 themes/problem situations</a:t>
                      </a:r>
                      <a:r>
                        <a:rPr lang="en-GB" sz="1800" dirty="0">
                          <a:effectLst/>
                        </a:rPr>
                        <a:t>, all considered relevant;</a:t>
                      </a:r>
                      <a:endParaRPr lang="en-US" sz="3200" dirty="0">
                        <a:effectLst/>
                      </a:endParaRPr>
                    </a:p>
                    <a:p>
                      <a:pPr>
                        <a:lnSpc>
                          <a:spcPct val="107000"/>
                        </a:lnSpc>
                        <a:spcAft>
                          <a:spcPts val="0"/>
                        </a:spcAft>
                      </a:pPr>
                      <a:r>
                        <a:rPr lang="en-GB" sz="1800" dirty="0">
                          <a:effectLst/>
                        </a:rPr>
                        <a:t>Questions agreed to debate more widely</a:t>
                      </a:r>
                      <a:endParaRPr lang="en-US" sz="3200" dirty="0">
                        <a:effectLst/>
                        <a:latin typeface="Calibri" charset="0"/>
                        <a:ea typeface="Calibri" charset="0"/>
                        <a:cs typeface="Times New Roman" charset="0"/>
                      </a:endParaRPr>
                    </a:p>
                  </a:txBody>
                  <a:tcPr marL="68580" marR="68580" marT="0" marB="0" anchor="ctr"/>
                </a:tc>
              </a:tr>
              <a:tr h="958823">
                <a:tc>
                  <a:txBody>
                    <a:bodyPr/>
                    <a:lstStyle/>
                    <a:p>
                      <a:pPr>
                        <a:lnSpc>
                          <a:spcPct val="107000"/>
                        </a:lnSpc>
                        <a:spcAft>
                          <a:spcPts val="0"/>
                        </a:spcAft>
                      </a:pPr>
                      <a:r>
                        <a:rPr lang="en-GB" sz="1800">
                          <a:effectLst/>
                        </a:rPr>
                        <a:t>Stage 2: Formulating some relevant purposeful activity models </a:t>
                      </a:r>
                      <a:endParaRPr lang="en-US" sz="3200">
                        <a:effectLst/>
                        <a:latin typeface="Calibri" charset="0"/>
                        <a:ea typeface="Calibri" charset="0"/>
                        <a:cs typeface="Times New Roman" charset="0"/>
                      </a:endParaRPr>
                    </a:p>
                  </a:txBody>
                  <a:tcPr marL="68580" marR="68580" marT="0" marB="0" anchor="ctr"/>
                </a:tc>
                <a:tc>
                  <a:txBody>
                    <a:bodyPr/>
                    <a:lstStyle/>
                    <a:p>
                      <a:pPr>
                        <a:lnSpc>
                          <a:spcPct val="107000"/>
                        </a:lnSpc>
                        <a:spcAft>
                          <a:spcPts val="0"/>
                        </a:spcAft>
                      </a:pPr>
                      <a:r>
                        <a:rPr lang="en-GB" sz="1800" dirty="0">
                          <a:effectLst/>
                        </a:rPr>
                        <a:t>The </a:t>
                      </a:r>
                      <a:r>
                        <a:rPr lang="en-GB" sz="1800" b="1" dirty="0">
                          <a:effectLst/>
                        </a:rPr>
                        <a:t>‘Connect’ model: </a:t>
                      </a:r>
                      <a:r>
                        <a:rPr lang="en-GB" sz="1800" dirty="0">
                          <a:effectLst/>
                        </a:rPr>
                        <a:t>a general emblematic model applicable to all 6 themes/problem situations and classified in terms of the 5 relevant systems;</a:t>
                      </a:r>
                      <a:endParaRPr lang="en-US" sz="3200" dirty="0">
                        <a:effectLst/>
                        <a:latin typeface="Calibri" charset="0"/>
                        <a:ea typeface="Calibri" charset="0"/>
                        <a:cs typeface="Times New Roman" charset="0"/>
                      </a:endParaRPr>
                    </a:p>
                  </a:txBody>
                  <a:tcPr marL="68580" marR="68580" marT="0" marB="0" anchor="ctr"/>
                </a:tc>
              </a:tr>
              <a:tr h="905613">
                <a:tc>
                  <a:txBody>
                    <a:bodyPr/>
                    <a:lstStyle/>
                    <a:p>
                      <a:pPr>
                        <a:lnSpc>
                          <a:spcPct val="107000"/>
                        </a:lnSpc>
                        <a:spcAft>
                          <a:spcPts val="0"/>
                        </a:spcAft>
                      </a:pPr>
                      <a:r>
                        <a:rPr lang="en-GB" sz="1800">
                          <a:effectLst/>
                        </a:rPr>
                        <a:t>Stage 3:</a:t>
                      </a:r>
                      <a:r>
                        <a:rPr lang="en-GB" sz="3200">
                          <a:effectLst/>
                        </a:rPr>
                        <a:t> </a:t>
                      </a:r>
                      <a:r>
                        <a:rPr lang="en-GB" sz="1800">
                          <a:effectLst/>
                        </a:rPr>
                        <a:t>Debating the situation, using the models</a:t>
                      </a:r>
                      <a:endParaRPr lang="en-US" sz="3200">
                        <a:effectLst/>
                        <a:latin typeface="Calibri" charset="0"/>
                        <a:ea typeface="Calibri" charset="0"/>
                        <a:cs typeface="Times New Roman" charset="0"/>
                      </a:endParaRPr>
                    </a:p>
                  </a:txBody>
                  <a:tcPr marL="68580" marR="68580" marT="0" marB="0" anchor="ctr"/>
                </a:tc>
                <a:tc>
                  <a:txBody>
                    <a:bodyPr/>
                    <a:lstStyle/>
                    <a:p>
                      <a:pPr>
                        <a:lnSpc>
                          <a:spcPct val="107000"/>
                        </a:lnSpc>
                        <a:spcAft>
                          <a:spcPts val="0"/>
                        </a:spcAft>
                      </a:pPr>
                      <a:r>
                        <a:rPr lang="en-GB" sz="1800" dirty="0">
                          <a:effectLst/>
                        </a:rPr>
                        <a:t>Comparison tables drawn up for </a:t>
                      </a:r>
                      <a:r>
                        <a:rPr lang="en-GB" sz="1800" b="1" i="0" dirty="0">
                          <a:effectLst/>
                        </a:rPr>
                        <a:t>‘Investing in Social Capital’, </a:t>
                      </a:r>
                      <a:r>
                        <a:rPr lang="en-GB" sz="1800" dirty="0">
                          <a:effectLst/>
                        </a:rPr>
                        <a:t>debated &amp; most significant changes defined</a:t>
                      </a:r>
                      <a:endParaRPr lang="en-US" sz="3200" dirty="0">
                        <a:effectLst/>
                        <a:latin typeface="Calibri" charset="0"/>
                        <a:ea typeface="Calibri" charset="0"/>
                        <a:cs typeface="Times New Roman" charset="0"/>
                      </a:endParaRPr>
                    </a:p>
                  </a:txBody>
                  <a:tcPr marL="68580" marR="68580" marT="0" marB="0" anchor="ctr"/>
                </a:tc>
              </a:tr>
              <a:tr h="958823">
                <a:tc>
                  <a:txBody>
                    <a:bodyPr/>
                    <a:lstStyle/>
                    <a:p>
                      <a:pPr>
                        <a:lnSpc>
                          <a:spcPct val="107000"/>
                        </a:lnSpc>
                        <a:spcAft>
                          <a:spcPts val="0"/>
                        </a:spcAft>
                      </a:pPr>
                      <a:r>
                        <a:rPr lang="en-GB" sz="1800">
                          <a:effectLst/>
                        </a:rPr>
                        <a:t>Stage 4: Taking action in the situation to bring about improvement</a:t>
                      </a:r>
                      <a:endParaRPr lang="en-US" sz="3200">
                        <a:effectLst/>
                        <a:latin typeface="Calibri" charset="0"/>
                        <a:ea typeface="Calibri" charset="0"/>
                        <a:cs typeface="Times New Roman" charset="0"/>
                      </a:endParaRPr>
                    </a:p>
                  </a:txBody>
                  <a:tcPr marL="68580" marR="68580" marT="0" marB="0" anchor="ctr"/>
                </a:tc>
                <a:tc>
                  <a:txBody>
                    <a:bodyPr/>
                    <a:lstStyle/>
                    <a:p>
                      <a:pPr>
                        <a:lnSpc>
                          <a:spcPct val="107000"/>
                        </a:lnSpc>
                        <a:spcAft>
                          <a:spcPts val="0"/>
                        </a:spcAft>
                      </a:pPr>
                      <a:r>
                        <a:rPr lang="en-GB" sz="1800" b="1" dirty="0">
                          <a:effectLst/>
                        </a:rPr>
                        <a:t>‘Responsible Business Forum’</a:t>
                      </a:r>
                      <a:r>
                        <a:rPr lang="en-GB" sz="1800" dirty="0">
                          <a:effectLst/>
                        </a:rPr>
                        <a:t> launched in Feb 2016;</a:t>
                      </a:r>
                      <a:endParaRPr lang="en-US" sz="3200" dirty="0">
                        <a:effectLst/>
                      </a:endParaRPr>
                    </a:p>
                    <a:p>
                      <a:pPr>
                        <a:lnSpc>
                          <a:spcPct val="107000"/>
                        </a:lnSpc>
                        <a:spcAft>
                          <a:spcPts val="0"/>
                        </a:spcAft>
                      </a:pPr>
                      <a:r>
                        <a:rPr lang="en-GB" sz="1800" dirty="0">
                          <a:effectLst/>
                        </a:rPr>
                        <a:t>Move to cycle 2 </a:t>
                      </a:r>
                      <a:endParaRPr lang="en-US" sz="3200" dirty="0">
                        <a:effectLst/>
                        <a:latin typeface="Calibri" charset="0"/>
                        <a:ea typeface="Calibri" charset="0"/>
                        <a:cs typeface="Times New Roman" charset="0"/>
                      </a:endParaRPr>
                    </a:p>
                  </a:txBody>
                  <a:tcPr marL="68580" marR="68580" marT="0" marB="0" anchor="ctr"/>
                </a:tc>
              </a:tr>
            </a:tbl>
          </a:graphicData>
        </a:graphic>
      </p:graphicFrame>
    </p:spTree>
    <p:extLst>
      <p:ext uri="{BB962C8B-B14F-4D97-AF65-F5344CB8AC3E}">
        <p14:creationId xmlns:p14="http://schemas.microsoft.com/office/powerpoint/2010/main" val="185281524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7662" y="913404"/>
            <a:ext cx="8448675" cy="695325"/>
          </a:xfrm>
        </p:spPr>
        <p:txBody>
          <a:bodyPr/>
          <a:lstStyle/>
          <a:p>
            <a:r>
              <a:rPr lang="en-US" dirty="0" smtClean="0"/>
              <a:t>Methodological history</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181727091"/>
              </p:ext>
            </p:extLst>
          </p:nvPr>
        </p:nvGraphicFramePr>
        <p:xfrm>
          <a:off x="347662" y="1927706"/>
          <a:ext cx="8448674" cy="4442969"/>
        </p:xfrm>
        <a:graphic>
          <a:graphicData uri="http://schemas.openxmlformats.org/drawingml/2006/table">
            <a:tbl>
              <a:tblPr firstRow="1" firstCol="1" bandRow="1">
                <a:tableStyleId>{5C22544A-7EE6-4342-B048-85BDC9FD1C3A}</a:tableStyleId>
              </a:tblPr>
              <a:tblGrid>
                <a:gridCol w="1544932"/>
                <a:gridCol w="3463713"/>
                <a:gridCol w="3440029"/>
              </a:tblGrid>
              <a:tr h="0">
                <a:tc>
                  <a:txBody>
                    <a:bodyPr/>
                    <a:lstStyle/>
                    <a:p>
                      <a:pPr algn="ctr">
                        <a:lnSpc>
                          <a:spcPct val="107000"/>
                        </a:lnSpc>
                        <a:spcAft>
                          <a:spcPts val="0"/>
                        </a:spcAft>
                      </a:pPr>
                      <a:r>
                        <a:rPr lang="en-GB" sz="1400">
                          <a:effectLst/>
                        </a:rPr>
                        <a:t>SSM Stage</a:t>
                      </a:r>
                      <a:endParaRPr lang="en-US" sz="2400">
                        <a:effectLst/>
                        <a:latin typeface="Calibri" charset="0"/>
                        <a:ea typeface="Calibri" charset="0"/>
                        <a:cs typeface="Times New Roman" charset="0"/>
                      </a:endParaRPr>
                    </a:p>
                  </a:txBody>
                  <a:tcPr marL="68580" marR="68580" marT="0" marB="0" anchor="ctr"/>
                </a:tc>
                <a:tc>
                  <a:txBody>
                    <a:bodyPr/>
                    <a:lstStyle/>
                    <a:p>
                      <a:pPr algn="ctr">
                        <a:lnSpc>
                          <a:spcPct val="107000"/>
                        </a:lnSpc>
                        <a:spcAft>
                          <a:spcPts val="0"/>
                        </a:spcAft>
                      </a:pPr>
                      <a:r>
                        <a:rPr lang="en-GB" sz="1400" dirty="0">
                          <a:effectLst/>
                        </a:rPr>
                        <a:t>Cycle 2</a:t>
                      </a:r>
                      <a:endParaRPr lang="en-US" sz="2400" dirty="0">
                        <a:effectLst/>
                      </a:endParaRPr>
                    </a:p>
                    <a:p>
                      <a:pPr algn="ctr">
                        <a:lnSpc>
                          <a:spcPct val="107000"/>
                        </a:lnSpc>
                        <a:spcAft>
                          <a:spcPts val="0"/>
                        </a:spcAft>
                      </a:pPr>
                      <a:r>
                        <a:rPr lang="en-GB" sz="1400" dirty="0">
                          <a:effectLst/>
                        </a:rPr>
                        <a:t>TSOs </a:t>
                      </a:r>
                      <a:r>
                        <a:rPr lang="en-GB" sz="1400" dirty="0" smtClean="0">
                          <a:effectLst/>
                        </a:rPr>
                        <a:t>Inc. GMs</a:t>
                      </a:r>
                      <a:endParaRPr lang="en-US" sz="2400" dirty="0">
                        <a:effectLst/>
                        <a:latin typeface="Calibri" charset="0"/>
                        <a:ea typeface="Calibri" charset="0"/>
                        <a:cs typeface="Times New Roman" charset="0"/>
                      </a:endParaRPr>
                    </a:p>
                  </a:txBody>
                  <a:tcPr marL="68580" marR="68580" marT="0" marB="0" anchor="ctr"/>
                </a:tc>
                <a:tc>
                  <a:txBody>
                    <a:bodyPr/>
                    <a:lstStyle/>
                    <a:p>
                      <a:pPr algn="ctr">
                        <a:lnSpc>
                          <a:spcPct val="107000"/>
                        </a:lnSpc>
                        <a:spcAft>
                          <a:spcPts val="0"/>
                        </a:spcAft>
                      </a:pPr>
                      <a:r>
                        <a:rPr lang="en-GB" sz="1400" dirty="0">
                          <a:effectLst/>
                        </a:rPr>
                        <a:t>Cycle 3</a:t>
                      </a:r>
                      <a:endParaRPr lang="en-US" sz="2400" dirty="0">
                        <a:effectLst/>
                      </a:endParaRPr>
                    </a:p>
                    <a:p>
                      <a:pPr algn="ctr">
                        <a:lnSpc>
                          <a:spcPct val="107000"/>
                        </a:lnSpc>
                        <a:spcAft>
                          <a:spcPts val="0"/>
                        </a:spcAft>
                      </a:pPr>
                      <a:r>
                        <a:rPr lang="en-GB" sz="1400" dirty="0">
                          <a:effectLst/>
                        </a:rPr>
                        <a:t>Government </a:t>
                      </a:r>
                      <a:r>
                        <a:rPr lang="en-GB" sz="1400" dirty="0" smtClean="0">
                          <a:effectLst/>
                        </a:rPr>
                        <a:t>their agencies</a:t>
                      </a:r>
                      <a:r>
                        <a:rPr lang="en-GB" sz="1400" dirty="0">
                          <a:effectLst/>
                        </a:rPr>
                        <a:t>; </a:t>
                      </a:r>
                      <a:r>
                        <a:rPr lang="en-GB" sz="1400" dirty="0" smtClean="0">
                          <a:effectLst/>
                        </a:rPr>
                        <a:t>pub</a:t>
                      </a:r>
                      <a:r>
                        <a:rPr lang="en-GB" sz="1400" baseline="0" dirty="0" smtClean="0">
                          <a:effectLst/>
                        </a:rPr>
                        <a:t> PS</a:t>
                      </a:r>
                      <a:endParaRPr lang="en-US" sz="2400" dirty="0">
                        <a:effectLst/>
                        <a:latin typeface="Calibri" charset="0"/>
                        <a:ea typeface="Calibri" charset="0"/>
                        <a:cs typeface="Times New Roman" charset="0"/>
                      </a:endParaRPr>
                    </a:p>
                  </a:txBody>
                  <a:tcPr marL="68580" marR="68580" marT="0" marB="0" anchor="ctr"/>
                </a:tc>
              </a:tr>
              <a:tr h="48895">
                <a:tc rowSpan="2">
                  <a:txBody>
                    <a:bodyPr/>
                    <a:lstStyle/>
                    <a:p>
                      <a:pPr>
                        <a:lnSpc>
                          <a:spcPct val="107000"/>
                        </a:lnSpc>
                        <a:spcAft>
                          <a:spcPts val="0"/>
                        </a:spcAft>
                      </a:pPr>
                      <a:r>
                        <a:rPr lang="en-GB" sz="1400" dirty="0">
                          <a:effectLst/>
                        </a:rPr>
                        <a:t>Stage 2: Formulating some relevant purposeful activity models </a:t>
                      </a:r>
                      <a:endParaRPr lang="en-US" sz="2400" dirty="0">
                        <a:effectLst/>
                        <a:latin typeface="Calibri" charset="0"/>
                        <a:ea typeface="Calibri" charset="0"/>
                        <a:cs typeface="Times New Roman" charset="0"/>
                      </a:endParaRPr>
                    </a:p>
                  </a:txBody>
                  <a:tcPr marL="68580" marR="68580" marT="0" marB="0" anchor="ctr"/>
                </a:tc>
                <a:tc>
                  <a:txBody>
                    <a:bodyPr/>
                    <a:lstStyle/>
                    <a:p>
                      <a:pPr>
                        <a:lnSpc>
                          <a:spcPct val="107000"/>
                        </a:lnSpc>
                        <a:spcAft>
                          <a:spcPts val="0"/>
                        </a:spcAft>
                      </a:pPr>
                      <a:r>
                        <a:rPr lang="en-GB" sz="1400" b="1" dirty="0">
                          <a:effectLst/>
                        </a:rPr>
                        <a:t>12 relevant systems identified</a:t>
                      </a:r>
                      <a:endParaRPr lang="en-US" sz="2400" b="1" dirty="0">
                        <a:effectLst/>
                        <a:latin typeface="Calibri" charset="0"/>
                        <a:ea typeface="Calibri" charset="0"/>
                        <a:cs typeface="Times New Roman" charset="0"/>
                      </a:endParaRPr>
                    </a:p>
                  </a:txBody>
                  <a:tcPr marL="68580" marR="68580" marT="0" marB="0" anchor="ctr"/>
                </a:tc>
                <a:tc>
                  <a:txBody>
                    <a:bodyPr/>
                    <a:lstStyle/>
                    <a:p>
                      <a:pPr>
                        <a:lnSpc>
                          <a:spcPct val="107000"/>
                        </a:lnSpc>
                        <a:spcAft>
                          <a:spcPts val="0"/>
                        </a:spcAft>
                      </a:pPr>
                      <a:r>
                        <a:rPr lang="en-GB" sz="1400" b="1" dirty="0">
                          <a:effectLst/>
                        </a:rPr>
                        <a:t>8 relevant systems identified</a:t>
                      </a:r>
                      <a:endParaRPr lang="en-US" sz="2400" b="1" dirty="0">
                        <a:effectLst/>
                        <a:latin typeface="Calibri" charset="0"/>
                        <a:ea typeface="Calibri" charset="0"/>
                        <a:cs typeface="Times New Roman" charset="0"/>
                      </a:endParaRPr>
                    </a:p>
                  </a:txBody>
                  <a:tcPr marL="68580" marR="68580" marT="0" marB="0" anchor="ctr"/>
                </a:tc>
              </a:tr>
              <a:tr h="203835">
                <a:tc vMerge="1">
                  <a:txBody>
                    <a:bodyPr/>
                    <a:lstStyle/>
                    <a:p>
                      <a:endParaRPr lang="en-US"/>
                    </a:p>
                  </a:txBody>
                  <a:tcPr/>
                </a:tc>
                <a:tc gridSpan="2">
                  <a:txBody>
                    <a:bodyPr/>
                    <a:lstStyle/>
                    <a:p>
                      <a:pPr>
                        <a:lnSpc>
                          <a:spcPct val="107000"/>
                        </a:lnSpc>
                        <a:spcAft>
                          <a:spcPts val="0"/>
                        </a:spcAft>
                      </a:pPr>
                      <a:r>
                        <a:rPr lang="en-GB" sz="1400" dirty="0">
                          <a:effectLst/>
                        </a:rPr>
                        <a:t>RS2.1, RS2.3, RS2.10-11, RS3.1-5 &amp; 3.8 formed to refine the RBF model;</a:t>
                      </a:r>
                      <a:endParaRPr lang="en-US" sz="2400" dirty="0">
                        <a:effectLst/>
                      </a:endParaRPr>
                    </a:p>
                    <a:p>
                      <a:pPr>
                        <a:lnSpc>
                          <a:spcPct val="107000"/>
                        </a:lnSpc>
                        <a:spcAft>
                          <a:spcPts val="0"/>
                        </a:spcAft>
                      </a:pPr>
                      <a:r>
                        <a:rPr lang="en-GB" sz="1400" b="1" dirty="0">
                          <a:effectLst/>
                        </a:rPr>
                        <a:t>Root definitions formed </a:t>
                      </a:r>
                      <a:r>
                        <a:rPr lang="en-GB" sz="1400" dirty="0">
                          <a:effectLst/>
                        </a:rPr>
                        <a:t>for RS2.7 – 2.9, R2.3 – RS2.6; relevant to understanding </a:t>
                      </a:r>
                      <a:r>
                        <a:rPr lang="en-GB" sz="1400" b="1" dirty="0">
                          <a:effectLst/>
                        </a:rPr>
                        <a:t>VAFs offer;</a:t>
                      </a:r>
                      <a:endParaRPr lang="en-US" sz="2400" b="1" dirty="0">
                        <a:effectLst/>
                      </a:endParaRPr>
                    </a:p>
                    <a:p>
                      <a:pPr>
                        <a:lnSpc>
                          <a:spcPct val="107000"/>
                        </a:lnSpc>
                        <a:spcAft>
                          <a:spcPts val="0"/>
                        </a:spcAft>
                      </a:pPr>
                      <a:r>
                        <a:rPr lang="en-GB" sz="1400" b="1" dirty="0">
                          <a:effectLst/>
                        </a:rPr>
                        <a:t>VAF’s ‘W’ </a:t>
                      </a:r>
                      <a:r>
                        <a:rPr lang="en-GB" sz="1400" dirty="0">
                          <a:effectLst/>
                        </a:rPr>
                        <a:t>discussed with </a:t>
                      </a:r>
                      <a:r>
                        <a:rPr lang="en-GB" sz="1400" dirty="0" smtClean="0">
                          <a:effectLst/>
                        </a:rPr>
                        <a:t>critical friends </a:t>
                      </a:r>
                      <a:r>
                        <a:rPr lang="en-GB" sz="1400" dirty="0">
                          <a:effectLst/>
                        </a:rPr>
                        <a:t>(other grant-makers);</a:t>
                      </a:r>
                      <a:endParaRPr lang="en-US" sz="2400" dirty="0">
                        <a:effectLst/>
                      </a:endParaRPr>
                    </a:p>
                    <a:p>
                      <a:pPr>
                        <a:lnSpc>
                          <a:spcPct val="107000"/>
                        </a:lnSpc>
                        <a:spcAft>
                          <a:spcPts val="0"/>
                        </a:spcAft>
                      </a:pPr>
                      <a:r>
                        <a:rPr lang="en-GB" sz="1400" b="1" dirty="0">
                          <a:effectLst/>
                        </a:rPr>
                        <a:t>‘Connect’ model is refined &amp; </a:t>
                      </a:r>
                      <a:r>
                        <a:rPr lang="en-GB" sz="1400" b="1" dirty="0" smtClean="0">
                          <a:effectLst/>
                        </a:rPr>
                        <a:t>proposed;</a:t>
                      </a:r>
                      <a:endParaRPr lang="en-US" sz="2400" b="1" dirty="0">
                        <a:effectLst/>
                      </a:endParaRPr>
                    </a:p>
                    <a:p>
                      <a:pPr>
                        <a:lnSpc>
                          <a:spcPct val="107000"/>
                        </a:lnSpc>
                        <a:spcAft>
                          <a:spcPts val="0"/>
                        </a:spcAft>
                      </a:pPr>
                      <a:r>
                        <a:rPr lang="en-GB" sz="1400" b="1" dirty="0">
                          <a:effectLst/>
                        </a:rPr>
                        <a:t>Classification</a:t>
                      </a:r>
                      <a:r>
                        <a:rPr lang="en-GB" sz="1400" dirty="0">
                          <a:effectLst/>
                        </a:rPr>
                        <a:t> of the newly identified relevant systems in terms of the ‘connect’ model; Classification </a:t>
                      </a:r>
                      <a:r>
                        <a:rPr lang="en-GB" sz="1400" b="1" dirty="0">
                          <a:effectLst/>
                        </a:rPr>
                        <a:t>debated</a:t>
                      </a:r>
                      <a:r>
                        <a:rPr lang="en-GB" sz="1400" dirty="0">
                          <a:effectLst/>
                        </a:rPr>
                        <a:t> with </a:t>
                      </a:r>
                      <a:r>
                        <a:rPr lang="en-GB" sz="1400" dirty="0" smtClean="0">
                          <a:effectLst/>
                        </a:rPr>
                        <a:t>critical</a:t>
                      </a:r>
                      <a:r>
                        <a:rPr lang="en-GB" sz="1400" baseline="0" dirty="0" smtClean="0">
                          <a:effectLst/>
                        </a:rPr>
                        <a:t> friends </a:t>
                      </a:r>
                      <a:endParaRPr lang="en-US" sz="2400" dirty="0">
                        <a:effectLst/>
                        <a:latin typeface="Calibri" charset="0"/>
                        <a:ea typeface="Calibri" charset="0"/>
                        <a:cs typeface="Times New Roman" charset="0"/>
                      </a:endParaRPr>
                    </a:p>
                  </a:txBody>
                  <a:tcPr marL="68580" marR="68580" marT="0" marB="0" anchor="ctr"/>
                </a:tc>
                <a:tc hMerge="1">
                  <a:txBody>
                    <a:bodyPr/>
                    <a:lstStyle/>
                    <a:p>
                      <a:endParaRPr lang="en-US"/>
                    </a:p>
                  </a:txBody>
                  <a:tcPr/>
                </a:tc>
              </a:tr>
              <a:tr h="257175">
                <a:tc>
                  <a:txBody>
                    <a:bodyPr/>
                    <a:lstStyle/>
                    <a:p>
                      <a:pPr>
                        <a:lnSpc>
                          <a:spcPct val="107000"/>
                        </a:lnSpc>
                        <a:spcAft>
                          <a:spcPts val="0"/>
                        </a:spcAft>
                      </a:pPr>
                      <a:r>
                        <a:rPr lang="en-GB" sz="1400">
                          <a:effectLst/>
                        </a:rPr>
                        <a:t>Stage 3:</a:t>
                      </a:r>
                      <a:r>
                        <a:rPr lang="en-GB" sz="2400">
                          <a:effectLst/>
                        </a:rPr>
                        <a:t> </a:t>
                      </a:r>
                      <a:r>
                        <a:rPr lang="en-GB" sz="1400">
                          <a:effectLst/>
                        </a:rPr>
                        <a:t>Debating the situation, using the models</a:t>
                      </a:r>
                      <a:endParaRPr lang="en-US" sz="2400">
                        <a:effectLst/>
                        <a:latin typeface="Calibri" charset="0"/>
                        <a:ea typeface="Calibri" charset="0"/>
                        <a:cs typeface="Times New Roman" charset="0"/>
                      </a:endParaRPr>
                    </a:p>
                  </a:txBody>
                  <a:tcPr marL="68580" marR="68580" marT="0" marB="0" anchor="ctr"/>
                </a:tc>
                <a:tc gridSpan="2">
                  <a:txBody>
                    <a:bodyPr/>
                    <a:lstStyle/>
                    <a:p>
                      <a:pPr>
                        <a:lnSpc>
                          <a:spcPct val="107000"/>
                        </a:lnSpc>
                        <a:spcAft>
                          <a:spcPts val="0"/>
                        </a:spcAft>
                      </a:pPr>
                      <a:r>
                        <a:rPr lang="en-GB" sz="1400" dirty="0">
                          <a:effectLst/>
                        </a:rPr>
                        <a:t>Re-visited cycle 1, debate and changes made in light of new learning;</a:t>
                      </a:r>
                      <a:endParaRPr lang="en-US" sz="2400" dirty="0">
                        <a:effectLst/>
                      </a:endParaRPr>
                    </a:p>
                    <a:p>
                      <a:pPr>
                        <a:lnSpc>
                          <a:spcPct val="107000"/>
                        </a:lnSpc>
                        <a:spcAft>
                          <a:spcPts val="0"/>
                        </a:spcAft>
                      </a:pPr>
                      <a:r>
                        <a:rPr lang="en-GB" sz="1400" dirty="0">
                          <a:effectLst/>
                        </a:rPr>
                        <a:t>Changes deemed commercially sensitive (excluded </a:t>
                      </a:r>
                      <a:r>
                        <a:rPr lang="en-GB" sz="1400" dirty="0" smtClean="0">
                          <a:effectLst/>
                        </a:rPr>
                        <a:t>from</a:t>
                      </a:r>
                      <a:r>
                        <a:rPr lang="en-GB" sz="1400" baseline="0" dirty="0" smtClean="0">
                          <a:effectLst/>
                        </a:rPr>
                        <a:t> this talk</a:t>
                      </a:r>
                      <a:r>
                        <a:rPr lang="en-GB" sz="1400" dirty="0" smtClean="0">
                          <a:effectLst/>
                        </a:rPr>
                        <a:t>), </a:t>
                      </a:r>
                      <a:r>
                        <a:rPr lang="en-GB" sz="1400" dirty="0">
                          <a:effectLst/>
                        </a:rPr>
                        <a:t>the </a:t>
                      </a:r>
                      <a:r>
                        <a:rPr lang="en-GB" sz="1400" b="1" dirty="0">
                          <a:effectLst/>
                        </a:rPr>
                        <a:t>three emerging concepts</a:t>
                      </a:r>
                      <a:r>
                        <a:rPr lang="en-GB" sz="1400" dirty="0">
                          <a:effectLst/>
                        </a:rPr>
                        <a:t> from acquired learning </a:t>
                      </a:r>
                      <a:endParaRPr lang="en-US" sz="2400" dirty="0">
                        <a:effectLst/>
                        <a:latin typeface="Calibri" charset="0"/>
                        <a:ea typeface="Calibri" charset="0"/>
                        <a:cs typeface="Times New Roman" charset="0"/>
                      </a:endParaRPr>
                    </a:p>
                  </a:txBody>
                  <a:tcPr marL="68580" marR="68580" marT="0" marB="0" anchor="ctr"/>
                </a:tc>
                <a:tc hMerge="1">
                  <a:txBody>
                    <a:bodyPr/>
                    <a:lstStyle/>
                    <a:p>
                      <a:endParaRPr lang="en-US"/>
                    </a:p>
                  </a:txBody>
                  <a:tcPr/>
                </a:tc>
              </a:tr>
              <a:tr h="108585">
                <a:tc>
                  <a:txBody>
                    <a:bodyPr/>
                    <a:lstStyle/>
                    <a:p>
                      <a:pPr>
                        <a:lnSpc>
                          <a:spcPct val="107000"/>
                        </a:lnSpc>
                        <a:spcAft>
                          <a:spcPts val="0"/>
                        </a:spcAft>
                      </a:pPr>
                      <a:r>
                        <a:rPr lang="en-GB" sz="1400">
                          <a:effectLst/>
                        </a:rPr>
                        <a:t>Stage 4: Taking action in the situation to bring about improvement</a:t>
                      </a:r>
                      <a:endParaRPr lang="en-US" sz="2400">
                        <a:effectLst/>
                        <a:latin typeface="Calibri" charset="0"/>
                        <a:ea typeface="Calibri" charset="0"/>
                        <a:cs typeface="Times New Roman" charset="0"/>
                      </a:endParaRPr>
                    </a:p>
                  </a:txBody>
                  <a:tcPr marL="68580" marR="68580" marT="0" marB="0" anchor="ctr"/>
                </a:tc>
                <a:tc gridSpan="2">
                  <a:txBody>
                    <a:bodyPr/>
                    <a:lstStyle/>
                    <a:p>
                      <a:pPr>
                        <a:lnSpc>
                          <a:spcPct val="107000"/>
                        </a:lnSpc>
                        <a:spcAft>
                          <a:spcPts val="0"/>
                        </a:spcAft>
                      </a:pPr>
                      <a:r>
                        <a:rPr lang="en-GB" sz="1400" dirty="0">
                          <a:effectLst/>
                        </a:rPr>
                        <a:t>Move to cycle 4 – </a:t>
                      </a:r>
                      <a:r>
                        <a:rPr lang="en-GB" sz="1400" b="1" dirty="0">
                          <a:effectLst/>
                        </a:rPr>
                        <a:t>Scottish businesses </a:t>
                      </a:r>
                      <a:r>
                        <a:rPr lang="en-GB" sz="1400" dirty="0">
                          <a:effectLst/>
                        </a:rPr>
                        <a:t>(outside of scope of this </a:t>
                      </a:r>
                      <a:r>
                        <a:rPr lang="en-GB" sz="1400" dirty="0" smtClean="0">
                          <a:effectLst/>
                        </a:rPr>
                        <a:t>talk) </a:t>
                      </a:r>
                      <a:r>
                        <a:rPr lang="en-GB" sz="1400" dirty="0">
                          <a:effectLst/>
                        </a:rPr>
                        <a:t>to refine the ‘connect’ &amp; RBF models further as well as others deemed relevant</a:t>
                      </a:r>
                      <a:endParaRPr lang="en-US" sz="2400" dirty="0">
                        <a:effectLst/>
                        <a:latin typeface="Calibri" charset="0"/>
                        <a:ea typeface="Calibri" charset="0"/>
                        <a:cs typeface="Times New Roman" charset="0"/>
                      </a:endParaRPr>
                    </a:p>
                  </a:txBody>
                  <a:tcPr marL="68580" marR="68580" marT="0" marB="0" anchor="ctr"/>
                </a:tc>
                <a:tc hMerge="1">
                  <a:txBody>
                    <a:bodyPr/>
                    <a:lstStyle/>
                    <a:p>
                      <a:endParaRPr lang="en-US"/>
                    </a:p>
                  </a:txBody>
                  <a:tcPr/>
                </a:tc>
              </a:tr>
            </a:tbl>
          </a:graphicData>
        </a:graphic>
      </p:graphicFrame>
    </p:spTree>
    <p:extLst>
      <p:ext uri="{BB962C8B-B14F-4D97-AF65-F5344CB8AC3E}">
        <p14:creationId xmlns:p14="http://schemas.microsoft.com/office/powerpoint/2010/main" val="131619738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SSM Cycle 1: </a:t>
            </a:r>
            <a:br>
              <a:rPr lang="en-GB" dirty="0" smtClean="0"/>
            </a:br>
            <a:r>
              <a:rPr lang="en-GB" dirty="0" smtClean="0"/>
              <a:t>Emerging </a:t>
            </a:r>
            <a:r>
              <a:rPr lang="en-GB" dirty="0"/>
              <a:t>themes from “Rich Pictures”</a:t>
            </a:r>
            <a:endParaRPr lang="en-US" dirty="0"/>
          </a:p>
        </p:txBody>
      </p:sp>
      <p:sp>
        <p:nvSpPr>
          <p:cNvPr id="3" name="Content Placeholder 2"/>
          <p:cNvSpPr>
            <a:spLocks noGrp="1"/>
          </p:cNvSpPr>
          <p:nvPr>
            <p:ph idx="1"/>
          </p:nvPr>
        </p:nvSpPr>
        <p:spPr>
          <a:xfrm>
            <a:off x="346075" y="2087758"/>
            <a:ext cx="4829175" cy="4228172"/>
          </a:xfrm>
        </p:spPr>
        <p:txBody>
          <a:bodyPr/>
          <a:lstStyle/>
          <a:p>
            <a:pPr marL="0" indent="0">
              <a:buNone/>
            </a:pPr>
            <a:endParaRPr lang="en-GB" sz="3600" dirty="0"/>
          </a:p>
          <a:p>
            <a:pPr marL="0" indent="0">
              <a:buNone/>
            </a:pPr>
            <a:r>
              <a:rPr lang="en-GB" dirty="0" smtClean="0"/>
              <a:t>One participant on the problem situation:</a:t>
            </a:r>
          </a:p>
          <a:p>
            <a:pPr marL="0" indent="0">
              <a:buNone/>
            </a:pPr>
            <a:endParaRPr lang="en-GB" dirty="0"/>
          </a:p>
          <a:p>
            <a:pPr marL="0" indent="0" algn="ctr">
              <a:buNone/>
            </a:pPr>
            <a:r>
              <a:rPr lang="en-US" sz="2400" dirty="0"/>
              <a:t>“It’s a broken jig saw – I feel very little is joined up” </a:t>
            </a:r>
            <a:endParaRPr lang="en-US" sz="2400" dirty="0" smtClean="0"/>
          </a:p>
          <a:p>
            <a:pPr marL="0" indent="0" algn="ctr">
              <a:buNone/>
            </a:pPr>
            <a:r>
              <a:rPr lang="en-US" sz="2400" dirty="0"/>
              <a:t>“sectors have different priorities … not on same wave length”</a:t>
            </a:r>
            <a:endParaRPr lang="en-US" sz="2400" dirty="0" smtClean="0"/>
          </a:p>
          <a:p>
            <a:pPr marL="0" indent="0" algn="ctr">
              <a:buNone/>
            </a:pPr>
            <a:endParaRPr lang="en-GB" dirty="0" smtClean="0"/>
          </a:p>
          <a:p>
            <a:pPr marL="0" indent="0" algn="ctr">
              <a:buNone/>
            </a:pPr>
            <a:r>
              <a:rPr lang="en-GB" dirty="0" smtClean="0"/>
              <a:t>[Arm’s folded]</a:t>
            </a:r>
            <a:endParaRPr lang="en-GB" dirty="0"/>
          </a:p>
          <a:p>
            <a:endParaRPr lang="en-GB" dirty="0"/>
          </a:p>
          <a:p>
            <a:endParaRPr lang="en-US" dirty="0"/>
          </a:p>
        </p:txBody>
      </p:sp>
      <p:pic>
        <p:nvPicPr>
          <p:cNvPr id="5" name="Picture 4"/>
          <p:cNvPicPr>
            <a:picLocks noChangeAspect="1"/>
          </p:cNvPicPr>
          <p:nvPr/>
        </p:nvPicPr>
        <p:blipFill>
          <a:blip r:embed="rId3"/>
          <a:stretch>
            <a:fillRect/>
          </a:stretch>
        </p:blipFill>
        <p:spPr>
          <a:xfrm>
            <a:off x="5524500" y="2778125"/>
            <a:ext cx="3152775" cy="3152775"/>
          </a:xfrm>
          <a:prstGeom prst="rect">
            <a:avLst/>
          </a:prstGeom>
        </p:spPr>
      </p:pic>
    </p:spTree>
    <p:extLst>
      <p:ext uri="{BB962C8B-B14F-4D97-AF65-F5344CB8AC3E}">
        <p14:creationId xmlns:p14="http://schemas.microsoft.com/office/powerpoint/2010/main" val="103014835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i="1" dirty="0"/>
              <a:t>SSM cycle 1: </a:t>
            </a:r>
            <a:r>
              <a:rPr lang="en-GB" i="1" dirty="0" smtClean="0"/>
              <a:t>Questions identified from RP workshops to facilitate debate</a:t>
            </a:r>
            <a:endParaRPr lang="en-US" dirty="0"/>
          </a:p>
        </p:txBody>
      </p:sp>
      <p:sp>
        <p:nvSpPr>
          <p:cNvPr id="3" name="Content Placeholder 2"/>
          <p:cNvSpPr>
            <a:spLocks noGrp="1"/>
          </p:cNvSpPr>
          <p:nvPr>
            <p:ph idx="1"/>
          </p:nvPr>
        </p:nvSpPr>
        <p:spPr>
          <a:xfrm>
            <a:off x="347663" y="2194421"/>
            <a:ext cx="8448674" cy="4400910"/>
          </a:xfrm>
        </p:spPr>
        <p:txBody>
          <a:bodyPr/>
          <a:lstStyle/>
          <a:p>
            <a:pPr marL="457200" indent="-457200" eaLnBrk="1" fontAlgn="t" hangingPunct="1">
              <a:buFont typeface="+mj-lt"/>
              <a:buAutoNum type="arabicPeriod"/>
            </a:pPr>
            <a:endParaRPr lang="en-GB" sz="800" dirty="0" smtClean="0"/>
          </a:p>
          <a:p>
            <a:pPr marL="0" indent="0" eaLnBrk="1" fontAlgn="t" hangingPunct="1">
              <a:buNone/>
            </a:pPr>
            <a:r>
              <a:rPr lang="en-GB" sz="1800" dirty="0" smtClean="0"/>
              <a:t>PS1.1	What </a:t>
            </a:r>
            <a:r>
              <a:rPr lang="en-GB" sz="1800" dirty="0"/>
              <a:t>are the appropriate </a:t>
            </a:r>
            <a:r>
              <a:rPr lang="en-GB" sz="1800" b="1" dirty="0"/>
              <a:t>priorities</a:t>
            </a:r>
            <a:r>
              <a:rPr lang="en-GB" sz="1800" dirty="0"/>
              <a:t> and </a:t>
            </a:r>
            <a:r>
              <a:rPr lang="en-GB" sz="1800" b="1" dirty="0"/>
              <a:t>whom should set </a:t>
            </a:r>
            <a:r>
              <a:rPr lang="en-GB" sz="1800" b="1" dirty="0" smtClean="0"/>
              <a:t>them</a:t>
            </a:r>
            <a:r>
              <a:rPr lang="en-GB" sz="1800" dirty="0" smtClean="0"/>
              <a:t>?</a:t>
            </a:r>
          </a:p>
          <a:p>
            <a:pPr marL="0" indent="0" eaLnBrk="1" fontAlgn="t" hangingPunct="1">
              <a:buNone/>
            </a:pPr>
            <a:endParaRPr lang="en-GB" sz="800" dirty="0" smtClean="0"/>
          </a:p>
          <a:p>
            <a:pPr marL="0" indent="0" eaLnBrk="1" fontAlgn="t" hangingPunct="1">
              <a:buNone/>
            </a:pPr>
            <a:r>
              <a:rPr lang="en-GB" sz="1800" dirty="0" smtClean="0"/>
              <a:t>PS1.2	What </a:t>
            </a:r>
            <a:r>
              <a:rPr lang="en-GB" sz="1800" dirty="0"/>
              <a:t>mechanisms are required to </a:t>
            </a:r>
            <a:r>
              <a:rPr lang="en-GB" sz="1800" b="1" dirty="0"/>
              <a:t>reconcile competing priorities </a:t>
            </a:r>
            <a:r>
              <a:rPr lang="en-GB" sz="1800" dirty="0" smtClean="0"/>
              <a:t>	so </a:t>
            </a:r>
            <a:r>
              <a:rPr lang="en-GB" sz="1800" dirty="0"/>
              <a:t>that the third sector can align its </a:t>
            </a:r>
            <a:r>
              <a:rPr lang="en-GB" sz="1800" dirty="0" smtClean="0"/>
              <a:t>programmes?</a:t>
            </a:r>
          </a:p>
          <a:p>
            <a:pPr marL="0" indent="0" eaLnBrk="1" fontAlgn="t" hangingPunct="1">
              <a:buNone/>
            </a:pPr>
            <a:endParaRPr lang="en-GB" sz="800" dirty="0"/>
          </a:p>
          <a:p>
            <a:pPr marL="0" indent="0" eaLnBrk="1" fontAlgn="t" hangingPunct="1">
              <a:buNone/>
            </a:pPr>
            <a:r>
              <a:rPr lang="en-GB" sz="1800" dirty="0" smtClean="0"/>
              <a:t>PS1.3	What </a:t>
            </a:r>
            <a:r>
              <a:rPr lang="en-GB" sz="1800" b="1" dirty="0"/>
              <a:t>connections</a:t>
            </a:r>
            <a:r>
              <a:rPr lang="en-GB" sz="1800" dirty="0"/>
              <a:t> are strong, weak and/or are missing given the </a:t>
            </a:r>
            <a:r>
              <a:rPr lang="en-GB" sz="1800" dirty="0" smtClean="0"/>
              <a:t>	various perspectives</a:t>
            </a:r>
            <a:r>
              <a:rPr lang="en-GB" sz="1800" dirty="0"/>
              <a:t> </a:t>
            </a:r>
            <a:r>
              <a:rPr lang="en-GB" sz="1800" dirty="0" smtClean="0"/>
              <a:t>of </a:t>
            </a:r>
            <a:r>
              <a:rPr lang="en-GB" sz="1800" dirty="0"/>
              <a:t>stakeholders and understanding of </a:t>
            </a:r>
            <a:r>
              <a:rPr lang="en-GB" sz="1800" dirty="0" smtClean="0"/>
              <a:t>	</a:t>
            </a:r>
            <a:r>
              <a:rPr lang="en-GB" sz="1800" b="1" dirty="0" smtClean="0"/>
              <a:t>community assets</a:t>
            </a:r>
            <a:r>
              <a:rPr lang="en-GB" sz="1800" dirty="0" smtClean="0"/>
              <a:t>?</a:t>
            </a:r>
          </a:p>
          <a:p>
            <a:pPr marL="0" indent="0" eaLnBrk="1" fontAlgn="t" hangingPunct="1">
              <a:buNone/>
            </a:pPr>
            <a:endParaRPr lang="en-GB" sz="800" dirty="0"/>
          </a:p>
          <a:p>
            <a:pPr marL="0" indent="0" eaLnBrk="1" fontAlgn="t" hangingPunct="1">
              <a:buNone/>
            </a:pPr>
            <a:r>
              <a:rPr lang="en-GB" sz="1800" dirty="0" smtClean="0"/>
              <a:t>PS1.4	What </a:t>
            </a:r>
            <a:r>
              <a:rPr lang="en-GB" sz="1800" b="1" dirty="0"/>
              <a:t>communication channels </a:t>
            </a:r>
            <a:r>
              <a:rPr lang="en-GB" sz="1800" dirty="0"/>
              <a:t>exist to influence decision-making </a:t>
            </a:r>
            <a:r>
              <a:rPr lang="en-GB" sz="1800" dirty="0" smtClean="0"/>
              <a:t>	[</a:t>
            </a:r>
            <a:r>
              <a:rPr lang="en-GB" sz="1800" dirty="0"/>
              <a:t>with </a:t>
            </a:r>
            <a:r>
              <a:rPr lang="en-GB" sz="1800" b="1" dirty="0"/>
              <a:t>whom holds the power</a:t>
            </a:r>
            <a:r>
              <a:rPr lang="en-GB" sz="1800" dirty="0"/>
              <a:t>] in setting the </a:t>
            </a:r>
            <a:r>
              <a:rPr lang="en-GB" sz="1800" dirty="0" smtClean="0"/>
              <a:t>priorities?</a:t>
            </a:r>
          </a:p>
          <a:p>
            <a:pPr marL="0" indent="0" eaLnBrk="1" fontAlgn="t" hangingPunct="1">
              <a:buNone/>
            </a:pPr>
            <a:endParaRPr lang="en-GB" sz="800" dirty="0"/>
          </a:p>
          <a:p>
            <a:pPr marL="0" indent="0" eaLnBrk="1" fontAlgn="t" hangingPunct="1">
              <a:buNone/>
            </a:pPr>
            <a:r>
              <a:rPr lang="en-GB" sz="1800" dirty="0" smtClean="0"/>
              <a:t>PS1.5	What </a:t>
            </a:r>
            <a:r>
              <a:rPr lang="en-GB" sz="1800" dirty="0"/>
              <a:t>is the nature in which the </a:t>
            </a:r>
            <a:r>
              <a:rPr lang="en-GB" sz="1800" b="1" dirty="0"/>
              <a:t>third sector</a:t>
            </a:r>
            <a:r>
              <a:rPr lang="en-GB" sz="1800" dirty="0"/>
              <a:t> is </a:t>
            </a:r>
            <a:r>
              <a:rPr lang="en-GB" sz="1800" b="1" dirty="0"/>
              <a:t>changing</a:t>
            </a:r>
            <a:r>
              <a:rPr lang="en-GB" sz="1800" dirty="0"/>
              <a:t> and is </a:t>
            </a:r>
            <a:r>
              <a:rPr lang="en-GB" sz="1800" dirty="0" smtClean="0"/>
              <a:t>	</a:t>
            </a:r>
            <a:r>
              <a:rPr lang="en-GB" sz="1800" b="1" dirty="0" smtClean="0"/>
              <a:t>adapting to </a:t>
            </a:r>
            <a:r>
              <a:rPr lang="en-GB" sz="1800" b="1" dirty="0"/>
              <a:t>its </a:t>
            </a:r>
            <a:r>
              <a:rPr lang="en-GB" sz="1800" b="1" dirty="0" smtClean="0"/>
              <a:t>environment?</a:t>
            </a:r>
          </a:p>
          <a:p>
            <a:pPr marL="0" indent="0" eaLnBrk="1" fontAlgn="t" hangingPunct="1">
              <a:buNone/>
            </a:pPr>
            <a:endParaRPr lang="en-GB" sz="800" b="1" dirty="0" smtClean="0"/>
          </a:p>
          <a:p>
            <a:pPr marL="0" indent="0" eaLnBrk="1" fontAlgn="t" hangingPunct="1">
              <a:buNone/>
            </a:pPr>
            <a:r>
              <a:rPr lang="en-GB" sz="1800" dirty="0" smtClean="0"/>
              <a:t>PS1.6	Who </a:t>
            </a:r>
            <a:r>
              <a:rPr lang="en-GB" sz="1800" dirty="0"/>
              <a:t>(or what) holds </a:t>
            </a:r>
            <a:r>
              <a:rPr lang="en-GB" sz="1800" b="1" dirty="0"/>
              <a:t>responsibility for governing the system </a:t>
            </a:r>
            <a:r>
              <a:rPr lang="en-GB" sz="1800" dirty="0"/>
              <a:t>and </a:t>
            </a:r>
            <a:r>
              <a:rPr lang="en-GB" sz="1800" dirty="0" smtClean="0"/>
              <a:t>	forging </a:t>
            </a:r>
            <a:r>
              <a:rPr lang="en-GB" sz="1800" dirty="0"/>
              <a:t>the relationships between sectors?</a:t>
            </a:r>
          </a:p>
          <a:p>
            <a:endParaRPr lang="en-US" sz="1800" dirty="0"/>
          </a:p>
        </p:txBody>
      </p:sp>
    </p:spTree>
    <p:extLst>
      <p:ext uri="{BB962C8B-B14F-4D97-AF65-F5344CB8AC3E}">
        <p14:creationId xmlns:p14="http://schemas.microsoft.com/office/powerpoint/2010/main" val="853411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1" nodeType="clickEffect">
                                  <p:stCondLst>
                                    <p:cond delay="0"/>
                                  </p:stCondLst>
                                  <p:childTnLst>
                                    <p:set>
                                      <p:cBhvr>
                                        <p:cTn id="3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2" nodeType="clickEffect">
                                  <p:stCondLst>
                                    <p:cond delay="0"/>
                                  </p:stCondLst>
                                  <p:childTnLst>
                                    <p:set>
                                      <p:cBhvr>
                                        <p:cTn id="3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3" grpId="1" uiExpand="1" build="p"/>
      <p:bldP spid="3" grpId="2"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Relevant system identified in cycle </a:t>
            </a:r>
            <a:r>
              <a:rPr lang="en-GB" dirty="0" smtClean="0"/>
              <a:t>1</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002813360"/>
              </p:ext>
            </p:extLst>
          </p:nvPr>
        </p:nvGraphicFramePr>
        <p:xfrm>
          <a:off x="195263" y="2079810"/>
          <a:ext cx="8448671" cy="4305554"/>
        </p:xfrm>
        <a:graphic>
          <a:graphicData uri="http://schemas.openxmlformats.org/drawingml/2006/table">
            <a:tbl>
              <a:tblPr firstRow="1" firstCol="1" bandRow="1">
                <a:tableStyleId>{5C22544A-7EE6-4342-B048-85BDC9FD1C3A}</a:tableStyleId>
              </a:tblPr>
              <a:tblGrid>
                <a:gridCol w="588002"/>
                <a:gridCol w="3623635"/>
                <a:gridCol w="1092200"/>
                <a:gridCol w="867744"/>
                <a:gridCol w="455418"/>
                <a:gridCol w="455418"/>
                <a:gridCol w="455418"/>
                <a:gridCol w="455418"/>
                <a:gridCol w="455418"/>
              </a:tblGrid>
              <a:tr h="0">
                <a:tc rowSpan="2" gridSpan="2">
                  <a:txBody>
                    <a:bodyPr/>
                    <a:lstStyle/>
                    <a:p>
                      <a:pPr algn="ctr">
                        <a:lnSpc>
                          <a:spcPct val="107000"/>
                        </a:lnSpc>
                        <a:spcAft>
                          <a:spcPts val="0"/>
                        </a:spcAft>
                      </a:pPr>
                      <a:r>
                        <a:rPr lang="en-GB" sz="1200" dirty="0">
                          <a:effectLst/>
                        </a:rPr>
                        <a:t>Relevant system identified in cycle 1</a:t>
                      </a:r>
                      <a:endParaRPr lang="en-US" sz="2000" dirty="0">
                        <a:effectLst/>
                        <a:latin typeface="Calibri" charset="0"/>
                        <a:ea typeface="Calibri" charset="0"/>
                        <a:cs typeface="Times New Roman" charset="0"/>
                      </a:endParaRPr>
                    </a:p>
                  </a:txBody>
                  <a:tcPr marL="68580" marR="68580" marT="0" marB="0" anchor="ctr"/>
                </a:tc>
                <a:tc rowSpan="2" hMerge="1">
                  <a:txBody>
                    <a:bodyPr/>
                    <a:lstStyle/>
                    <a:p>
                      <a:endParaRPr lang="en-US"/>
                    </a:p>
                  </a:txBody>
                  <a:tcPr/>
                </a:tc>
                <a:tc rowSpan="2">
                  <a:txBody>
                    <a:bodyPr/>
                    <a:lstStyle/>
                    <a:p>
                      <a:pPr algn="ctr">
                        <a:lnSpc>
                          <a:spcPct val="107000"/>
                        </a:lnSpc>
                        <a:spcAft>
                          <a:spcPts val="0"/>
                        </a:spcAft>
                      </a:pPr>
                      <a:r>
                        <a:rPr lang="en-GB" sz="1200">
                          <a:effectLst/>
                        </a:rPr>
                        <a:t>System Name</a:t>
                      </a:r>
                      <a:endParaRPr lang="en-US" sz="2000">
                        <a:effectLst/>
                        <a:latin typeface="Calibri" charset="0"/>
                        <a:ea typeface="Calibri" charset="0"/>
                        <a:cs typeface="Times New Roman" charset="0"/>
                      </a:endParaRPr>
                    </a:p>
                  </a:txBody>
                  <a:tcPr marL="68580" marR="68580" marT="0" marB="0" anchor="ctr"/>
                </a:tc>
                <a:tc gridSpan="6">
                  <a:txBody>
                    <a:bodyPr/>
                    <a:lstStyle/>
                    <a:p>
                      <a:pPr algn="ctr">
                        <a:lnSpc>
                          <a:spcPct val="107000"/>
                        </a:lnSpc>
                        <a:spcAft>
                          <a:spcPts val="0"/>
                        </a:spcAft>
                      </a:pPr>
                      <a:r>
                        <a:rPr lang="en-GB" sz="1200" dirty="0">
                          <a:effectLst/>
                        </a:rPr>
                        <a:t>Problem </a:t>
                      </a:r>
                      <a:r>
                        <a:rPr lang="en-GB" sz="1200" dirty="0" smtClean="0">
                          <a:effectLst/>
                        </a:rPr>
                        <a:t>situations identified in Cycle</a:t>
                      </a:r>
                      <a:r>
                        <a:rPr lang="en-GB" sz="1200" baseline="0" dirty="0" smtClean="0">
                          <a:effectLst/>
                        </a:rPr>
                        <a:t> 1</a:t>
                      </a:r>
                      <a:endParaRPr lang="en-US" sz="2000" dirty="0">
                        <a:effectLst/>
                        <a:latin typeface="Calibri" charset="0"/>
                        <a:ea typeface="Calibri" charset="0"/>
                        <a:cs typeface="Times New Roman" charset="0"/>
                      </a:endParaRPr>
                    </a:p>
                  </a:txBody>
                  <a:tcPr marL="68580" marR="68580"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0">
                <a:tc gridSpan="2" vMerge="1">
                  <a:txBody>
                    <a:bodyPr/>
                    <a:lstStyle/>
                    <a:p>
                      <a:endParaRPr lang="en-US"/>
                    </a:p>
                  </a:txBody>
                  <a:tcPr/>
                </a:tc>
                <a:tc hMerge="1" vMerge="1">
                  <a:txBody>
                    <a:bodyPr/>
                    <a:lstStyle/>
                    <a:p>
                      <a:endParaRPr lang="en-US"/>
                    </a:p>
                  </a:txBody>
                  <a:tcPr/>
                </a:tc>
                <a:tc vMerge="1">
                  <a:txBody>
                    <a:bodyPr/>
                    <a:lstStyle/>
                    <a:p>
                      <a:endParaRPr lang="en-US"/>
                    </a:p>
                  </a:txBody>
                  <a:tcPr/>
                </a:tc>
                <a:tc>
                  <a:txBody>
                    <a:bodyPr/>
                    <a:lstStyle/>
                    <a:p>
                      <a:pPr algn="ctr">
                        <a:lnSpc>
                          <a:spcPct val="107000"/>
                        </a:lnSpc>
                        <a:spcAft>
                          <a:spcPts val="0"/>
                        </a:spcAft>
                      </a:pPr>
                      <a:r>
                        <a:rPr lang="en-GB" sz="900" dirty="0">
                          <a:effectLst/>
                        </a:rPr>
                        <a:t>PS1.1</a:t>
                      </a:r>
                      <a:endParaRPr lang="en-US" sz="1600" dirty="0">
                        <a:effectLst/>
                        <a:latin typeface="Calibri" charset="0"/>
                        <a:ea typeface="Calibri" charset="0"/>
                        <a:cs typeface="Times New Roman" charset="0"/>
                      </a:endParaRPr>
                    </a:p>
                  </a:txBody>
                  <a:tcPr marL="68580" marR="68580" marT="0" marB="0" anchor="ctr"/>
                </a:tc>
                <a:tc>
                  <a:txBody>
                    <a:bodyPr/>
                    <a:lstStyle/>
                    <a:p>
                      <a:pPr algn="ctr">
                        <a:lnSpc>
                          <a:spcPct val="107000"/>
                        </a:lnSpc>
                        <a:spcAft>
                          <a:spcPts val="0"/>
                        </a:spcAft>
                      </a:pPr>
                      <a:r>
                        <a:rPr lang="en-GB" sz="900" dirty="0">
                          <a:effectLst/>
                        </a:rPr>
                        <a:t>PS1.2</a:t>
                      </a:r>
                      <a:endParaRPr lang="en-US" sz="1600" dirty="0">
                        <a:effectLst/>
                        <a:latin typeface="Calibri" charset="0"/>
                        <a:ea typeface="Calibri" charset="0"/>
                        <a:cs typeface="Times New Roman" charset="0"/>
                      </a:endParaRPr>
                    </a:p>
                  </a:txBody>
                  <a:tcPr marL="68580" marR="68580" marT="0" marB="0" anchor="ctr"/>
                </a:tc>
                <a:tc>
                  <a:txBody>
                    <a:bodyPr/>
                    <a:lstStyle/>
                    <a:p>
                      <a:pPr algn="ctr">
                        <a:lnSpc>
                          <a:spcPct val="107000"/>
                        </a:lnSpc>
                        <a:spcAft>
                          <a:spcPts val="0"/>
                        </a:spcAft>
                      </a:pPr>
                      <a:r>
                        <a:rPr lang="en-GB" sz="900" dirty="0">
                          <a:effectLst/>
                        </a:rPr>
                        <a:t>PS1.3</a:t>
                      </a:r>
                      <a:endParaRPr lang="en-US" sz="1600" dirty="0">
                        <a:effectLst/>
                        <a:latin typeface="Calibri" charset="0"/>
                        <a:ea typeface="Calibri" charset="0"/>
                        <a:cs typeface="Times New Roman" charset="0"/>
                      </a:endParaRPr>
                    </a:p>
                  </a:txBody>
                  <a:tcPr marL="68580" marR="68580" marT="0" marB="0" anchor="ctr"/>
                </a:tc>
                <a:tc>
                  <a:txBody>
                    <a:bodyPr/>
                    <a:lstStyle/>
                    <a:p>
                      <a:pPr algn="ctr">
                        <a:lnSpc>
                          <a:spcPct val="107000"/>
                        </a:lnSpc>
                        <a:spcAft>
                          <a:spcPts val="0"/>
                        </a:spcAft>
                      </a:pPr>
                      <a:r>
                        <a:rPr lang="en-GB" sz="900" dirty="0">
                          <a:effectLst/>
                        </a:rPr>
                        <a:t>PS1.4</a:t>
                      </a:r>
                      <a:endParaRPr lang="en-US" sz="1600" dirty="0">
                        <a:effectLst/>
                        <a:latin typeface="Calibri" charset="0"/>
                        <a:ea typeface="Calibri" charset="0"/>
                        <a:cs typeface="Times New Roman" charset="0"/>
                      </a:endParaRPr>
                    </a:p>
                  </a:txBody>
                  <a:tcPr marL="68580" marR="68580" marT="0" marB="0" anchor="ctr"/>
                </a:tc>
                <a:tc>
                  <a:txBody>
                    <a:bodyPr/>
                    <a:lstStyle/>
                    <a:p>
                      <a:pPr algn="ctr">
                        <a:lnSpc>
                          <a:spcPct val="107000"/>
                        </a:lnSpc>
                        <a:spcAft>
                          <a:spcPts val="0"/>
                        </a:spcAft>
                      </a:pPr>
                      <a:r>
                        <a:rPr lang="en-GB" sz="900" dirty="0">
                          <a:effectLst/>
                        </a:rPr>
                        <a:t>PS1.5</a:t>
                      </a:r>
                      <a:endParaRPr lang="en-US" sz="1600" dirty="0">
                        <a:effectLst/>
                        <a:latin typeface="Calibri" charset="0"/>
                        <a:ea typeface="Calibri" charset="0"/>
                        <a:cs typeface="Times New Roman" charset="0"/>
                      </a:endParaRPr>
                    </a:p>
                  </a:txBody>
                  <a:tcPr marL="68580" marR="68580" marT="0" marB="0" anchor="ctr"/>
                </a:tc>
                <a:tc>
                  <a:txBody>
                    <a:bodyPr/>
                    <a:lstStyle/>
                    <a:p>
                      <a:pPr algn="ctr">
                        <a:lnSpc>
                          <a:spcPct val="107000"/>
                        </a:lnSpc>
                        <a:spcAft>
                          <a:spcPts val="0"/>
                        </a:spcAft>
                      </a:pPr>
                      <a:r>
                        <a:rPr lang="en-GB" sz="900" dirty="0">
                          <a:effectLst/>
                        </a:rPr>
                        <a:t>PS1.6</a:t>
                      </a:r>
                      <a:endParaRPr lang="en-US" sz="1600" dirty="0">
                        <a:effectLst/>
                        <a:latin typeface="Calibri" charset="0"/>
                        <a:ea typeface="Calibri" charset="0"/>
                        <a:cs typeface="Times New Roman" charset="0"/>
                      </a:endParaRPr>
                    </a:p>
                  </a:txBody>
                  <a:tcPr marL="68580" marR="68580" marT="0" marB="0" anchor="ctr"/>
                </a:tc>
              </a:tr>
              <a:tr h="0">
                <a:tc>
                  <a:txBody>
                    <a:bodyPr/>
                    <a:lstStyle/>
                    <a:p>
                      <a:pPr algn="ctr">
                        <a:lnSpc>
                          <a:spcPct val="107000"/>
                        </a:lnSpc>
                        <a:spcAft>
                          <a:spcPts val="0"/>
                        </a:spcAft>
                      </a:pPr>
                      <a:r>
                        <a:rPr lang="en-GB" sz="1050">
                          <a:effectLst/>
                        </a:rPr>
                        <a:t>RS1.1</a:t>
                      </a:r>
                      <a:endParaRPr lang="en-US" sz="2000">
                        <a:effectLst/>
                        <a:latin typeface="Calibri" charset="0"/>
                        <a:ea typeface="Calibri" charset="0"/>
                        <a:cs typeface="Times New Roman" charset="0"/>
                      </a:endParaRPr>
                    </a:p>
                  </a:txBody>
                  <a:tcPr marL="68580" marR="68580" marT="0" marB="0" anchor="ctr"/>
                </a:tc>
                <a:tc>
                  <a:txBody>
                    <a:bodyPr/>
                    <a:lstStyle/>
                    <a:p>
                      <a:pPr>
                        <a:lnSpc>
                          <a:spcPct val="107000"/>
                        </a:lnSpc>
                        <a:spcAft>
                          <a:spcPts val="0"/>
                        </a:spcAft>
                      </a:pPr>
                      <a:r>
                        <a:rPr lang="en-GB" sz="1200">
                          <a:effectLst/>
                        </a:rPr>
                        <a:t>A system to invest in social capital with new and current stakeholders</a:t>
                      </a:r>
                      <a:endParaRPr lang="en-US" sz="2000">
                        <a:effectLst/>
                        <a:latin typeface="Calibri" charset="0"/>
                        <a:ea typeface="Calibri" charset="0"/>
                        <a:cs typeface="Times New Roman" charset="0"/>
                      </a:endParaRPr>
                    </a:p>
                  </a:txBody>
                  <a:tcPr marL="68580" marR="68580" marT="0" marB="0"/>
                </a:tc>
                <a:tc>
                  <a:txBody>
                    <a:bodyPr/>
                    <a:lstStyle/>
                    <a:p>
                      <a:pPr algn="ctr">
                        <a:lnSpc>
                          <a:spcPct val="107000"/>
                        </a:lnSpc>
                        <a:spcAft>
                          <a:spcPts val="0"/>
                        </a:spcAft>
                      </a:pPr>
                      <a:r>
                        <a:rPr lang="en-GB" sz="1200" b="1" dirty="0">
                          <a:effectLst/>
                        </a:rPr>
                        <a:t>Investing in social capital</a:t>
                      </a:r>
                      <a:endParaRPr lang="en-US" sz="2000" b="1" dirty="0">
                        <a:effectLst/>
                        <a:latin typeface="Calibri" charset="0"/>
                        <a:ea typeface="Calibri" charset="0"/>
                        <a:cs typeface="Times New Roman" charset="0"/>
                      </a:endParaRPr>
                    </a:p>
                  </a:txBody>
                  <a:tcPr marL="68580" marR="68580" marT="0" marB="0" anchor="ctr"/>
                </a:tc>
                <a:tc>
                  <a:txBody>
                    <a:bodyPr/>
                    <a:lstStyle/>
                    <a:p>
                      <a:pPr algn="ctr">
                        <a:lnSpc>
                          <a:spcPct val="107000"/>
                        </a:lnSpc>
                        <a:spcAft>
                          <a:spcPts val="0"/>
                        </a:spcAft>
                      </a:pPr>
                      <a:r>
                        <a:rPr lang="en-GB" sz="1200">
                          <a:effectLst/>
                        </a:rPr>
                        <a:t> </a:t>
                      </a:r>
                      <a:endParaRPr lang="en-US" sz="2000">
                        <a:effectLst/>
                        <a:latin typeface="Calibri" charset="0"/>
                        <a:ea typeface="Calibri" charset="0"/>
                        <a:cs typeface="Times New Roman" charset="0"/>
                      </a:endParaRPr>
                    </a:p>
                  </a:txBody>
                  <a:tcPr marL="68580" marR="68580" marT="0" marB="0" anchor="ctr"/>
                </a:tc>
                <a:tc>
                  <a:txBody>
                    <a:bodyPr/>
                    <a:lstStyle/>
                    <a:p>
                      <a:pPr algn="ctr">
                        <a:lnSpc>
                          <a:spcPct val="107000"/>
                        </a:lnSpc>
                        <a:spcAft>
                          <a:spcPts val="0"/>
                        </a:spcAft>
                      </a:pPr>
                      <a:r>
                        <a:rPr lang="en-GB" sz="1200">
                          <a:effectLst/>
                        </a:rPr>
                        <a:t> </a:t>
                      </a:r>
                      <a:endParaRPr lang="en-US" sz="2000">
                        <a:effectLst/>
                        <a:latin typeface="Calibri" charset="0"/>
                        <a:ea typeface="Calibri" charset="0"/>
                        <a:cs typeface="Times New Roman" charset="0"/>
                      </a:endParaRPr>
                    </a:p>
                  </a:txBody>
                  <a:tcPr marL="68580" marR="68580" marT="0" marB="0" anchor="ctr"/>
                </a:tc>
                <a:tc>
                  <a:txBody>
                    <a:bodyPr/>
                    <a:lstStyle/>
                    <a:p>
                      <a:pPr algn="ctr">
                        <a:lnSpc>
                          <a:spcPct val="107000"/>
                        </a:lnSpc>
                        <a:spcAft>
                          <a:spcPts val="0"/>
                        </a:spcAft>
                      </a:pPr>
                      <a:r>
                        <a:rPr lang="en-GB" sz="1200">
                          <a:effectLst/>
                          <a:sym typeface="Symbol" charset="2"/>
                        </a:rPr>
                        <a:t></a:t>
                      </a:r>
                      <a:endParaRPr lang="en-US" sz="2000">
                        <a:effectLst/>
                        <a:latin typeface="Calibri" charset="0"/>
                        <a:ea typeface="Calibri" charset="0"/>
                        <a:cs typeface="Times New Roman" charset="0"/>
                      </a:endParaRPr>
                    </a:p>
                  </a:txBody>
                  <a:tcPr marL="68580" marR="68580" marT="0" marB="0" anchor="ctr"/>
                </a:tc>
                <a:tc>
                  <a:txBody>
                    <a:bodyPr/>
                    <a:lstStyle/>
                    <a:p>
                      <a:pPr algn="ctr">
                        <a:lnSpc>
                          <a:spcPct val="107000"/>
                        </a:lnSpc>
                        <a:spcAft>
                          <a:spcPts val="0"/>
                        </a:spcAft>
                      </a:pPr>
                      <a:r>
                        <a:rPr lang="en-GB" sz="1200">
                          <a:effectLst/>
                        </a:rPr>
                        <a:t> </a:t>
                      </a:r>
                      <a:endParaRPr lang="en-US" sz="2000">
                        <a:effectLst/>
                        <a:latin typeface="Calibri" charset="0"/>
                        <a:ea typeface="Calibri" charset="0"/>
                        <a:cs typeface="Times New Roman" charset="0"/>
                      </a:endParaRPr>
                    </a:p>
                  </a:txBody>
                  <a:tcPr marL="68580" marR="68580" marT="0" marB="0" anchor="ctr"/>
                </a:tc>
                <a:tc>
                  <a:txBody>
                    <a:bodyPr/>
                    <a:lstStyle/>
                    <a:p>
                      <a:pPr algn="ctr">
                        <a:lnSpc>
                          <a:spcPct val="107000"/>
                        </a:lnSpc>
                        <a:spcAft>
                          <a:spcPts val="0"/>
                        </a:spcAft>
                      </a:pPr>
                      <a:r>
                        <a:rPr lang="en-GB" sz="1200">
                          <a:effectLst/>
                        </a:rPr>
                        <a:t> </a:t>
                      </a:r>
                      <a:endParaRPr lang="en-US" sz="2000">
                        <a:effectLst/>
                        <a:latin typeface="Calibri" charset="0"/>
                        <a:ea typeface="Calibri" charset="0"/>
                        <a:cs typeface="Times New Roman" charset="0"/>
                      </a:endParaRPr>
                    </a:p>
                  </a:txBody>
                  <a:tcPr marL="68580" marR="68580" marT="0" marB="0" anchor="ctr"/>
                </a:tc>
                <a:tc>
                  <a:txBody>
                    <a:bodyPr/>
                    <a:lstStyle/>
                    <a:p>
                      <a:pPr algn="ctr">
                        <a:lnSpc>
                          <a:spcPct val="107000"/>
                        </a:lnSpc>
                        <a:spcAft>
                          <a:spcPts val="0"/>
                        </a:spcAft>
                      </a:pPr>
                      <a:r>
                        <a:rPr lang="en-GB" sz="1200">
                          <a:effectLst/>
                          <a:sym typeface="Symbol" charset="2"/>
                        </a:rPr>
                        <a:t></a:t>
                      </a:r>
                      <a:endParaRPr lang="en-US" sz="2000">
                        <a:effectLst/>
                        <a:latin typeface="Calibri" charset="0"/>
                        <a:ea typeface="Calibri" charset="0"/>
                        <a:cs typeface="Times New Roman" charset="0"/>
                      </a:endParaRPr>
                    </a:p>
                  </a:txBody>
                  <a:tcPr marL="68580" marR="68580" marT="0" marB="0" anchor="ctr"/>
                </a:tc>
              </a:tr>
              <a:tr h="0">
                <a:tc>
                  <a:txBody>
                    <a:bodyPr/>
                    <a:lstStyle/>
                    <a:p>
                      <a:pPr algn="ctr">
                        <a:lnSpc>
                          <a:spcPct val="107000"/>
                        </a:lnSpc>
                        <a:spcAft>
                          <a:spcPts val="0"/>
                        </a:spcAft>
                      </a:pPr>
                      <a:r>
                        <a:rPr lang="en-GB" sz="1050" kern="1200">
                          <a:effectLst/>
                        </a:rPr>
                        <a:t>RS1.2</a:t>
                      </a:r>
                      <a:endParaRPr lang="en-US" sz="2000">
                        <a:effectLst/>
                        <a:latin typeface="Calibri" charset="0"/>
                        <a:ea typeface="Calibri" charset="0"/>
                        <a:cs typeface="Times New Roman" charset="0"/>
                      </a:endParaRPr>
                    </a:p>
                  </a:txBody>
                  <a:tcPr marL="68580" marR="68580" marT="0" marB="0" anchor="ctr"/>
                </a:tc>
                <a:tc>
                  <a:txBody>
                    <a:bodyPr/>
                    <a:lstStyle/>
                    <a:p>
                      <a:pPr>
                        <a:lnSpc>
                          <a:spcPct val="107000"/>
                        </a:lnSpc>
                        <a:spcAft>
                          <a:spcPts val="0"/>
                        </a:spcAft>
                      </a:pPr>
                      <a:r>
                        <a:rPr lang="en-GB" sz="1200" kern="1200" dirty="0">
                          <a:effectLst/>
                        </a:rPr>
                        <a:t>A environment-scanning system to identify and align private sector responsible business priorities to VAFs social policy passions</a:t>
                      </a:r>
                      <a:endParaRPr lang="en-US" sz="2000" dirty="0">
                        <a:effectLst/>
                        <a:latin typeface="Calibri" charset="0"/>
                        <a:ea typeface="Calibri" charset="0"/>
                        <a:cs typeface="Times New Roman" charset="0"/>
                      </a:endParaRPr>
                    </a:p>
                  </a:txBody>
                  <a:tcPr marL="68580" marR="68580" marT="0" marB="0"/>
                </a:tc>
                <a:tc>
                  <a:txBody>
                    <a:bodyPr/>
                    <a:lstStyle/>
                    <a:p>
                      <a:pPr algn="ctr">
                        <a:lnSpc>
                          <a:spcPct val="107000"/>
                        </a:lnSpc>
                        <a:spcAft>
                          <a:spcPts val="0"/>
                        </a:spcAft>
                      </a:pPr>
                      <a:r>
                        <a:rPr lang="en-GB" sz="1200" b="1" dirty="0">
                          <a:effectLst/>
                        </a:rPr>
                        <a:t>Aligning priorities</a:t>
                      </a:r>
                      <a:endParaRPr lang="en-US" sz="2000" b="1" dirty="0">
                        <a:effectLst/>
                        <a:latin typeface="Calibri" charset="0"/>
                        <a:ea typeface="Calibri" charset="0"/>
                        <a:cs typeface="Times New Roman" charset="0"/>
                      </a:endParaRPr>
                    </a:p>
                  </a:txBody>
                  <a:tcPr marL="68580" marR="68580" marT="0" marB="0" anchor="ctr"/>
                </a:tc>
                <a:tc>
                  <a:txBody>
                    <a:bodyPr/>
                    <a:lstStyle/>
                    <a:p>
                      <a:pPr algn="ctr">
                        <a:lnSpc>
                          <a:spcPct val="107000"/>
                        </a:lnSpc>
                        <a:spcAft>
                          <a:spcPts val="0"/>
                        </a:spcAft>
                      </a:pPr>
                      <a:r>
                        <a:rPr lang="en-GB" sz="1200">
                          <a:effectLst/>
                          <a:sym typeface="Symbol" charset="2"/>
                        </a:rPr>
                        <a:t></a:t>
                      </a:r>
                      <a:endParaRPr lang="en-US" sz="2000">
                        <a:effectLst/>
                        <a:latin typeface="Calibri" charset="0"/>
                        <a:ea typeface="Calibri" charset="0"/>
                        <a:cs typeface="Times New Roman" charset="0"/>
                      </a:endParaRPr>
                    </a:p>
                  </a:txBody>
                  <a:tcPr marL="68580" marR="68580" marT="0" marB="0" anchor="ctr"/>
                </a:tc>
                <a:tc>
                  <a:txBody>
                    <a:bodyPr/>
                    <a:lstStyle/>
                    <a:p>
                      <a:pPr algn="ctr">
                        <a:lnSpc>
                          <a:spcPct val="107000"/>
                        </a:lnSpc>
                        <a:spcAft>
                          <a:spcPts val="0"/>
                        </a:spcAft>
                      </a:pPr>
                      <a:r>
                        <a:rPr lang="en-GB" sz="1200">
                          <a:effectLst/>
                          <a:sym typeface="Symbol" charset="2"/>
                        </a:rPr>
                        <a:t></a:t>
                      </a:r>
                      <a:endParaRPr lang="en-US" sz="2000">
                        <a:effectLst/>
                        <a:latin typeface="Calibri" charset="0"/>
                        <a:ea typeface="Calibri" charset="0"/>
                        <a:cs typeface="Times New Roman" charset="0"/>
                      </a:endParaRPr>
                    </a:p>
                  </a:txBody>
                  <a:tcPr marL="68580" marR="68580" marT="0" marB="0" anchor="ctr"/>
                </a:tc>
                <a:tc>
                  <a:txBody>
                    <a:bodyPr/>
                    <a:lstStyle/>
                    <a:p>
                      <a:pPr algn="ctr">
                        <a:lnSpc>
                          <a:spcPct val="107000"/>
                        </a:lnSpc>
                        <a:spcAft>
                          <a:spcPts val="0"/>
                        </a:spcAft>
                      </a:pPr>
                      <a:r>
                        <a:rPr lang="en-GB" sz="1200">
                          <a:effectLst/>
                        </a:rPr>
                        <a:t> </a:t>
                      </a:r>
                      <a:endParaRPr lang="en-US" sz="2000">
                        <a:effectLst/>
                        <a:latin typeface="Calibri" charset="0"/>
                        <a:ea typeface="Calibri" charset="0"/>
                        <a:cs typeface="Times New Roman" charset="0"/>
                      </a:endParaRPr>
                    </a:p>
                  </a:txBody>
                  <a:tcPr marL="68580" marR="68580" marT="0" marB="0" anchor="ctr"/>
                </a:tc>
                <a:tc>
                  <a:txBody>
                    <a:bodyPr/>
                    <a:lstStyle/>
                    <a:p>
                      <a:pPr algn="ctr">
                        <a:lnSpc>
                          <a:spcPct val="107000"/>
                        </a:lnSpc>
                        <a:spcAft>
                          <a:spcPts val="0"/>
                        </a:spcAft>
                      </a:pPr>
                      <a:r>
                        <a:rPr lang="en-GB" sz="1200">
                          <a:effectLst/>
                          <a:sym typeface="Symbol" charset="2"/>
                        </a:rPr>
                        <a:t></a:t>
                      </a:r>
                      <a:endParaRPr lang="en-US" sz="2000">
                        <a:effectLst/>
                        <a:latin typeface="Calibri" charset="0"/>
                        <a:ea typeface="Calibri" charset="0"/>
                        <a:cs typeface="Times New Roman" charset="0"/>
                      </a:endParaRPr>
                    </a:p>
                  </a:txBody>
                  <a:tcPr marL="68580" marR="68580" marT="0" marB="0" anchor="ctr"/>
                </a:tc>
                <a:tc>
                  <a:txBody>
                    <a:bodyPr/>
                    <a:lstStyle/>
                    <a:p>
                      <a:pPr algn="ctr">
                        <a:lnSpc>
                          <a:spcPct val="107000"/>
                        </a:lnSpc>
                        <a:spcAft>
                          <a:spcPts val="0"/>
                        </a:spcAft>
                      </a:pPr>
                      <a:r>
                        <a:rPr lang="en-GB" sz="1200">
                          <a:effectLst/>
                          <a:sym typeface="Symbol" charset="2"/>
                        </a:rPr>
                        <a:t></a:t>
                      </a:r>
                      <a:endParaRPr lang="en-US" sz="2000">
                        <a:effectLst/>
                        <a:latin typeface="Calibri" charset="0"/>
                        <a:ea typeface="Calibri" charset="0"/>
                        <a:cs typeface="Times New Roman" charset="0"/>
                      </a:endParaRPr>
                    </a:p>
                  </a:txBody>
                  <a:tcPr marL="68580" marR="68580" marT="0" marB="0" anchor="ctr"/>
                </a:tc>
                <a:tc>
                  <a:txBody>
                    <a:bodyPr/>
                    <a:lstStyle/>
                    <a:p>
                      <a:pPr algn="ctr">
                        <a:lnSpc>
                          <a:spcPct val="107000"/>
                        </a:lnSpc>
                        <a:spcAft>
                          <a:spcPts val="0"/>
                        </a:spcAft>
                      </a:pPr>
                      <a:r>
                        <a:rPr lang="en-GB" sz="1200">
                          <a:effectLst/>
                          <a:sym typeface="Symbol" charset="2"/>
                        </a:rPr>
                        <a:t></a:t>
                      </a:r>
                      <a:endParaRPr lang="en-US" sz="2000">
                        <a:effectLst/>
                        <a:latin typeface="Calibri" charset="0"/>
                        <a:ea typeface="Calibri" charset="0"/>
                        <a:cs typeface="Times New Roman" charset="0"/>
                      </a:endParaRPr>
                    </a:p>
                  </a:txBody>
                  <a:tcPr marL="68580" marR="68580" marT="0" marB="0" anchor="ctr"/>
                </a:tc>
              </a:tr>
              <a:tr h="0">
                <a:tc>
                  <a:txBody>
                    <a:bodyPr/>
                    <a:lstStyle/>
                    <a:p>
                      <a:pPr algn="ctr">
                        <a:lnSpc>
                          <a:spcPct val="107000"/>
                        </a:lnSpc>
                        <a:spcAft>
                          <a:spcPts val="0"/>
                        </a:spcAft>
                      </a:pPr>
                      <a:r>
                        <a:rPr lang="en-GB" sz="1050" kern="1200">
                          <a:effectLst/>
                        </a:rPr>
                        <a:t>RS1.3</a:t>
                      </a:r>
                      <a:endParaRPr lang="en-US" sz="2000">
                        <a:effectLst/>
                        <a:latin typeface="Calibri" charset="0"/>
                        <a:ea typeface="Calibri" charset="0"/>
                        <a:cs typeface="Times New Roman" charset="0"/>
                      </a:endParaRPr>
                    </a:p>
                  </a:txBody>
                  <a:tcPr marL="68580" marR="68580" marT="0" marB="0" anchor="ctr"/>
                </a:tc>
                <a:tc>
                  <a:txBody>
                    <a:bodyPr/>
                    <a:lstStyle/>
                    <a:p>
                      <a:pPr>
                        <a:lnSpc>
                          <a:spcPct val="107000"/>
                        </a:lnSpc>
                        <a:spcAft>
                          <a:spcPts val="0"/>
                        </a:spcAft>
                      </a:pPr>
                      <a:r>
                        <a:rPr lang="en-GB" sz="1200" kern="1200">
                          <a:effectLst/>
                        </a:rPr>
                        <a:t>A system to develop a proposal articulating VAFs offer to business to invest in community programmes, which align to societal goals through effective matching of third sector organisations with business</a:t>
                      </a:r>
                      <a:endParaRPr lang="en-US" sz="2000">
                        <a:effectLst/>
                        <a:latin typeface="Calibri" charset="0"/>
                        <a:ea typeface="Calibri" charset="0"/>
                        <a:cs typeface="Times New Roman" charset="0"/>
                      </a:endParaRPr>
                    </a:p>
                  </a:txBody>
                  <a:tcPr marL="68580" marR="68580" marT="0" marB="0"/>
                </a:tc>
                <a:tc>
                  <a:txBody>
                    <a:bodyPr/>
                    <a:lstStyle/>
                    <a:p>
                      <a:pPr algn="ctr">
                        <a:lnSpc>
                          <a:spcPct val="107000"/>
                        </a:lnSpc>
                        <a:spcAft>
                          <a:spcPts val="0"/>
                        </a:spcAft>
                      </a:pPr>
                      <a:r>
                        <a:rPr lang="en-GB" sz="1200" b="1" dirty="0">
                          <a:effectLst/>
                        </a:rPr>
                        <a:t>Developing VAFs offer to business</a:t>
                      </a:r>
                      <a:endParaRPr lang="en-US" sz="2000" b="1" dirty="0">
                        <a:effectLst/>
                        <a:latin typeface="Calibri" charset="0"/>
                        <a:ea typeface="Calibri" charset="0"/>
                        <a:cs typeface="Times New Roman" charset="0"/>
                      </a:endParaRPr>
                    </a:p>
                  </a:txBody>
                  <a:tcPr marL="68580" marR="68580" marT="0" marB="0" anchor="ctr"/>
                </a:tc>
                <a:tc>
                  <a:txBody>
                    <a:bodyPr/>
                    <a:lstStyle/>
                    <a:p>
                      <a:pPr algn="ctr">
                        <a:lnSpc>
                          <a:spcPct val="107000"/>
                        </a:lnSpc>
                        <a:spcAft>
                          <a:spcPts val="0"/>
                        </a:spcAft>
                      </a:pPr>
                      <a:r>
                        <a:rPr lang="en-GB" sz="1200">
                          <a:effectLst/>
                          <a:sym typeface="Symbol" charset="2"/>
                        </a:rPr>
                        <a:t></a:t>
                      </a:r>
                      <a:endParaRPr lang="en-US" sz="2000">
                        <a:effectLst/>
                        <a:latin typeface="Calibri" charset="0"/>
                        <a:ea typeface="Calibri" charset="0"/>
                        <a:cs typeface="Times New Roman" charset="0"/>
                      </a:endParaRPr>
                    </a:p>
                  </a:txBody>
                  <a:tcPr marL="68580" marR="68580" marT="0" marB="0" anchor="ctr"/>
                </a:tc>
                <a:tc>
                  <a:txBody>
                    <a:bodyPr/>
                    <a:lstStyle/>
                    <a:p>
                      <a:pPr algn="ctr">
                        <a:lnSpc>
                          <a:spcPct val="107000"/>
                        </a:lnSpc>
                        <a:spcAft>
                          <a:spcPts val="0"/>
                        </a:spcAft>
                      </a:pPr>
                      <a:r>
                        <a:rPr lang="en-GB" sz="1200">
                          <a:effectLst/>
                          <a:sym typeface="Symbol" charset="2"/>
                        </a:rPr>
                        <a:t></a:t>
                      </a:r>
                      <a:endParaRPr lang="en-US" sz="2000">
                        <a:effectLst/>
                        <a:latin typeface="Calibri" charset="0"/>
                        <a:ea typeface="Calibri" charset="0"/>
                        <a:cs typeface="Times New Roman" charset="0"/>
                      </a:endParaRPr>
                    </a:p>
                  </a:txBody>
                  <a:tcPr marL="68580" marR="68580" marT="0" marB="0" anchor="ctr"/>
                </a:tc>
                <a:tc>
                  <a:txBody>
                    <a:bodyPr/>
                    <a:lstStyle/>
                    <a:p>
                      <a:pPr algn="ctr">
                        <a:lnSpc>
                          <a:spcPct val="107000"/>
                        </a:lnSpc>
                        <a:spcAft>
                          <a:spcPts val="0"/>
                        </a:spcAft>
                      </a:pPr>
                      <a:r>
                        <a:rPr lang="en-GB" sz="1200">
                          <a:effectLst/>
                          <a:sym typeface="Symbol" charset="2"/>
                        </a:rPr>
                        <a:t></a:t>
                      </a:r>
                      <a:endParaRPr lang="en-US" sz="2000">
                        <a:effectLst/>
                        <a:latin typeface="Calibri" charset="0"/>
                        <a:ea typeface="Calibri" charset="0"/>
                        <a:cs typeface="Times New Roman" charset="0"/>
                      </a:endParaRPr>
                    </a:p>
                  </a:txBody>
                  <a:tcPr marL="68580" marR="68580" marT="0" marB="0" anchor="ctr"/>
                </a:tc>
                <a:tc>
                  <a:txBody>
                    <a:bodyPr/>
                    <a:lstStyle/>
                    <a:p>
                      <a:pPr algn="ctr">
                        <a:lnSpc>
                          <a:spcPct val="107000"/>
                        </a:lnSpc>
                        <a:spcAft>
                          <a:spcPts val="0"/>
                        </a:spcAft>
                      </a:pPr>
                      <a:r>
                        <a:rPr lang="en-GB" sz="1200">
                          <a:effectLst/>
                        </a:rPr>
                        <a:t> </a:t>
                      </a:r>
                      <a:endParaRPr lang="en-US" sz="2000">
                        <a:effectLst/>
                        <a:latin typeface="Calibri" charset="0"/>
                        <a:ea typeface="Calibri" charset="0"/>
                        <a:cs typeface="Times New Roman" charset="0"/>
                      </a:endParaRPr>
                    </a:p>
                  </a:txBody>
                  <a:tcPr marL="68580" marR="68580" marT="0" marB="0" anchor="ctr"/>
                </a:tc>
                <a:tc>
                  <a:txBody>
                    <a:bodyPr/>
                    <a:lstStyle/>
                    <a:p>
                      <a:pPr algn="ctr">
                        <a:lnSpc>
                          <a:spcPct val="107000"/>
                        </a:lnSpc>
                        <a:spcAft>
                          <a:spcPts val="0"/>
                        </a:spcAft>
                      </a:pPr>
                      <a:r>
                        <a:rPr lang="en-GB" sz="1200">
                          <a:effectLst/>
                        </a:rPr>
                        <a:t> </a:t>
                      </a:r>
                      <a:endParaRPr lang="en-US" sz="2000">
                        <a:effectLst/>
                        <a:latin typeface="Calibri" charset="0"/>
                        <a:ea typeface="Calibri" charset="0"/>
                        <a:cs typeface="Times New Roman" charset="0"/>
                      </a:endParaRPr>
                    </a:p>
                  </a:txBody>
                  <a:tcPr marL="68580" marR="68580" marT="0" marB="0" anchor="ctr"/>
                </a:tc>
                <a:tc>
                  <a:txBody>
                    <a:bodyPr/>
                    <a:lstStyle/>
                    <a:p>
                      <a:pPr algn="ctr">
                        <a:lnSpc>
                          <a:spcPct val="107000"/>
                        </a:lnSpc>
                        <a:spcAft>
                          <a:spcPts val="0"/>
                        </a:spcAft>
                      </a:pPr>
                      <a:r>
                        <a:rPr lang="en-GB" sz="1200">
                          <a:effectLst/>
                          <a:sym typeface="Symbol" charset="2"/>
                        </a:rPr>
                        <a:t></a:t>
                      </a:r>
                      <a:endParaRPr lang="en-US" sz="2000">
                        <a:effectLst/>
                        <a:latin typeface="Calibri" charset="0"/>
                        <a:ea typeface="Calibri" charset="0"/>
                        <a:cs typeface="Times New Roman" charset="0"/>
                      </a:endParaRPr>
                    </a:p>
                  </a:txBody>
                  <a:tcPr marL="68580" marR="68580" marT="0" marB="0" anchor="ctr"/>
                </a:tc>
              </a:tr>
              <a:tr h="0">
                <a:tc>
                  <a:txBody>
                    <a:bodyPr/>
                    <a:lstStyle/>
                    <a:p>
                      <a:pPr algn="ctr">
                        <a:lnSpc>
                          <a:spcPct val="107000"/>
                        </a:lnSpc>
                        <a:spcAft>
                          <a:spcPts val="0"/>
                        </a:spcAft>
                      </a:pPr>
                      <a:r>
                        <a:rPr lang="en-GB" sz="1050">
                          <a:effectLst/>
                        </a:rPr>
                        <a:t>RS1.4</a:t>
                      </a:r>
                      <a:endParaRPr lang="en-US" sz="2000">
                        <a:effectLst/>
                        <a:latin typeface="Calibri" charset="0"/>
                        <a:ea typeface="Calibri" charset="0"/>
                        <a:cs typeface="Times New Roman" charset="0"/>
                      </a:endParaRPr>
                    </a:p>
                  </a:txBody>
                  <a:tcPr marL="68580" marR="68580" marT="0" marB="0" anchor="ctr"/>
                </a:tc>
                <a:tc>
                  <a:txBody>
                    <a:bodyPr/>
                    <a:lstStyle/>
                    <a:p>
                      <a:pPr algn="just">
                        <a:lnSpc>
                          <a:spcPct val="107000"/>
                        </a:lnSpc>
                        <a:spcAft>
                          <a:spcPts val="0"/>
                        </a:spcAft>
                      </a:pPr>
                      <a:r>
                        <a:rPr lang="en-GB" sz="1200">
                          <a:effectLst/>
                        </a:rPr>
                        <a:t>A system that identifies alternative sources of people, assets and money that can be allocated to communities in Scotland within an evolving public space</a:t>
                      </a:r>
                      <a:endParaRPr lang="en-US" sz="2000">
                        <a:effectLst/>
                        <a:latin typeface="Calibri" charset="0"/>
                        <a:ea typeface="Calibri" charset="0"/>
                        <a:cs typeface="Times New Roman" charset="0"/>
                      </a:endParaRPr>
                    </a:p>
                  </a:txBody>
                  <a:tcPr marL="68580" marR="68580" marT="0" marB="0"/>
                </a:tc>
                <a:tc>
                  <a:txBody>
                    <a:bodyPr/>
                    <a:lstStyle/>
                    <a:p>
                      <a:pPr algn="ctr">
                        <a:lnSpc>
                          <a:spcPct val="107000"/>
                        </a:lnSpc>
                        <a:spcAft>
                          <a:spcPts val="0"/>
                        </a:spcAft>
                      </a:pPr>
                      <a:r>
                        <a:rPr lang="en-GB" sz="1200" b="1" dirty="0">
                          <a:effectLst/>
                        </a:rPr>
                        <a:t>Resource allocation to communities</a:t>
                      </a:r>
                      <a:endParaRPr lang="en-US" sz="2000" b="1" dirty="0">
                        <a:effectLst/>
                        <a:latin typeface="Calibri" charset="0"/>
                        <a:ea typeface="Calibri" charset="0"/>
                        <a:cs typeface="Times New Roman" charset="0"/>
                      </a:endParaRPr>
                    </a:p>
                  </a:txBody>
                  <a:tcPr marL="68580" marR="68580" marT="0" marB="0" anchor="ctr"/>
                </a:tc>
                <a:tc>
                  <a:txBody>
                    <a:bodyPr/>
                    <a:lstStyle/>
                    <a:p>
                      <a:pPr algn="ctr">
                        <a:lnSpc>
                          <a:spcPct val="107000"/>
                        </a:lnSpc>
                        <a:spcAft>
                          <a:spcPts val="0"/>
                        </a:spcAft>
                      </a:pPr>
                      <a:r>
                        <a:rPr lang="en-GB" sz="1200">
                          <a:effectLst/>
                        </a:rPr>
                        <a:t> </a:t>
                      </a:r>
                      <a:endParaRPr lang="en-US" sz="2000">
                        <a:effectLst/>
                        <a:latin typeface="Calibri" charset="0"/>
                        <a:ea typeface="Calibri" charset="0"/>
                        <a:cs typeface="Times New Roman" charset="0"/>
                      </a:endParaRPr>
                    </a:p>
                  </a:txBody>
                  <a:tcPr marL="68580" marR="68580" marT="0" marB="0" anchor="ctr"/>
                </a:tc>
                <a:tc>
                  <a:txBody>
                    <a:bodyPr/>
                    <a:lstStyle/>
                    <a:p>
                      <a:pPr algn="ctr">
                        <a:lnSpc>
                          <a:spcPct val="107000"/>
                        </a:lnSpc>
                        <a:spcAft>
                          <a:spcPts val="0"/>
                        </a:spcAft>
                      </a:pPr>
                      <a:r>
                        <a:rPr lang="en-GB" sz="1200">
                          <a:effectLst/>
                        </a:rPr>
                        <a:t> </a:t>
                      </a:r>
                      <a:endParaRPr lang="en-US" sz="2000">
                        <a:effectLst/>
                        <a:latin typeface="Calibri" charset="0"/>
                        <a:ea typeface="Calibri" charset="0"/>
                        <a:cs typeface="Times New Roman" charset="0"/>
                      </a:endParaRPr>
                    </a:p>
                  </a:txBody>
                  <a:tcPr marL="68580" marR="68580" marT="0" marB="0" anchor="ctr"/>
                </a:tc>
                <a:tc>
                  <a:txBody>
                    <a:bodyPr/>
                    <a:lstStyle/>
                    <a:p>
                      <a:pPr algn="ctr">
                        <a:lnSpc>
                          <a:spcPct val="107000"/>
                        </a:lnSpc>
                        <a:spcAft>
                          <a:spcPts val="0"/>
                        </a:spcAft>
                      </a:pPr>
                      <a:r>
                        <a:rPr lang="en-GB" sz="1200">
                          <a:effectLst/>
                        </a:rPr>
                        <a:t> </a:t>
                      </a:r>
                      <a:endParaRPr lang="en-US" sz="2000">
                        <a:effectLst/>
                        <a:latin typeface="Calibri" charset="0"/>
                        <a:ea typeface="Calibri" charset="0"/>
                        <a:cs typeface="Times New Roman" charset="0"/>
                      </a:endParaRPr>
                    </a:p>
                  </a:txBody>
                  <a:tcPr marL="68580" marR="68580" marT="0" marB="0" anchor="ctr"/>
                </a:tc>
                <a:tc>
                  <a:txBody>
                    <a:bodyPr/>
                    <a:lstStyle/>
                    <a:p>
                      <a:pPr algn="ctr">
                        <a:lnSpc>
                          <a:spcPct val="107000"/>
                        </a:lnSpc>
                        <a:spcAft>
                          <a:spcPts val="0"/>
                        </a:spcAft>
                      </a:pPr>
                      <a:r>
                        <a:rPr lang="en-GB" sz="1200">
                          <a:effectLst/>
                        </a:rPr>
                        <a:t> </a:t>
                      </a:r>
                      <a:endParaRPr lang="en-US" sz="2000">
                        <a:effectLst/>
                        <a:latin typeface="Calibri" charset="0"/>
                        <a:ea typeface="Calibri" charset="0"/>
                        <a:cs typeface="Times New Roman" charset="0"/>
                      </a:endParaRPr>
                    </a:p>
                  </a:txBody>
                  <a:tcPr marL="68580" marR="68580" marT="0" marB="0" anchor="ctr"/>
                </a:tc>
                <a:tc>
                  <a:txBody>
                    <a:bodyPr/>
                    <a:lstStyle/>
                    <a:p>
                      <a:pPr algn="ctr">
                        <a:lnSpc>
                          <a:spcPct val="107000"/>
                        </a:lnSpc>
                        <a:spcAft>
                          <a:spcPts val="0"/>
                        </a:spcAft>
                      </a:pPr>
                      <a:r>
                        <a:rPr lang="en-GB" sz="1200">
                          <a:effectLst/>
                          <a:sym typeface="Symbol" charset="2"/>
                        </a:rPr>
                        <a:t></a:t>
                      </a:r>
                      <a:endParaRPr lang="en-US" sz="2000">
                        <a:effectLst/>
                        <a:latin typeface="Calibri" charset="0"/>
                        <a:ea typeface="Calibri" charset="0"/>
                        <a:cs typeface="Times New Roman" charset="0"/>
                      </a:endParaRPr>
                    </a:p>
                  </a:txBody>
                  <a:tcPr marL="68580" marR="68580" marT="0" marB="0" anchor="ctr"/>
                </a:tc>
                <a:tc>
                  <a:txBody>
                    <a:bodyPr/>
                    <a:lstStyle/>
                    <a:p>
                      <a:pPr algn="ctr">
                        <a:lnSpc>
                          <a:spcPct val="107000"/>
                        </a:lnSpc>
                        <a:spcAft>
                          <a:spcPts val="0"/>
                        </a:spcAft>
                      </a:pPr>
                      <a:r>
                        <a:rPr lang="en-GB" sz="1200">
                          <a:effectLst/>
                          <a:sym typeface="Symbol" charset="2"/>
                        </a:rPr>
                        <a:t></a:t>
                      </a:r>
                      <a:endParaRPr lang="en-US" sz="2000">
                        <a:effectLst/>
                        <a:latin typeface="Calibri" charset="0"/>
                        <a:ea typeface="Calibri" charset="0"/>
                        <a:cs typeface="Times New Roman" charset="0"/>
                      </a:endParaRPr>
                    </a:p>
                  </a:txBody>
                  <a:tcPr marL="68580" marR="68580" marT="0" marB="0" anchor="ctr"/>
                </a:tc>
              </a:tr>
              <a:tr h="0">
                <a:tc>
                  <a:txBody>
                    <a:bodyPr/>
                    <a:lstStyle/>
                    <a:p>
                      <a:pPr algn="ctr">
                        <a:lnSpc>
                          <a:spcPct val="107000"/>
                        </a:lnSpc>
                        <a:spcAft>
                          <a:spcPts val="0"/>
                        </a:spcAft>
                      </a:pPr>
                      <a:r>
                        <a:rPr lang="en-GB" sz="1050">
                          <a:effectLst/>
                        </a:rPr>
                        <a:t>RS1.5</a:t>
                      </a:r>
                      <a:endParaRPr lang="en-US" sz="2000">
                        <a:effectLst/>
                        <a:latin typeface="Calibri" charset="0"/>
                        <a:ea typeface="Calibri" charset="0"/>
                        <a:cs typeface="Times New Roman" charset="0"/>
                      </a:endParaRPr>
                    </a:p>
                  </a:txBody>
                  <a:tcPr marL="68580" marR="68580" marT="0" marB="0" anchor="ctr"/>
                </a:tc>
                <a:tc>
                  <a:txBody>
                    <a:bodyPr/>
                    <a:lstStyle/>
                    <a:p>
                      <a:pPr algn="just">
                        <a:lnSpc>
                          <a:spcPct val="107000"/>
                        </a:lnSpc>
                        <a:spcAft>
                          <a:spcPts val="0"/>
                        </a:spcAft>
                      </a:pPr>
                      <a:r>
                        <a:rPr lang="en-GB" sz="1200">
                          <a:effectLst/>
                        </a:rPr>
                        <a:t>A system for reporting and evaluating outcomes that can be used by business clients to demonstrate responsible business practice and Third Sector clients to demonstrate greater leverage of resources released into communities</a:t>
                      </a:r>
                      <a:endParaRPr lang="en-US" sz="2000">
                        <a:effectLst/>
                        <a:latin typeface="Calibri" charset="0"/>
                        <a:ea typeface="Calibri" charset="0"/>
                        <a:cs typeface="Times New Roman" charset="0"/>
                      </a:endParaRPr>
                    </a:p>
                  </a:txBody>
                  <a:tcPr marL="68580" marR="68580" marT="0" marB="0"/>
                </a:tc>
                <a:tc>
                  <a:txBody>
                    <a:bodyPr/>
                    <a:lstStyle/>
                    <a:p>
                      <a:pPr algn="ctr">
                        <a:lnSpc>
                          <a:spcPct val="107000"/>
                        </a:lnSpc>
                        <a:spcAft>
                          <a:spcPts val="0"/>
                        </a:spcAft>
                      </a:pPr>
                      <a:r>
                        <a:rPr lang="en-GB" sz="1200" b="1" dirty="0">
                          <a:effectLst/>
                        </a:rPr>
                        <a:t>Evaluation services</a:t>
                      </a:r>
                      <a:endParaRPr lang="en-US" sz="2000" b="1" dirty="0">
                        <a:effectLst/>
                        <a:latin typeface="Calibri" charset="0"/>
                        <a:ea typeface="Calibri" charset="0"/>
                        <a:cs typeface="Times New Roman" charset="0"/>
                      </a:endParaRPr>
                    </a:p>
                  </a:txBody>
                  <a:tcPr marL="68580" marR="68580" marT="0" marB="0" anchor="ctr"/>
                </a:tc>
                <a:tc>
                  <a:txBody>
                    <a:bodyPr/>
                    <a:lstStyle/>
                    <a:p>
                      <a:pPr algn="ctr">
                        <a:lnSpc>
                          <a:spcPct val="107000"/>
                        </a:lnSpc>
                        <a:spcAft>
                          <a:spcPts val="0"/>
                        </a:spcAft>
                      </a:pPr>
                      <a:r>
                        <a:rPr lang="en-GB" sz="1200">
                          <a:effectLst/>
                        </a:rPr>
                        <a:t> </a:t>
                      </a:r>
                      <a:endParaRPr lang="en-US" sz="2000">
                        <a:effectLst/>
                        <a:latin typeface="Calibri" charset="0"/>
                        <a:ea typeface="Calibri" charset="0"/>
                        <a:cs typeface="Times New Roman" charset="0"/>
                      </a:endParaRPr>
                    </a:p>
                  </a:txBody>
                  <a:tcPr marL="68580" marR="68580" marT="0" marB="0" anchor="ctr"/>
                </a:tc>
                <a:tc>
                  <a:txBody>
                    <a:bodyPr/>
                    <a:lstStyle/>
                    <a:p>
                      <a:pPr algn="ctr">
                        <a:lnSpc>
                          <a:spcPct val="107000"/>
                        </a:lnSpc>
                        <a:spcAft>
                          <a:spcPts val="0"/>
                        </a:spcAft>
                      </a:pPr>
                      <a:r>
                        <a:rPr lang="en-GB" sz="1200">
                          <a:effectLst/>
                        </a:rPr>
                        <a:t> </a:t>
                      </a:r>
                      <a:endParaRPr lang="en-US" sz="2000">
                        <a:effectLst/>
                        <a:latin typeface="Calibri" charset="0"/>
                        <a:ea typeface="Calibri" charset="0"/>
                        <a:cs typeface="Times New Roman" charset="0"/>
                      </a:endParaRPr>
                    </a:p>
                  </a:txBody>
                  <a:tcPr marL="68580" marR="68580" marT="0" marB="0" anchor="ctr"/>
                </a:tc>
                <a:tc>
                  <a:txBody>
                    <a:bodyPr/>
                    <a:lstStyle/>
                    <a:p>
                      <a:pPr algn="ctr">
                        <a:lnSpc>
                          <a:spcPct val="107000"/>
                        </a:lnSpc>
                        <a:spcAft>
                          <a:spcPts val="0"/>
                        </a:spcAft>
                      </a:pPr>
                      <a:r>
                        <a:rPr lang="en-GB" sz="1200">
                          <a:effectLst/>
                        </a:rPr>
                        <a:t> </a:t>
                      </a:r>
                      <a:endParaRPr lang="en-US" sz="2000">
                        <a:effectLst/>
                        <a:latin typeface="Calibri" charset="0"/>
                        <a:ea typeface="Calibri" charset="0"/>
                        <a:cs typeface="Times New Roman" charset="0"/>
                      </a:endParaRPr>
                    </a:p>
                  </a:txBody>
                  <a:tcPr marL="68580" marR="68580" marT="0" marB="0" anchor="ctr"/>
                </a:tc>
                <a:tc>
                  <a:txBody>
                    <a:bodyPr/>
                    <a:lstStyle/>
                    <a:p>
                      <a:pPr algn="ctr">
                        <a:lnSpc>
                          <a:spcPct val="107000"/>
                        </a:lnSpc>
                        <a:spcAft>
                          <a:spcPts val="0"/>
                        </a:spcAft>
                      </a:pPr>
                      <a:r>
                        <a:rPr lang="en-GB" sz="1200">
                          <a:effectLst/>
                        </a:rPr>
                        <a:t> </a:t>
                      </a:r>
                      <a:endParaRPr lang="en-US" sz="2000">
                        <a:effectLst/>
                        <a:latin typeface="Calibri" charset="0"/>
                        <a:ea typeface="Calibri" charset="0"/>
                        <a:cs typeface="Times New Roman" charset="0"/>
                      </a:endParaRPr>
                    </a:p>
                  </a:txBody>
                  <a:tcPr marL="68580" marR="68580" marT="0" marB="0" anchor="ctr"/>
                </a:tc>
                <a:tc>
                  <a:txBody>
                    <a:bodyPr/>
                    <a:lstStyle/>
                    <a:p>
                      <a:pPr algn="ctr">
                        <a:lnSpc>
                          <a:spcPct val="107000"/>
                        </a:lnSpc>
                        <a:spcAft>
                          <a:spcPts val="0"/>
                        </a:spcAft>
                      </a:pPr>
                      <a:r>
                        <a:rPr lang="en-GB" sz="1200">
                          <a:effectLst/>
                          <a:sym typeface="Symbol" charset="2"/>
                        </a:rPr>
                        <a:t></a:t>
                      </a:r>
                      <a:endParaRPr lang="en-US" sz="2000">
                        <a:effectLst/>
                        <a:latin typeface="Calibri" charset="0"/>
                        <a:ea typeface="Calibri" charset="0"/>
                        <a:cs typeface="Times New Roman" charset="0"/>
                      </a:endParaRPr>
                    </a:p>
                  </a:txBody>
                  <a:tcPr marL="68580" marR="68580" marT="0" marB="0" anchor="ctr"/>
                </a:tc>
                <a:tc>
                  <a:txBody>
                    <a:bodyPr/>
                    <a:lstStyle/>
                    <a:p>
                      <a:pPr algn="ctr">
                        <a:lnSpc>
                          <a:spcPct val="107000"/>
                        </a:lnSpc>
                        <a:spcAft>
                          <a:spcPts val="0"/>
                        </a:spcAft>
                      </a:pPr>
                      <a:r>
                        <a:rPr lang="en-GB" sz="1200" dirty="0">
                          <a:effectLst/>
                          <a:sym typeface="Symbol" charset="2"/>
                        </a:rPr>
                        <a:t></a:t>
                      </a:r>
                      <a:endParaRPr lang="en-US" sz="2000" dirty="0">
                        <a:effectLst/>
                        <a:latin typeface="Calibri" charset="0"/>
                        <a:ea typeface="Calibri" charset="0"/>
                        <a:cs typeface="Times New Roman" charset="0"/>
                      </a:endParaRPr>
                    </a:p>
                  </a:txBody>
                  <a:tcPr marL="68580" marR="68580" marT="0" marB="0" anchor="ctr"/>
                </a:tc>
              </a:tr>
            </a:tbl>
          </a:graphicData>
        </a:graphic>
      </p:graphicFrame>
    </p:spTree>
    <p:extLst>
      <p:ext uri="{BB962C8B-B14F-4D97-AF65-F5344CB8AC3E}">
        <p14:creationId xmlns:p14="http://schemas.microsoft.com/office/powerpoint/2010/main" val="129557880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6246" y="889185"/>
            <a:ext cx="8448675" cy="695325"/>
          </a:xfrm>
        </p:spPr>
        <p:txBody>
          <a:bodyPr/>
          <a:lstStyle/>
          <a:p>
            <a:r>
              <a:rPr lang="en-US" dirty="0" smtClean="0"/>
              <a:t>The </a:t>
            </a:r>
            <a:r>
              <a:rPr lang="en-US" i="1" dirty="0" smtClean="0"/>
              <a:t>Connect</a:t>
            </a:r>
            <a:r>
              <a:rPr lang="en-US" dirty="0" smtClean="0"/>
              <a:t> emblematic model</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1714500"/>
            <a:ext cx="9141171" cy="5143500"/>
          </a:xfrm>
        </p:spPr>
      </p:pic>
    </p:spTree>
    <p:extLst>
      <p:ext uri="{BB962C8B-B14F-4D97-AF65-F5344CB8AC3E}">
        <p14:creationId xmlns:p14="http://schemas.microsoft.com/office/powerpoint/2010/main" val="36640727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0" y="0"/>
            <a:ext cx="9144000" cy="6858001"/>
          </a:xfrm>
          <a:prstGeom prst="rect">
            <a:avLst/>
          </a:prstGeom>
        </p:spPr>
      </p:pic>
      <p:sp>
        <p:nvSpPr>
          <p:cNvPr id="4" name="Title 3"/>
          <p:cNvSpPr>
            <a:spLocks noGrp="1"/>
          </p:cNvSpPr>
          <p:nvPr>
            <p:ph type="title"/>
          </p:nvPr>
        </p:nvSpPr>
        <p:spPr>
          <a:xfrm>
            <a:off x="324995" y="5769770"/>
            <a:ext cx="6783572" cy="566738"/>
          </a:xfrm>
        </p:spPr>
        <p:txBody>
          <a:bodyPr/>
          <a:lstStyle/>
          <a:p>
            <a:r>
              <a:rPr lang="en-GB" sz="2800" i="1" dirty="0">
                <a:solidFill>
                  <a:schemeClr val="bg1"/>
                </a:solidFill>
              </a:rPr>
              <a:t>“O wad some Power the </a:t>
            </a:r>
            <a:r>
              <a:rPr lang="en-GB" sz="2800" i="1" dirty="0" err="1">
                <a:solidFill>
                  <a:schemeClr val="bg1"/>
                </a:solidFill>
              </a:rPr>
              <a:t>giftie</a:t>
            </a:r>
            <a:r>
              <a:rPr lang="en-GB" sz="2800" i="1" dirty="0">
                <a:solidFill>
                  <a:schemeClr val="bg1"/>
                </a:solidFill>
              </a:rPr>
              <a:t> </a:t>
            </a:r>
            <a:r>
              <a:rPr lang="en-GB" sz="2800" i="1" dirty="0" err="1">
                <a:solidFill>
                  <a:schemeClr val="bg1"/>
                </a:solidFill>
              </a:rPr>
              <a:t>gie</a:t>
            </a:r>
            <a:r>
              <a:rPr lang="en-GB" sz="2800" i="1" dirty="0">
                <a:solidFill>
                  <a:schemeClr val="bg1"/>
                </a:solidFill>
              </a:rPr>
              <a:t> us, To see </a:t>
            </a:r>
            <a:r>
              <a:rPr lang="en-GB" sz="2800" i="1" dirty="0" err="1">
                <a:solidFill>
                  <a:schemeClr val="bg1"/>
                </a:solidFill>
              </a:rPr>
              <a:t>oursels</a:t>
            </a:r>
            <a:r>
              <a:rPr lang="en-GB" sz="2800" i="1" dirty="0">
                <a:solidFill>
                  <a:schemeClr val="bg1"/>
                </a:solidFill>
              </a:rPr>
              <a:t> as </a:t>
            </a:r>
            <a:r>
              <a:rPr lang="en-GB" sz="2800" i="1" dirty="0" err="1">
                <a:solidFill>
                  <a:schemeClr val="bg1"/>
                </a:solidFill>
              </a:rPr>
              <a:t>ithers</a:t>
            </a:r>
            <a:r>
              <a:rPr lang="en-GB" sz="2800" i="1" dirty="0">
                <a:solidFill>
                  <a:schemeClr val="bg1"/>
                </a:solidFill>
              </a:rPr>
              <a:t> see us</a:t>
            </a:r>
            <a:r>
              <a:rPr lang="en-GB" sz="2800" i="1" dirty="0" smtClean="0">
                <a:solidFill>
                  <a:schemeClr val="bg1"/>
                </a:solidFill>
              </a:rPr>
              <a:t>!”</a:t>
            </a:r>
            <a:endParaRPr lang="en-US" sz="2800" dirty="0">
              <a:solidFill>
                <a:schemeClr val="bg1"/>
              </a:solidFill>
            </a:endParaRPr>
          </a:p>
        </p:txBody>
      </p:sp>
      <p:sp>
        <p:nvSpPr>
          <p:cNvPr id="6" name="Text Placeholder 5"/>
          <p:cNvSpPr>
            <a:spLocks noGrp="1"/>
          </p:cNvSpPr>
          <p:nvPr>
            <p:ph type="body" sz="half" idx="2"/>
          </p:nvPr>
        </p:nvSpPr>
        <p:spPr>
          <a:xfrm>
            <a:off x="1175599" y="6336508"/>
            <a:ext cx="5486400" cy="804862"/>
          </a:xfrm>
        </p:spPr>
        <p:txBody>
          <a:bodyPr/>
          <a:lstStyle/>
          <a:p>
            <a:pPr algn="r"/>
            <a:r>
              <a:rPr lang="en-GB" dirty="0">
                <a:solidFill>
                  <a:schemeClr val="bg1"/>
                </a:solidFill>
              </a:rPr>
              <a:t>Robert Burns - </a:t>
            </a:r>
            <a:r>
              <a:rPr lang="en-GB" i="1" dirty="0">
                <a:solidFill>
                  <a:schemeClr val="bg1"/>
                </a:solidFill>
              </a:rPr>
              <a:t>To a Louse</a:t>
            </a:r>
            <a:r>
              <a:rPr lang="en-GB" dirty="0">
                <a:solidFill>
                  <a:schemeClr val="bg1"/>
                </a:solidFill>
              </a:rPr>
              <a:t> (1786)</a:t>
            </a:r>
            <a:endParaRPr lang="en-US" dirty="0">
              <a:solidFill>
                <a:schemeClr val="bg1"/>
              </a:solidFill>
            </a:endParaRPr>
          </a:p>
        </p:txBody>
      </p:sp>
    </p:spTree>
    <p:extLst>
      <p:ext uri="{BB962C8B-B14F-4D97-AF65-F5344CB8AC3E}">
        <p14:creationId xmlns:p14="http://schemas.microsoft.com/office/powerpoint/2010/main" val="106771120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0363" y="990785"/>
            <a:ext cx="8448675" cy="695325"/>
          </a:xfrm>
        </p:spPr>
        <p:txBody>
          <a:bodyPr/>
          <a:lstStyle/>
          <a:p>
            <a:r>
              <a:rPr lang="en-US" dirty="0" smtClean="0"/>
              <a:t>Formal root definition &amp; </a:t>
            </a:r>
            <a:br>
              <a:rPr lang="en-US" dirty="0" smtClean="0"/>
            </a:br>
            <a:r>
              <a:rPr lang="en-US" dirty="0" smtClean="0"/>
              <a:t>the </a:t>
            </a:r>
            <a:r>
              <a:rPr lang="en-US" i="1" dirty="0" smtClean="0"/>
              <a:t>‘connect’ </a:t>
            </a:r>
            <a:r>
              <a:rPr lang="en-US" dirty="0" smtClean="0"/>
              <a:t>model</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978400" y="1353611"/>
            <a:ext cx="4025900" cy="5381055"/>
          </a:xfrm>
        </p:spPr>
      </p:pic>
      <p:pic>
        <p:nvPicPr>
          <p:cNvPr id="7" name="Picture 6"/>
          <p:cNvPicPr>
            <a:picLocks noChangeAspect="1"/>
          </p:cNvPicPr>
          <p:nvPr/>
        </p:nvPicPr>
        <p:blipFill>
          <a:blip r:embed="rId3"/>
          <a:stretch>
            <a:fillRect/>
          </a:stretch>
        </p:blipFill>
        <p:spPr>
          <a:xfrm>
            <a:off x="0" y="2048366"/>
            <a:ext cx="8597558" cy="4686300"/>
          </a:xfrm>
          <a:prstGeom prst="rect">
            <a:avLst/>
          </a:prstGeom>
        </p:spPr>
      </p:pic>
    </p:spTree>
    <p:extLst>
      <p:ext uri="{BB962C8B-B14F-4D97-AF65-F5344CB8AC3E}">
        <p14:creationId xmlns:p14="http://schemas.microsoft.com/office/powerpoint/2010/main" val="197835735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Taking action to invest in social capital</a:t>
            </a:r>
            <a:endParaRPr lang="en-US" dirty="0"/>
          </a:p>
        </p:txBody>
      </p:sp>
      <p:pic>
        <p:nvPicPr>
          <p:cNvPr id="3" name="Content Placeholder 2"/>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57400" y="2971575"/>
            <a:ext cx="5024437" cy="3768328"/>
          </a:xfrm>
        </p:spPr>
      </p:pic>
      <p:sp>
        <p:nvSpPr>
          <p:cNvPr id="7" name="Rectangle 6"/>
          <p:cNvSpPr/>
          <p:nvPr/>
        </p:nvSpPr>
        <p:spPr>
          <a:xfrm>
            <a:off x="347663" y="1895664"/>
            <a:ext cx="8542337" cy="1169551"/>
          </a:xfrm>
          <a:prstGeom prst="rect">
            <a:avLst/>
          </a:prstGeom>
        </p:spPr>
        <p:txBody>
          <a:bodyPr wrap="square">
            <a:spAutoFit/>
          </a:bodyPr>
          <a:lstStyle/>
          <a:p>
            <a:r>
              <a:rPr lang="en-US" sz="1400" b="1" dirty="0" smtClean="0">
                <a:latin typeface="Comic Sans MS" charset="0"/>
                <a:ea typeface="Calibri" charset="0"/>
                <a:cs typeface="Times New Roman" charset="0"/>
              </a:rPr>
              <a:t>RBF Root definition: </a:t>
            </a:r>
            <a:r>
              <a:rPr lang="en-US" sz="1400" i="1" dirty="0" smtClean="0">
                <a:latin typeface="Comic Sans MS" charset="0"/>
                <a:ea typeface="Calibri" charset="0"/>
                <a:cs typeface="Times New Roman" charset="0"/>
              </a:rPr>
              <a:t>A </a:t>
            </a:r>
            <a:r>
              <a:rPr lang="en-US" sz="1400" i="1" dirty="0">
                <a:latin typeface="Comic Sans MS" charset="0"/>
                <a:ea typeface="Calibri" charset="0"/>
                <a:cs typeface="Times New Roman" charset="0"/>
              </a:rPr>
              <a:t>system, </a:t>
            </a:r>
            <a:r>
              <a:rPr lang="en-US" sz="1400" i="1" dirty="0" err="1">
                <a:latin typeface="Comic Sans MS" charset="0"/>
                <a:ea typeface="Calibri" charset="0"/>
                <a:cs typeface="Times New Roman" charset="0"/>
              </a:rPr>
              <a:t>organised</a:t>
            </a:r>
            <a:r>
              <a:rPr lang="en-US" sz="1400" i="1" dirty="0">
                <a:latin typeface="Comic Sans MS" charset="0"/>
                <a:ea typeface="Calibri" charset="0"/>
                <a:cs typeface="Times New Roman" charset="0"/>
              </a:rPr>
              <a:t> by the Responsible Business Forum Steering Group, that seeks to forge connections between and within sectors, to promote responsible business practice and its impact on communities, supported by the Scottish Government Business Pledge and steering group member </a:t>
            </a:r>
            <a:r>
              <a:rPr lang="en-US" sz="1400" i="1" dirty="0" err="1">
                <a:latin typeface="Comic Sans MS" charset="0"/>
                <a:ea typeface="Calibri" charset="0"/>
                <a:cs typeface="Times New Roman" charset="0"/>
              </a:rPr>
              <a:t>organisations</a:t>
            </a:r>
            <a:r>
              <a:rPr lang="en-US" sz="1400" i="1" dirty="0">
                <a:latin typeface="Comic Sans MS" charset="0"/>
                <a:ea typeface="Calibri" charset="0"/>
                <a:cs typeface="Times New Roman" charset="0"/>
              </a:rPr>
              <a:t> who will support the implementation of community CSR/Sustainability responses</a:t>
            </a:r>
            <a:r>
              <a:rPr lang="en-US" sz="1400" dirty="0"/>
              <a:t> </a:t>
            </a:r>
          </a:p>
        </p:txBody>
      </p:sp>
    </p:spTree>
    <p:extLst>
      <p:ext uri="{BB962C8B-B14F-4D97-AF65-F5344CB8AC3E}">
        <p14:creationId xmlns:p14="http://schemas.microsoft.com/office/powerpoint/2010/main" val="129681263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400"/>
              <a:t>Comparisons between </a:t>
            </a:r>
            <a:r>
              <a:rPr lang="en-GB" sz="2400" i="1"/>
              <a:t>‘Responsible Business Forum’ </a:t>
            </a:r>
            <a:r>
              <a:rPr lang="en-GB" sz="2400"/>
              <a:t>model</a:t>
            </a:r>
            <a:r>
              <a:rPr lang="en-GB" sz="2400" i="1"/>
              <a:t> </a:t>
            </a:r>
            <a:r>
              <a:rPr lang="en-GB" sz="2400"/>
              <a:t>and the expressions </a:t>
            </a:r>
            <a:r>
              <a:rPr lang="en-GB" sz="2400"/>
              <a:t>of </a:t>
            </a:r>
            <a:r>
              <a:rPr lang="en-GB" sz="2400" smtClean="0"/>
              <a:t>concern (1)</a:t>
            </a:r>
            <a:endParaRPr lang="en-US" sz="2400" dirty="0"/>
          </a:p>
        </p:txBody>
      </p:sp>
      <p:sp>
        <p:nvSpPr>
          <p:cNvPr id="3" name="Content Placeholder 2"/>
          <p:cNvSpPr>
            <a:spLocks noGrp="1"/>
          </p:cNvSpPr>
          <p:nvPr>
            <p:ph sz="half" idx="1"/>
          </p:nvPr>
        </p:nvSpPr>
        <p:spPr>
          <a:xfrm>
            <a:off x="457199" y="1974849"/>
            <a:ext cx="4610101" cy="3725863"/>
          </a:xfrm>
        </p:spPr>
        <p:txBody>
          <a:bodyPr/>
          <a:lstStyle/>
          <a:p>
            <a:pPr lvl="0"/>
            <a:endParaRPr lang="en-GB" sz="2000" dirty="0" smtClean="0"/>
          </a:p>
          <a:p>
            <a:pPr lvl="0"/>
            <a:r>
              <a:rPr lang="en-GB" sz="2000" dirty="0" smtClean="0"/>
              <a:t>No </a:t>
            </a:r>
            <a:r>
              <a:rPr lang="en-GB" sz="2000" dirty="0"/>
              <a:t>steering group exists that </a:t>
            </a:r>
            <a:r>
              <a:rPr lang="en-GB" sz="2000" b="1" dirty="0"/>
              <a:t>govern the network</a:t>
            </a:r>
            <a:r>
              <a:rPr lang="en-GB" sz="2000" dirty="0"/>
              <a:t> for cultivating responsible </a:t>
            </a:r>
            <a:r>
              <a:rPr lang="en-GB" sz="2000" dirty="0" smtClean="0"/>
              <a:t>business</a:t>
            </a:r>
          </a:p>
          <a:p>
            <a:pPr lvl="0"/>
            <a:endParaRPr lang="en-US" sz="1400" dirty="0"/>
          </a:p>
          <a:p>
            <a:pPr lvl="0"/>
            <a:r>
              <a:rPr lang="en-GB" sz="2000" b="1" dirty="0"/>
              <a:t>No shared vision </a:t>
            </a:r>
            <a:r>
              <a:rPr lang="en-GB" sz="2000" dirty="0"/>
              <a:t>as each actor sets their own priorities in their own </a:t>
            </a:r>
            <a:r>
              <a:rPr lang="en-GB" sz="2000" dirty="0" smtClean="0"/>
              <a:t>interest</a:t>
            </a:r>
          </a:p>
          <a:p>
            <a:pPr lvl="0"/>
            <a:endParaRPr lang="en-US" sz="1400" dirty="0"/>
          </a:p>
          <a:p>
            <a:pPr lvl="0"/>
            <a:r>
              <a:rPr lang="en-GB" sz="2000" dirty="0"/>
              <a:t>The Business Pledge attempts to share a vision between government and the sectors, although this is deeply </a:t>
            </a:r>
            <a:r>
              <a:rPr lang="en-GB" sz="2000" b="1" dirty="0"/>
              <a:t>‘anchored’ in Scotland’s national priorities </a:t>
            </a:r>
            <a:r>
              <a:rPr lang="en-GB" sz="2000" dirty="0"/>
              <a:t>and </a:t>
            </a:r>
            <a:r>
              <a:rPr lang="en-GB" sz="2000" dirty="0" smtClean="0"/>
              <a:t>language/ emphasise </a:t>
            </a:r>
            <a:r>
              <a:rPr lang="en-GB" sz="2000" dirty="0"/>
              <a:t>is </a:t>
            </a:r>
            <a:r>
              <a:rPr lang="en-GB" sz="2000" b="1" dirty="0" smtClean="0"/>
              <a:t>business-led</a:t>
            </a:r>
            <a:endParaRPr lang="en-US" sz="2000" b="1" dirty="0"/>
          </a:p>
        </p:txBody>
      </p:sp>
      <p:pic>
        <p:nvPicPr>
          <p:cNvPr id="6" name="Content Placeholder 5"/>
          <p:cNvPicPr>
            <a:picLocks noGrp="1" noChangeAspect="1"/>
          </p:cNvPicPr>
          <p:nvPr>
            <p:ph sz="half" idx="2"/>
          </p:nvPr>
        </p:nvPicPr>
        <p:blipFill>
          <a:blip r:embed="rId2"/>
          <a:stretch>
            <a:fillRect/>
          </a:stretch>
        </p:blipFill>
        <p:spPr>
          <a:xfrm>
            <a:off x="5227557" y="3225800"/>
            <a:ext cx="3713243" cy="2474912"/>
          </a:xfrm>
          <a:prstGeom prst="rect">
            <a:avLst/>
          </a:prstGeom>
        </p:spPr>
      </p:pic>
    </p:spTree>
    <p:extLst>
      <p:ext uri="{BB962C8B-B14F-4D97-AF65-F5344CB8AC3E}">
        <p14:creationId xmlns:p14="http://schemas.microsoft.com/office/powerpoint/2010/main" val="250581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400" dirty="0"/>
              <a:t>Comparisons between </a:t>
            </a:r>
            <a:r>
              <a:rPr lang="en-GB" sz="2400" i="1" dirty="0"/>
              <a:t>‘Responsible Business Forum’ </a:t>
            </a:r>
            <a:r>
              <a:rPr lang="en-GB" sz="2400" dirty="0"/>
              <a:t>model</a:t>
            </a:r>
            <a:r>
              <a:rPr lang="en-GB" sz="2400" i="1" dirty="0"/>
              <a:t> </a:t>
            </a:r>
            <a:r>
              <a:rPr lang="en-GB" sz="2400" dirty="0"/>
              <a:t>and the expressions </a:t>
            </a:r>
            <a:r>
              <a:rPr lang="en-GB" sz="2400"/>
              <a:t>of </a:t>
            </a:r>
            <a:r>
              <a:rPr lang="en-GB" sz="2400" smtClean="0"/>
              <a:t>concern (2)</a:t>
            </a:r>
            <a:endParaRPr lang="en-US" sz="2400" dirty="0"/>
          </a:p>
        </p:txBody>
      </p:sp>
      <p:sp>
        <p:nvSpPr>
          <p:cNvPr id="3" name="Content Placeholder 2"/>
          <p:cNvSpPr>
            <a:spLocks noGrp="1"/>
          </p:cNvSpPr>
          <p:nvPr>
            <p:ph idx="1"/>
          </p:nvPr>
        </p:nvSpPr>
        <p:spPr>
          <a:xfrm>
            <a:off x="347663" y="1915021"/>
            <a:ext cx="5316538" cy="4400910"/>
          </a:xfrm>
        </p:spPr>
        <p:txBody>
          <a:bodyPr/>
          <a:lstStyle/>
          <a:p>
            <a:pPr lvl="0"/>
            <a:endParaRPr lang="en-GB" sz="2000" dirty="0" smtClean="0"/>
          </a:p>
          <a:p>
            <a:pPr lvl="0"/>
            <a:r>
              <a:rPr lang="en-GB" sz="2000" dirty="0" smtClean="0"/>
              <a:t>Sign-ups </a:t>
            </a:r>
            <a:r>
              <a:rPr lang="en-GB" sz="2000" dirty="0"/>
              <a:t>to the Business Pledge are dominated by large organisations; opportunity also exists to </a:t>
            </a:r>
            <a:r>
              <a:rPr lang="en-GB" sz="2000" b="1" dirty="0"/>
              <a:t>support SMEs</a:t>
            </a:r>
            <a:r>
              <a:rPr lang="en-GB" sz="2000" dirty="0"/>
              <a:t> (majority of Scottish businesses) </a:t>
            </a:r>
            <a:endParaRPr lang="en-GB" sz="2000" dirty="0" smtClean="0"/>
          </a:p>
          <a:p>
            <a:pPr lvl="0"/>
            <a:endParaRPr lang="en-US" sz="2000" dirty="0"/>
          </a:p>
          <a:p>
            <a:pPr lvl="0"/>
            <a:r>
              <a:rPr lang="en-GB" sz="2000" dirty="0"/>
              <a:t>Lack of mechanisms to share </a:t>
            </a:r>
            <a:r>
              <a:rPr lang="en-GB" sz="2000" b="1" dirty="0"/>
              <a:t>good practice</a:t>
            </a:r>
            <a:r>
              <a:rPr lang="en-GB" sz="2000" dirty="0"/>
              <a:t> and </a:t>
            </a:r>
            <a:r>
              <a:rPr lang="en-GB" sz="2000" b="1" dirty="0"/>
              <a:t>listen to the views in each of the sectors</a:t>
            </a:r>
            <a:r>
              <a:rPr lang="en-GB" sz="2000" dirty="0"/>
              <a:t> (recognised that the ‘Business in the Community’ organisation, represents businesses</a:t>
            </a:r>
            <a:r>
              <a:rPr lang="en-GB" sz="2000" dirty="0" smtClean="0"/>
              <a:t>)</a:t>
            </a:r>
          </a:p>
          <a:p>
            <a:pPr lvl="0"/>
            <a:endParaRPr lang="en-US" sz="2000" dirty="0"/>
          </a:p>
          <a:p>
            <a:r>
              <a:rPr lang="en-GB" sz="2000" b="1" dirty="0"/>
              <a:t>Social capital already exists </a:t>
            </a:r>
            <a:r>
              <a:rPr lang="en-GB" sz="2000" dirty="0"/>
              <a:t>that can be pooled (i.e. partner databases)</a:t>
            </a:r>
            <a:endParaRPr lang="en-US" sz="2000" dirty="0"/>
          </a:p>
        </p:txBody>
      </p:sp>
      <p:pic>
        <p:nvPicPr>
          <p:cNvPr id="4" name="Picture 3"/>
          <p:cNvPicPr>
            <a:picLocks noChangeAspect="1"/>
          </p:cNvPicPr>
          <p:nvPr/>
        </p:nvPicPr>
        <p:blipFill>
          <a:blip r:embed="rId2"/>
          <a:stretch>
            <a:fillRect/>
          </a:stretch>
        </p:blipFill>
        <p:spPr>
          <a:xfrm>
            <a:off x="5851544" y="4572001"/>
            <a:ext cx="3047998" cy="2285999"/>
          </a:xfrm>
          <a:prstGeom prst="rect">
            <a:avLst/>
          </a:prstGeom>
        </p:spPr>
      </p:pic>
      <p:pic>
        <p:nvPicPr>
          <p:cNvPr id="5" name="Picture 4"/>
          <p:cNvPicPr>
            <a:picLocks noChangeAspect="1"/>
          </p:cNvPicPr>
          <p:nvPr/>
        </p:nvPicPr>
        <p:blipFill>
          <a:blip r:embed="rId3"/>
          <a:stretch>
            <a:fillRect/>
          </a:stretch>
        </p:blipFill>
        <p:spPr>
          <a:xfrm>
            <a:off x="5954749" y="2286000"/>
            <a:ext cx="2841589" cy="2133600"/>
          </a:xfrm>
          <a:prstGeom prst="rect">
            <a:avLst/>
          </a:prstGeom>
        </p:spPr>
      </p:pic>
    </p:spTree>
    <p:extLst>
      <p:ext uri="{BB962C8B-B14F-4D97-AF65-F5344CB8AC3E}">
        <p14:creationId xmlns:p14="http://schemas.microsoft.com/office/powerpoint/2010/main" val="1555226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Suggested changes to bring about the Responsible Business Forum</a:t>
            </a:r>
            <a:r>
              <a:rPr lang="en-US" dirty="0"/>
              <a:t> </a:t>
            </a:r>
          </a:p>
        </p:txBody>
      </p:sp>
      <p:sp>
        <p:nvSpPr>
          <p:cNvPr id="3" name="Content Placeholder 2"/>
          <p:cNvSpPr>
            <a:spLocks noGrp="1"/>
          </p:cNvSpPr>
          <p:nvPr>
            <p:ph idx="1"/>
          </p:nvPr>
        </p:nvSpPr>
        <p:spPr>
          <a:xfrm>
            <a:off x="347663" y="1915021"/>
            <a:ext cx="3627437" cy="4400910"/>
          </a:xfrm>
        </p:spPr>
        <p:txBody>
          <a:bodyPr/>
          <a:lstStyle/>
          <a:p>
            <a:pPr marL="457200" lvl="0" indent="-457200">
              <a:buFont typeface="+mj-lt"/>
              <a:buAutoNum type="arabicPeriod"/>
            </a:pPr>
            <a:endParaRPr lang="en-GB" sz="1800" dirty="0" smtClean="0"/>
          </a:p>
          <a:p>
            <a:pPr marL="457200" lvl="0" indent="-457200">
              <a:buFont typeface="+mj-lt"/>
              <a:buAutoNum type="arabicPeriod"/>
            </a:pPr>
            <a:r>
              <a:rPr lang="en-GB" sz="1800" b="1" dirty="0" smtClean="0"/>
              <a:t>Form </a:t>
            </a:r>
            <a:r>
              <a:rPr lang="en-GB" sz="1800" b="1" dirty="0"/>
              <a:t>a steering group </a:t>
            </a:r>
            <a:r>
              <a:rPr lang="en-GB" sz="1800" dirty="0"/>
              <a:t>of cross-sector leaders with interest in investing in the </a:t>
            </a:r>
            <a:r>
              <a:rPr lang="en-GB" sz="1800" dirty="0" smtClean="0"/>
              <a:t>community</a:t>
            </a:r>
          </a:p>
          <a:p>
            <a:pPr marL="457200" lvl="0" indent="-457200">
              <a:buFont typeface="+mj-lt"/>
              <a:buAutoNum type="arabicPeriod"/>
            </a:pPr>
            <a:endParaRPr lang="en-US" sz="1800" dirty="0"/>
          </a:p>
          <a:p>
            <a:pPr marL="457200" lvl="0" indent="-457200">
              <a:buFont typeface="+mj-lt"/>
              <a:buAutoNum type="arabicPeriod"/>
            </a:pPr>
            <a:r>
              <a:rPr lang="en-GB" sz="1800" dirty="0"/>
              <a:t>Devise a mechanism for setting a </a:t>
            </a:r>
            <a:r>
              <a:rPr lang="en-GB" sz="1800" b="1" dirty="0"/>
              <a:t>shared vision </a:t>
            </a:r>
            <a:r>
              <a:rPr lang="en-GB" sz="1800" dirty="0"/>
              <a:t>amongst steering group </a:t>
            </a:r>
            <a:r>
              <a:rPr lang="en-GB" sz="1800" dirty="0" smtClean="0"/>
              <a:t>members</a:t>
            </a:r>
          </a:p>
          <a:p>
            <a:pPr marL="457200" lvl="0" indent="-457200">
              <a:buFont typeface="+mj-lt"/>
              <a:buAutoNum type="arabicPeriod"/>
            </a:pPr>
            <a:endParaRPr lang="en-US" sz="1800" dirty="0"/>
          </a:p>
          <a:p>
            <a:pPr marL="457200" lvl="0" indent="-457200">
              <a:buFont typeface="+mj-lt"/>
              <a:buAutoNum type="arabicPeriod"/>
            </a:pPr>
            <a:r>
              <a:rPr lang="en-GB" sz="1800" dirty="0"/>
              <a:t>Investigate ways to understand the priorities of different sectors and </a:t>
            </a:r>
            <a:r>
              <a:rPr lang="en-GB" sz="1800" b="1" dirty="0"/>
              <a:t>reconcile</a:t>
            </a:r>
            <a:r>
              <a:rPr lang="en-GB" sz="1800" dirty="0"/>
              <a:t> those with community </a:t>
            </a:r>
            <a:r>
              <a:rPr lang="en-GB" sz="1800" dirty="0" smtClean="0"/>
              <a:t>priorities</a:t>
            </a:r>
            <a:endParaRPr lang="en-US" sz="1800" dirty="0"/>
          </a:p>
        </p:txBody>
      </p:sp>
      <p:pic>
        <p:nvPicPr>
          <p:cNvPr id="5" name="Picture 4"/>
          <p:cNvPicPr>
            <a:picLocks noChangeAspect="1"/>
          </p:cNvPicPr>
          <p:nvPr/>
        </p:nvPicPr>
        <p:blipFill>
          <a:blip r:embed="rId2"/>
          <a:stretch>
            <a:fillRect/>
          </a:stretch>
        </p:blipFill>
        <p:spPr>
          <a:xfrm>
            <a:off x="3784600" y="2644775"/>
            <a:ext cx="5143500" cy="3857625"/>
          </a:xfrm>
          <a:prstGeom prst="rect">
            <a:avLst/>
          </a:prstGeom>
        </p:spPr>
      </p:pic>
    </p:spTree>
    <p:extLst>
      <p:ext uri="{BB962C8B-B14F-4D97-AF65-F5344CB8AC3E}">
        <p14:creationId xmlns:p14="http://schemas.microsoft.com/office/powerpoint/2010/main" val="801359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Suggested changes to bring about the Responsible Business Forum</a:t>
            </a:r>
            <a:r>
              <a:rPr lang="en-US" dirty="0"/>
              <a:t> </a:t>
            </a:r>
          </a:p>
        </p:txBody>
      </p:sp>
      <p:sp>
        <p:nvSpPr>
          <p:cNvPr id="3" name="Content Placeholder 2"/>
          <p:cNvSpPr>
            <a:spLocks noGrp="1"/>
          </p:cNvSpPr>
          <p:nvPr>
            <p:ph idx="1"/>
          </p:nvPr>
        </p:nvSpPr>
        <p:spPr>
          <a:xfrm>
            <a:off x="347663" y="1915021"/>
            <a:ext cx="4503737" cy="4400910"/>
          </a:xfrm>
        </p:spPr>
        <p:txBody>
          <a:bodyPr/>
          <a:lstStyle/>
          <a:p>
            <a:pPr marL="457200" lvl="0" indent="-457200">
              <a:buFont typeface="+mj-lt"/>
              <a:buAutoNum type="arabicPeriod"/>
            </a:pPr>
            <a:endParaRPr lang="en-GB" sz="1800" dirty="0" smtClean="0"/>
          </a:p>
          <a:p>
            <a:pPr marL="457200" lvl="0" indent="-457200">
              <a:buFont typeface="+mj-lt"/>
              <a:buAutoNum type="arabicPeriod" startAt="4"/>
            </a:pPr>
            <a:r>
              <a:rPr lang="en-GB" sz="1800" dirty="0" smtClean="0"/>
              <a:t>Investigate </a:t>
            </a:r>
            <a:r>
              <a:rPr lang="en-GB" sz="1800" dirty="0"/>
              <a:t>whether the </a:t>
            </a:r>
            <a:r>
              <a:rPr lang="en-GB" sz="1800" b="1" dirty="0"/>
              <a:t>Scottish Business Pledge</a:t>
            </a:r>
            <a:r>
              <a:rPr lang="en-GB" sz="1800" dirty="0"/>
              <a:t> is an appropriate mechanism for sharing a vision between sectors and ongoing role of government (as one problem solver, not the problem owner) </a:t>
            </a:r>
            <a:endParaRPr lang="en-GB" sz="1800" dirty="0" smtClean="0"/>
          </a:p>
          <a:p>
            <a:pPr marL="457200" lvl="0" indent="-457200">
              <a:buFont typeface="+mj-lt"/>
              <a:buAutoNum type="arabicPeriod" startAt="4"/>
            </a:pPr>
            <a:endParaRPr lang="en-US" sz="1800" dirty="0"/>
          </a:p>
          <a:p>
            <a:pPr marL="457200" lvl="0" indent="-457200">
              <a:buFont typeface="+mj-lt"/>
              <a:buAutoNum type="arabicPeriod" startAt="4"/>
            </a:pPr>
            <a:r>
              <a:rPr lang="en-GB" sz="1800" dirty="0"/>
              <a:t>Consider the ways in which members should be </a:t>
            </a:r>
            <a:r>
              <a:rPr lang="en-GB" sz="1800" b="1" dirty="0"/>
              <a:t>elected</a:t>
            </a:r>
            <a:r>
              <a:rPr lang="en-GB" sz="1800" dirty="0"/>
              <a:t> to represent constituent groups, their terms of reference and length of </a:t>
            </a:r>
            <a:r>
              <a:rPr lang="en-GB" sz="1800" dirty="0" smtClean="0"/>
              <a:t>appointment</a:t>
            </a:r>
          </a:p>
          <a:p>
            <a:pPr marL="457200" lvl="0" indent="-457200">
              <a:buFont typeface="+mj-lt"/>
              <a:buAutoNum type="arabicPeriod" startAt="4"/>
            </a:pPr>
            <a:endParaRPr lang="en-US" sz="1800" dirty="0"/>
          </a:p>
          <a:p>
            <a:pPr marL="457200" lvl="0" indent="-457200">
              <a:buFont typeface="+mj-lt"/>
              <a:buAutoNum type="arabicPeriod" startAt="4"/>
            </a:pPr>
            <a:r>
              <a:rPr lang="en-GB" sz="1800" dirty="0"/>
              <a:t>Consider the </a:t>
            </a:r>
            <a:r>
              <a:rPr lang="en-GB" sz="1800" b="1" dirty="0"/>
              <a:t>planning</a:t>
            </a:r>
            <a:r>
              <a:rPr lang="en-GB" sz="1800" dirty="0"/>
              <a:t> and </a:t>
            </a:r>
            <a:r>
              <a:rPr lang="en-GB" sz="1800" b="1" dirty="0"/>
              <a:t>resourcing</a:t>
            </a:r>
            <a:r>
              <a:rPr lang="en-GB" sz="1800" dirty="0"/>
              <a:t> needs for RBF </a:t>
            </a:r>
            <a:r>
              <a:rPr lang="en-GB" sz="1800" dirty="0" smtClean="0"/>
              <a:t>events</a:t>
            </a:r>
            <a:endParaRPr lang="en-US" sz="1800" dirty="0"/>
          </a:p>
        </p:txBody>
      </p:sp>
      <p:pic>
        <p:nvPicPr>
          <p:cNvPr id="5" name="Picture 4"/>
          <p:cNvPicPr>
            <a:picLocks noChangeAspect="1"/>
          </p:cNvPicPr>
          <p:nvPr/>
        </p:nvPicPr>
        <p:blipFill>
          <a:blip r:embed="rId2"/>
          <a:stretch>
            <a:fillRect/>
          </a:stretch>
        </p:blipFill>
        <p:spPr>
          <a:xfrm>
            <a:off x="5016500" y="2311400"/>
            <a:ext cx="3911600" cy="2895501"/>
          </a:xfrm>
          <a:prstGeom prst="rect">
            <a:avLst/>
          </a:prstGeom>
        </p:spPr>
      </p:pic>
    </p:spTree>
    <p:extLst>
      <p:ext uri="{BB962C8B-B14F-4D97-AF65-F5344CB8AC3E}">
        <p14:creationId xmlns:p14="http://schemas.microsoft.com/office/powerpoint/2010/main" val="94212885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Suggested changes to bring about the Responsible Business Forum</a:t>
            </a:r>
            <a:r>
              <a:rPr lang="en-US" dirty="0"/>
              <a:t> </a:t>
            </a:r>
          </a:p>
        </p:txBody>
      </p:sp>
      <p:sp>
        <p:nvSpPr>
          <p:cNvPr id="3" name="Content Placeholder 2"/>
          <p:cNvSpPr>
            <a:spLocks noGrp="1"/>
          </p:cNvSpPr>
          <p:nvPr>
            <p:ph idx="1"/>
          </p:nvPr>
        </p:nvSpPr>
        <p:spPr>
          <a:xfrm>
            <a:off x="347663" y="1915021"/>
            <a:ext cx="4935537" cy="4400910"/>
          </a:xfrm>
        </p:spPr>
        <p:txBody>
          <a:bodyPr/>
          <a:lstStyle/>
          <a:p>
            <a:pPr marL="457200" lvl="0" indent="-457200">
              <a:buFont typeface="+mj-lt"/>
              <a:buAutoNum type="arabicPeriod"/>
            </a:pPr>
            <a:endParaRPr lang="en-GB" dirty="0"/>
          </a:p>
          <a:p>
            <a:pPr marL="457200" lvl="0" indent="-457200">
              <a:buFont typeface="+mj-lt"/>
              <a:buAutoNum type="arabicPeriod" startAt="7"/>
            </a:pPr>
            <a:r>
              <a:rPr lang="en-GB" dirty="0" smtClean="0"/>
              <a:t>Consider </a:t>
            </a:r>
            <a:r>
              <a:rPr lang="en-GB" dirty="0"/>
              <a:t>the </a:t>
            </a:r>
            <a:r>
              <a:rPr lang="en-GB" b="1" dirty="0"/>
              <a:t>intended audience</a:t>
            </a:r>
            <a:r>
              <a:rPr lang="en-GB" dirty="0"/>
              <a:t> of RBF events, leveraging steering group </a:t>
            </a:r>
            <a:r>
              <a:rPr lang="en-GB" dirty="0" smtClean="0"/>
              <a:t>contacts</a:t>
            </a:r>
          </a:p>
          <a:p>
            <a:pPr marL="457200" lvl="0" indent="-457200">
              <a:buFont typeface="+mj-lt"/>
              <a:buAutoNum type="arabicPeriod" startAt="7"/>
            </a:pPr>
            <a:endParaRPr lang="en-US" dirty="0"/>
          </a:p>
          <a:p>
            <a:pPr marL="457200" indent="-457200">
              <a:buFont typeface="+mj-lt"/>
              <a:buAutoNum type="arabicPeriod" startAt="7"/>
            </a:pPr>
            <a:r>
              <a:rPr lang="en-GB" dirty="0"/>
              <a:t>Adopt processes and practices for collating </a:t>
            </a:r>
            <a:r>
              <a:rPr lang="en-GB" b="1" dirty="0"/>
              <a:t>feedback</a:t>
            </a:r>
            <a:r>
              <a:rPr lang="en-GB" dirty="0"/>
              <a:t> from events and following up on participant’s requests (e.g. businesses and third sector organisations requiring support)</a:t>
            </a:r>
            <a:r>
              <a:rPr lang="en-US" dirty="0"/>
              <a:t> </a:t>
            </a:r>
          </a:p>
        </p:txBody>
      </p:sp>
      <p:pic>
        <p:nvPicPr>
          <p:cNvPr id="4" name="Picture 3"/>
          <p:cNvPicPr>
            <a:picLocks noChangeAspect="1"/>
          </p:cNvPicPr>
          <p:nvPr/>
        </p:nvPicPr>
        <p:blipFill>
          <a:blip r:embed="rId2"/>
          <a:stretch>
            <a:fillRect/>
          </a:stretch>
        </p:blipFill>
        <p:spPr>
          <a:xfrm>
            <a:off x="5283201" y="2863492"/>
            <a:ext cx="3746500" cy="2809875"/>
          </a:xfrm>
          <a:prstGeom prst="rect">
            <a:avLst/>
          </a:prstGeom>
        </p:spPr>
      </p:pic>
    </p:spTree>
    <p:extLst>
      <p:ext uri="{BB962C8B-B14F-4D97-AF65-F5344CB8AC3E}">
        <p14:creationId xmlns:p14="http://schemas.microsoft.com/office/powerpoint/2010/main" val="157314728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smtClean="0"/>
          </a:p>
          <a:p>
            <a:endParaRPr lang="en-US" dirty="0"/>
          </a:p>
          <a:p>
            <a:r>
              <a:rPr lang="en-GB" i="1" dirty="0"/>
              <a:t>“That the Responsible Business Forum was the </a:t>
            </a:r>
            <a:r>
              <a:rPr lang="en-GB" b="1" i="1" dirty="0"/>
              <a:t>first event of its type … I’m pleased it went well” </a:t>
            </a:r>
            <a:r>
              <a:rPr lang="en-GB" i="1" dirty="0"/>
              <a:t>and recognised that “progression needs to be built in from the outset, I suppose, </a:t>
            </a:r>
            <a:r>
              <a:rPr lang="en-GB" b="1" i="1" dirty="0"/>
              <a:t>new voices, new thoughts … so that it’s capable of evolving … </a:t>
            </a:r>
            <a:r>
              <a:rPr lang="en-GB" i="1" dirty="0"/>
              <a:t>one of the values for this work would be if it provided us [Scottish Government] with the </a:t>
            </a:r>
            <a:r>
              <a:rPr lang="en-GB" b="1" i="1" dirty="0"/>
              <a:t>capacity to keep growing” </a:t>
            </a:r>
            <a:endParaRPr lang="en-GB" b="1" i="1" dirty="0"/>
          </a:p>
          <a:p>
            <a:pPr marL="0" indent="0" algn="r">
              <a:buNone/>
            </a:pPr>
            <a:r>
              <a:rPr lang="en-GB" i="1" dirty="0" smtClean="0"/>
              <a:t>(</a:t>
            </a:r>
            <a:r>
              <a:rPr lang="en-GB" i="1" dirty="0"/>
              <a:t>Scottish Government, Policy Manager</a:t>
            </a:r>
            <a:r>
              <a:rPr lang="en-GB" i="1" dirty="0" smtClean="0"/>
              <a:t>)</a:t>
            </a:r>
            <a:endParaRPr lang="en-US" dirty="0"/>
          </a:p>
          <a:p>
            <a:endParaRPr lang="en-US" dirty="0"/>
          </a:p>
        </p:txBody>
      </p:sp>
    </p:spTree>
    <p:extLst>
      <p:ext uri="{BB962C8B-B14F-4D97-AF65-F5344CB8AC3E}">
        <p14:creationId xmlns:p14="http://schemas.microsoft.com/office/powerpoint/2010/main" val="47452959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7663" y="1016185"/>
            <a:ext cx="8448675" cy="695325"/>
          </a:xfrm>
        </p:spPr>
        <p:txBody>
          <a:bodyPr/>
          <a:lstStyle/>
          <a:p>
            <a:r>
              <a:rPr lang="en-US" dirty="0" smtClean="0"/>
              <a:t>Issues/Challenges from TSO perspective</a:t>
            </a:r>
            <a:endParaRPr lang="en-US"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601734499"/>
              </p:ext>
            </p:extLst>
          </p:nvPr>
        </p:nvGraphicFramePr>
        <p:xfrm>
          <a:off x="177800" y="1759320"/>
          <a:ext cx="8788400" cy="4859402"/>
        </p:xfrm>
        <a:graphic>
          <a:graphicData uri="http://schemas.openxmlformats.org/drawingml/2006/table">
            <a:tbl>
              <a:tblPr firstRow="1" firstCol="1" bandRow="1">
                <a:tableStyleId>{5C22544A-7EE6-4342-B048-85BDC9FD1C3A}</a:tableStyleId>
              </a:tblPr>
              <a:tblGrid>
                <a:gridCol w="2324100"/>
                <a:gridCol w="6464300"/>
              </a:tblGrid>
              <a:tr h="260806">
                <a:tc>
                  <a:txBody>
                    <a:bodyPr/>
                    <a:lstStyle/>
                    <a:p>
                      <a:pPr algn="ctr">
                        <a:lnSpc>
                          <a:spcPct val="107000"/>
                        </a:lnSpc>
                        <a:spcAft>
                          <a:spcPts val="0"/>
                        </a:spcAft>
                      </a:pPr>
                      <a:r>
                        <a:rPr lang="en-GB" sz="1600" dirty="0">
                          <a:effectLst/>
                        </a:rPr>
                        <a:t>Emerging theme</a:t>
                      </a:r>
                      <a:endParaRPr lang="en-US" sz="2800" dirty="0">
                        <a:effectLst/>
                        <a:latin typeface="Calibri" charset="0"/>
                        <a:ea typeface="Calibri" charset="0"/>
                        <a:cs typeface="Times New Roman" charset="0"/>
                      </a:endParaRPr>
                    </a:p>
                  </a:txBody>
                  <a:tcPr marL="68566" marR="68566" marT="0" marB="0" anchor="ctr"/>
                </a:tc>
                <a:tc>
                  <a:txBody>
                    <a:bodyPr/>
                    <a:lstStyle/>
                    <a:p>
                      <a:pPr algn="ctr">
                        <a:lnSpc>
                          <a:spcPct val="107000"/>
                        </a:lnSpc>
                        <a:spcAft>
                          <a:spcPts val="0"/>
                        </a:spcAft>
                      </a:pPr>
                      <a:r>
                        <a:rPr lang="en-GB" sz="1600" dirty="0">
                          <a:effectLst/>
                        </a:rPr>
                        <a:t>Issues/challenges facing third sector organisations in </a:t>
                      </a:r>
                      <a:r>
                        <a:rPr lang="en-GB" sz="1600" dirty="0" smtClean="0">
                          <a:effectLst/>
                        </a:rPr>
                        <a:t>Scotland</a:t>
                      </a:r>
                      <a:endParaRPr lang="en-US" sz="2800" dirty="0">
                        <a:effectLst/>
                      </a:endParaRPr>
                    </a:p>
                  </a:txBody>
                  <a:tcPr marL="68566" marR="68566" marT="0" marB="0" anchor="ctr"/>
                </a:tc>
              </a:tr>
              <a:tr h="912820">
                <a:tc>
                  <a:txBody>
                    <a:bodyPr/>
                    <a:lstStyle/>
                    <a:p>
                      <a:pPr>
                        <a:lnSpc>
                          <a:spcPct val="107000"/>
                        </a:lnSpc>
                        <a:spcAft>
                          <a:spcPts val="0"/>
                        </a:spcAft>
                      </a:pPr>
                      <a:r>
                        <a:rPr lang="en-GB" sz="1400" dirty="0">
                          <a:effectLst/>
                        </a:rPr>
                        <a:t>Funding and funding cycles</a:t>
                      </a:r>
                      <a:endParaRPr lang="en-US" sz="2400" dirty="0">
                        <a:effectLst/>
                        <a:latin typeface="Calibri" charset="0"/>
                        <a:ea typeface="Calibri" charset="0"/>
                        <a:cs typeface="Times New Roman" charset="0"/>
                      </a:endParaRPr>
                    </a:p>
                  </a:txBody>
                  <a:tcPr marL="68566" marR="68566" marT="0" marB="0" anchor="ctr"/>
                </a:tc>
                <a:tc>
                  <a:txBody>
                    <a:bodyPr/>
                    <a:lstStyle/>
                    <a:p>
                      <a:pPr>
                        <a:lnSpc>
                          <a:spcPct val="107000"/>
                        </a:lnSpc>
                        <a:spcAft>
                          <a:spcPts val="0"/>
                        </a:spcAft>
                      </a:pPr>
                      <a:r>
                        <a:rPr lang="en-GB" sz="1000" dirty="0">
                          <a:effectLst/>
                        </a:rPr>
                        <a:t>Alignment of funding resources available to organisational needs;</a:t>
                      </a:r>
                      <a:endParaRPr lang="en-US" sz="1400" dirty="0">
                        <a:effectLst/>
                      </a:endParaRPr>
                    </a:p>
                    <a:p>
                      <a:pPr>
                        <a:lnSpc>
                          <a:spcPct val="107000"/>
                        </a:lnSpc>
                        <a:spcAft>
                          <a:spcPts val="0"/>
                        </a:spcAft>
                      </a:pPr>
                      <a:r>
                        <a:rPr lang="en-GB" sz="1000" dirty="0">
                          <a:effectLst/>
                        </a:rPr>
                        <a:t>Lack of public funding sources;</a:t>
                      </a:r>
                      <a:endParaRPr lang="en-US" sz="1400" dirty="0">
                        <a:effectLst/>
                      </a:endParaRPr>
                    </a:p>
                    <a:p>
                      <a:pPr>
                        <a:lnSpc>
                          <a:spcPct val="107000"/>
                        </a:lnSpc>
                        <a:spcAft>
                          <a:spcPts val="0"/>
                        </a:spcAft>
                      </a:pPr>
                      <a:r>
                        <a:rPr lang="en-GB" sz="1000" dirty="0">
                          <a:effectLst/>
                        </a:rPr>
                        <a:t>Expectation to “do more for less”;</a:t>
                      </a:r>
                      <a:endParaRPr lang="en-US" sz="1400" dirty="0">
                        <a:effectLst/>
                      </a:endParaRPr>
                    </a:p>
                    <a:p>
                      <a:pPr>
                        <a:lnSpc>
                          <a:spcPct val="107000"/>
                        </a:lnSpc>
                        <a:spcAft>
                          <a:spcPts val="0"/>
                        </a:spcAft>
                      </a:pPr>
                      <a:r>
                        <a:rPr lang="en-GB" sz="1000" dirty="0">
                          <a:effectLst/>
                        </a:rPr>
                        <a:t>Short term funding cycles;</a:t>
                      </a:r>
                      <a:endParaRPr lang="en-US" sz="1400" dirty="0">
                        <a:effectLst/>
                      </a:endParaRPr>
                    </a:p>
                    <a:p>
                      <a:pPr>
                        <a:lnSpc>
                          <a:spcPct val="107000"/>
                        </a:lnSpc>
                        <a:spcAft>
                          <a:spcPts val="0"/>
                        </a:spcAft>
                      </a:pPr>
                      <a:r>
                        <a:rPr lang="en-GB" sz="1000" dirty="0">
                          <a:effectLst/>
                        </a:rPr>
                        <a:t>Time taken by third sector organisations to chase funding, make applications and sending them out;</a:t>
                      </a:r>
                      <a:endParaRPr lang="en-US" sz="1400" dirty="0">
                        <a:effectLst/>
                      </a:endParaRPr>
                    </a:p>
                    <a:p>
                      <a:pPr>
                        <a:lnSpc>
                          <a:spcPct val="107000"/>
                        </a:lnSpc>
                        <a:spcAft>
                          <a:spcPts val="0"/>
                        </a:spcAft>
                      </a:pPr>
                      <a:r>
                        <a:rPr lang="en-GB" sz="1000" dirty="0">
                          <a:effectLst/>
                        </a:rPr>
                        <a:t>Lack of independent funding sources;</a:t>
                      </a:r>
                      <a:endParaRPr lang="en-US" sz="1400" dirty="0">
                        <a:effectLst/>
                      </a:endParaRPr>
                    </a:p>
                    <a:p>
                      <a:pPr>
                        <a:lnSpc>
                          <a:spcPct val="107000"/>
                        </a:lnSpc>
                        <a:spcAft>
                          <a:spcPts val="0"/>
                        </a:spcAft>
                      </a:pPr>
                      <a:r>
                        <a:rPr lang="en-GB" sz="1000" dirty="0">
                          <a:effectLst/>
                        </a:rPr>
                        <a:t>How funding is distributed by grant makers </a:t>
                      </a:r>
                      <a:endParaRPr lang="en-US" sz="1400" dirty="0">
                        <a:effectLst/>
                        <a:latin typeface="Calibri" charset="0"/>
                        <a:ea typeface="Calibri" charset="0"/>
                        <a:cs typeface="Times New Roman" charset="0"/>
                      </a:endParaRPr>
                    </a:p>
                  </a:txBody>
                  <a:tcPr marL="68566" marR="68566" marT="0" marB="0"/>
                </a:tc>
              </a:tr>
              <a:tr h="652015">
                <a:tc>
                  <a:txBody>
                    <a:bodyPr/>
                    <a:lstStyle/>
                    <a:p>
                      <a:pPr>
                        <a:lnSpc>
                          <a:spcPct val="107000"/>
                        </a:lnSpc>
                        <a:spcAft>
                          <a:spcPts val="0"/>
                        </a:spcAft>
                      </a:pPr>
                      <a:r>
                        <a:rPr lang="en-GB" sz="1400" dirty="0">
                          <a:effectLst/>
                        </a:rPr>
                        <a:t>Setting priorities</a:t>
                      </a:r>
                      <a:endParaRPr lang="en-US" sz="2400" dirty="0">
                        <a:effectLst/>
                        <a:latin typeface="Calibri" charset="0"/>
                        <a:ea typeface="Calibri" charset="0"/>
                        <a:cs typeface="Times New Roman" charset="0"/>
                      </a:endParaRPr>
                    </a:p>
                  </a:txBody>
                  <a:tcPr marL="68566" marR="68566" marT="0" marB="0" anchor="ctr"/>
                </a:tc>
                <a:tc>
                  <a:txBody>
                    <a:bodyPr/>
                    <a:lstStyle/>
                    <a:p>
                      <a:pPr>
                        <a:lnSpc>
                          <a:spcPct val="107000"/>
                        </a:lnSpc>
                        <a:spcAft>
                          <a:spcPts val="0"/>
                        </a:spcAft>
                      </a:pPr>
                      <a:r>
                        <a:rPr lang="en-GB" sz="1000">
                          <a:effectLst/>
                        </a:rPr>
                        <a:t>Mismatch of funding (financial capital) to organisational need;</a:t>
                      </a:r>
                      <a:endParaRPr lang="en-US" sz="1400">
                        <a:effectLst/>
                      </a:endParaRPr>
                    </a:p>
                    <a:p>
                      <a:pPr>
                        <a:lnSpc>
                          <a:spcPct val="107000"/>
                        </a:lnSpc>
                        <a:spcAft>
                          <a:spcPts val="0"/>
                        </a:spcAft>
                      </a:pPr>
                      <a:r>
                        <a:rPr lang="en-GB" sz="1000">
                          <a:effectLst/>
                        </a:rPr>
                        <a:t>Time pressure on planning cycles;</a:t>
                      </a:r>
                      <a:endParaRPr lang="en-US" sz="1400">
                        <a:effectLst/>
                      </a:endParaRPr>
                    </a:p>
                    <a:p>
                      <a:pPr>
                        <a:lnSpc>
                          <a:spcPct val="107000"/>
                        </a:lnSpc>
                        <a:spcAft>
                          <a:spcPts val="0"/>
                        </a:spcAft>
                      </a:pPr>
                      <a:r>
                        <a:rPr lang="en-GB" sz="1000">
                          <a:effectLst/>
                        </a:rPr>
                        <a:t>Competing business priorities;</a:t>
                      </a:r>
                      <a:endParaRPr lang="en-US" sz="1400">
                        <a:effectLst/>
                      </a:endParaRPr>
                    </a:p>
                    <a:p>
                      <a:pPr>
                        <a:lnSpc>
                          <a:spcPct val="107000"/>
                        </a:lnSpc>
                        <a:spcAft>
                          <a:spcPts val="0"/>
                        </a:spcAft>
                      </a:pPr>
                      <a:r>
                        <a:rPr lang="en-GB" sz="1000">
                          <a:effectLst/>
                        </a:rPr>
                        <a:t>Competing policy priorities (Grant-makers);</a:t>
                      </a:r>
                      <a:endParaRPr lang="en-US" sz="1400">
                        <a:effectLst/>
                      </a:endParaRPr>
                    </a:p>
                    <a:p>
                      <a:pPr>
                        <a:lnSpc>
                          <a:spcPct val="107000"/>
                        </a:lnSpc>
                        <a:spcAft>
                          <a:spcPts val="0"/>
                        </a:spcAft>
                      </a:pPr>
                      <a:r>
                        <a:rPr lang="en-GB" sz="1000">
                          <a:effectLst/>
                        </a:rPr>
                        <a:t>Competing policy priorities (Scottish Government)</a:t>
                      </a:r>
                      <a:endParaRPr lang="en-US" sz="1400">
                        <a:effectLst/>
                        <a:latin typeface="Calibri" charset="0"/>
                        <a:ea typeface="Calibri" charset="0"/>
                        <a:cs typeface="Times New Roman" charset="0"/>
                      </a:endParaRPr>
                    </a:p>
                  </a:txBody>
                  <a:tcPr marL="68566" marR="68566" marT="0" marB="0"/>
                </a:tc>
              </a:tr>
              <a:tr h="521612">
                <a:tc>
                  <a:txBody>
                    <a:bodyPr/>
                    <a:lstStyle/>
                    <a:p>
                      <a:pPr>
                        <a:lnSpc>
                          <a:spcPct val="107000"/>
                        </a:lnSpc>
                        <a:spcAft>
                          <a:spcPts val="0"/>
                        </a:spcAft>
                      </a:pPr>
                      <a:r>
                        <a:rPr lang="en-GB" sz="1400" dirty="0">
                          <a:effectLst/>
                        </a:rPr>
                        <a:t>Skills and assets (human resources, skills and physical assets)</a:t>
                      </a:r>
                      <a:endParaRPr lang="en-US" sz="2400" dirty="0">
                        <a:effectLst/>
                        <a:latin typeface="Calibri" charset="0"/>
                        <a:ea typeface="Calibri" charset="0"/>
                        <a:cs typeface="Times New Roman" charset="0"/>
                      </a:endParaRPr>
                    </a:p>
                  </a:txBody>
                  <a:tcPr marL="68566" marR="68566" marT="0" marB="0" anchor="ctr"/>
                </a:tc>
                <a:tc>
                  <a:txBody>
                    <a:bodyPr/>
                    <a:lstStyle/>
                    <a:p>
                      <a:pPr>
                        <a:lnSpc>
                          <a:spcPct val="107000"/>
                        </a:lnSpc>
                        <a:spcAft>
                          <a:spcPts val="0"/>
                        </a:spcAft>
                      </a:pPr>
                      <a:r>
                        <a:rPr lang="en-GB" sz="1000">
                          <a:effectLst/>
                        </a:rPr>
                        <a:t>Long-term sustainability of skills and asset resources;</a:t>
                      </a:r>
                      <a:endParaRPr lang="en-US" sz="1400">
                        <a:effectLst/>
                      </a:endParaRPr>
                    </a:p>
                    <a:p>
                      <a:pPr>
                        <a:lnSpc>
                          <a:spcPct val="107000"/>
                        </a:lnSpc>
                        <a:spcAft>
                          <a:spcPts val="0"/>
                        </a:spcAft>
                      </a:pPr>
                      <a:r>
                        <a:rPr lang="en-GB" sz="1000">
                          <a:effectLst/>
                        </a:rPr>
                        <a:t>Availability of resources and routes to accessing them;</a:t>
                      </a:r>
                      <a:endParaRPr lang="en-US" sz="1400">
                        <a:effectLst/>
                      </a:endParaRPr>
                    </a:p>
                    <a:p>
                      <a:pPr>
                        <a:lnSpc>
                          <a:spcPct val="107000"/>
                        </a:lnSpc>
                        <a:spcAft>
                          <a:spcPts val="0"/>
                        </a:spcAft>
                      </a:pPr>
                      <a:r>
                        <a:rPr lang="en-GB" sz="1000">
                          <a:effectLst/>
                        </a:rPr>
                        <a:t>Mismatch/alignment of skill resources (human capital) to address challenges as a voluntary organisation;</a:t>
                      </a:r>
                      <a:endParaRPr lang="en-US" sz="1400">
                        <a:effectLst/>
                      </a:endParaRPr>
                    </a:p>
                    <a:p>
                      <a:pPr>
                        <a:lnSpc>
                          <a:spcPct val="107000"/>
                        </a:lnSpc>
                        <a:spcAft>
                          <a:spcPts val="0"/>
                        </a:spcAft>
                      </a:pPr>
                      <a:r>
                        <a:rPr lang="en-GB" sz="1000">
                          <a:effectLst/>
                        </a:rPr>
                        <a:t>Mismatch/alignment of asset resources (physical capital) to address sector challenges</a:t>
                      </a:r>
                      <a:endParaRPr lang="en-US" sz="1400">
                        <a:effectLst/>
                        <a:latin typeface="Calibri" charset="0"/>
                        <a:ea typeface="Calibri" charset="0"/>
                        <a:cs typeface="Times New Roman" charset="0"/>
                      </a:endParaRPr>
                    </a:p>
                  </a:txBody>
                  <a:tcPr marL="68566" marR="68566" marT="0" marB="0"/>
                </a:tc>
              </a:tr>
              <a:tr h="782417">
                <a:tc>
                  <a:txBody>
                    <a:bodyPr/>
                    <a:lstStyle/>
                    <a:p>
                      <a:pPr>
                        <a:lnSpc>
                          <a:spcPct val="107000"/>
                        </a:lnSpc>
                        <a:spcAft>
                          <a:spcPts val="0"/>
                        </a:spcAft>
                      </a:pPr>
                      <a:r>
                        <a:rPr lang="en-GB" sz="1400" dirty="0">
                          <a:effectLst/>
                        </a:rPr>
                        <a:t>Relationships between and within the public, third &amp; private sectors</a:t>
                      </a:r>
                      <a:endParaRPr lang="en-US" sz="2400" dirty="0">
                        <a:effectLst/>
                        <a:latin typeface="Calibri" charset="0"/>
                        <a:ea typeface="Calibri" charset="0"/>
                        <a:cs typeface="Times New Roman" charset="0"/>
                      </a:endParaRPr>
                    </a:p>
                  </a:txBody>
                  <a:tcPr marL="68566" marR="68566" marT="0" marB="0" anchor="ctr"/>
                </a:tc>
                <a:tc>
                  <a:txBody>
                    <a:bodyPr/>
                    <a:lstStyle/>
                    <a:p>
                      <a:pPr>
                        <a:lnSpc>
                          <a:spcPct val="107000"/>
                        </a:lnSpc>
                        <a:spcAft>
                          <a:spcPts val="0"/>
                        </a:spcAft>
                      </a:pPr>
                      <a:r>
                        <a:rPr lang="en-GB" sz="1000" dirty="0">
                          <a:effectLst/>
                        </a:rPr>
                        <a:t>Relationships within your sector;</a:t>
                      </a:r>
                      <a:endParaRPr lang="en-US" sz="1400" dirty="0">
                        <a:effectLst/>
                      </a:endParaRPr>
                    </a:p>
                    <a:p>
                      <a:pPr>
                        <a:lnSpc>
                          <a:spcPct val="107000"/>
                        </a:lnSpc>
                        <a:spcAft>
                          <a:spcPts val="0"/>
                        </a:spcAft>
                      </a:pPr>
                      <a:r>
                        <a:rPr lang="en-GB" sz="1000" dirty="0">
                          <a:effectLst/>
                        </a:rPr>
                        <a:t>Relationships between the sectors;</a:t>
                      </a:r>
                      <a:endParaRPr lang="en-US" sz="1400" dirty="0">
                        <a:effectLst/>
                      </a:endParaRPr>
                    </a:p>
                    <a:p>
                      <a:pPr>
                        <a:lnSpc>
                          <a:spcPct val="107000"/>
                        </a:lnSpc>
                        <a:spcAft>
                          <a:spcPts val="0"/>
                        </a:spcAft>
                      </a:pPr>
                      <a:r>
                        <a:rPr lang="en-GB" sz="1000" dirty="0">
                          <a:effectLst/>
                        </a:rPr>
                        <a:t>Breaking down of stereotypes that hinder collaborative working between sectors and organisations;</a:t>
                      </a:r>
                      <a:endParaRPr lang="en-US" sz="1400" dirty="0">
                        <a:effectLst/>
                      </a:endParaRPr>
                    </a:p>
                    <a:p>
                      <a:pPr>
                        <a:lnSpc>
                          <a:spcPct val="107000"/>
                        </a:lnSpc>
                        <a:spcAft>
                          <a:spcPts val="0"/>
                        </a:spcAft>
                      </a:pPr>
                      <a:r>
                        <a:rPr lang="en-GB" sz="1000" dirty="0">
                          <a:effectLst/>
                        </a:rPr>
                        <a:t>Equality of relationships and power (real or perceived) between the sectors;</a:t>
                      </a:r>
                      <a:endParaRPr lang="en-US" sz="1400" dirty="0">
                        <a:effectLst/>
                      </a:endParaRPr>
                    </a:p>
                    <a:p>
                      <a:pPr>
                        <a:lnSpc>
                          <a:spcPct val="107000"/>
                        </a:lnSpc>
                        <a:spcAft>
                          <a:spcPts val="0"/>
                        </a:spcAft>
                      </a:pPr>
                      <a:r>
                        <a:rPr lang="en-GB" sz="1000" dirty="0">
                          <a:effectLst/>
                        </a:rPr>
                        <a:t>Relationship between funder and recipient;</a:t>
                      </a:r>
                      <a:endParaRPr lang="en-US" sz="1400" dirty="0">
                        <a:effectLst/>
                      </a:endParaRPr>
                    </a:p>
                    <a:p>
                      <a:pPr>
                        <a:lnSpc>
                          <a:spcPct val="107000"/>
                        </a:lnSpc>
                        <a:spcAft>
                          <a:spcPts val="0"/>
                        </a:spcAft>
                      </a:pPr>
                      <a:r>
                        <a:rPr lang="en-GB" sz="1000" dirty="0">
                          <a:effectLst/>
                        </a:rPr>
                        <a:t>Ownership of policy priorities</a:t>
                      </a:r>
                      <a:endParaRPr lang="en-US" sz="1400" dirty="0">
                        <a:effectLst/>
                        <a:latin typeface="Calibri" charset="0"/>
                        <a:ea typeface="Calibri" charset="0"/>
                        <a:cs typeface="Times New Roman" charset="0"/>
                      </a:endParaRPr>
                    </a:p>
                  </a:txBody>
                  <a:tcPr marL="68566" marR="68566" marT="0" marB="0"/>
                </a:tc>
              </a:tr>
              <a:tr h="652015">
                <a:tc>
                  <a:txBody>
                    <a:bodyPr/>
                    <a:lstStyle/>
                    <a:p>
                      <a:pPr>
                        <a:lnSpc>
                          <a:spcPct val="107000"/>
                        </a:lnSpc>
                        <a:spcAft>
                          <a:spcPts val="0"/>
                        </a:spcAft>
                      </a:pPr>
                      <a:r>
                        <a:rPr lang="en-GB" sz="1400" dirty="0">
                          <a:effectLst/>
                        </a:rPr>
                        <a:t>Operating environment and climate</a:t>
                      </a:r>
                      <a:endParaRPr lang="en-US" sz="2400" dirty="0">
                        <a:effectLst/>
                        <a:latin typeface="Calibri" charset="0"/>
                        <a:ea typeface="Calibri" charset="0"/>
                        <a:cs typeface="Times New Roman" charset="0"/>
                      </a:endParaRPr>
                    </a:p>
                  </a:txBody>
                  <a:tcPr marL="68566" marR="68566" marT="0" marB="0" anchor="ctr"/>
                </a:tc>
                <a:tc>
                  <a:txBody>
                    <a:bodyPr/>
                    <a:lstStyle/>
                    <a:p>
                      <a:pPr>
                        <a:lnSpc>
                          <a:spcPct val="107000"/>
                        </a:lnSpc>
                        <a:spcAft>
                          <a:spcPts val="0"/>
                        </a:spcAft>
                      </a:pPr>
                      <a:r>
                        <a:rPr lang="en-GB" sz="1000" dirty="0">
                          <a:effectLst/>
                        </a:rPr>
                        <a:t>Need to improve the quality of funding applications to ensure successful funding bids addressing specified criteria;</a:t>
                      </a:r>
                      <a:endParaRPr lang="en-US" sz="1400" dirty="0">
                        <a:effectLst/>
                      </a:endParaRPr>
                    </a:p>
                    <a:p>
                      <a:pPr>
                        <a:lnSpc>
                          <a:spcPct val="107000"/>
                        </a:lnSpc>
                        <a:spcAft>
                          <a:spcPts val="0"/>
                        </a:spcAft>
                      </a:pPr>
                      <a:r>
                        <a:rPr lang="en-GB" sz="1000" dirty="0">
                          <a:effectLst/>
                        </a:rPr>
                        <a:t>Grant-makers and funders understanding of the breath and diversity the third sector in Scotland;</a:t>
                      </a:r>
                      <a:endParaRPr lang="en-US" sz="1400" dirty="0">
                        <a:effectLst/>
                      </a:endParaRPr>
                    </a:p>
                    <a:p>
                      <a:pPr>
                        <a:lnSpc>
                          <a:spcPct val="107000"/>
                        </a:lnSpc>
                        <a:spcAft>
                          <a:spcPts val="0"/>
                        </a:spcAft>
                      </a:pPr>
                      <a:r>
                        <a:rPr lang="en-GB" sz="1000" dirty="0">
                          <a:effectLst/>
                        </a:rPr>
                        <a:t>Government official’s perception of the third sector;</a:t>
                      </a:r>
                      <a:endParaRPr lang="en-US" sz="1400" dirty="0">
                        <a:effectLst/>
                      </a:endParaRPr>
                    </a:p>
                    <a:p>
                      <a:pPr>
                        <a:lnSpc>
                          <a:spcPct val="107000"/>
                        </a:lnSpc>
                        <a:spcAft>
                          <a:spcPts val="0"/>
                        </a:spcAft>
                      </a:pPr>
                      <a:r>
                        <a:rPr lang="en-GB" sz="1000" dirty="0">
                          <a:effectLst/>
                        </a:rPr>
                        <a:t>Grant makers and funders understanding of the environment in which they operate;</a:t>
                      </a:r>
                      <a:endParaRPr lang="en-US" sz="1400" dirty="0">
                        <a:effectLst/>
                      </a:endParaRPr>
                    </a:p>
                    <a:p>
                      <a:pPr>
                        <a:lnSpc>
                          <a:spcPct val="107000"/>
                        </a:lnSpc>
                        <a:spcAft>
                          <a:spcPts val="0"/>
                        </a:spcAft>
                      </a:pPr>
                      <a:r>
                        <a:rPr lang="en-GB" sz="1000" dirty="0">
                          <a:effectLst/>
                        </a:rPr>
                        <a:t>Quality of communication between recipients of funds</a:t>
                      </a:r>
                      <a:endParaRPr lang="en-US" sz="1400" dirty="0">
                        <a:effectLst/>
                        <a:latin typeface="Calibri" charset="0"/>
                        <a:ea typeface="Calibri" charset="0"/>
                        <a:cs typeface="Times New Roman" charset="0"/>
                      </a:endParaRPr>
                    </a:p>
                  </a:txBody>
                  <a:tcPr marL="68566" marR="68566" marT="0" marB="0"/>
                </a:tc>
              </a:tr>
            </a:tbl>
          </a:graphicData>
        </a:graphic>
      </p:graphicFrame>
    </p:spTree>
    <p:extLst>
      <p:ext uri="{BB962C8B-B14F-4D97-AF65-F5344CB8AC3E}">
        <p14:creationId xmlns:p14="http://schemas.microsoft.com/office/powerpoint/2010/main" val="135235359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“Square holes for circle problems”</a:t>
            </a:r>
            <a:endParaRPr lang="en-US" dirty="0"/>
          </a:p>
        </p:txBody>
      </p:sp>
      <p:sp>
        <p:nvSpPr>
          <p:cNvPr id="3" name="Content Placeholder 2"/>
          <p:cNvSpPr>
            <a:spLocks noGrp="1"/>
          </p:cNvSpPr>
          <p:nvPr>
            <p:ph idx="1"/>
          </p:nvPr>
        </p:nvSpPr>
        <p:spPr/>
        <p:txBody>
          <a:bodyPr/>
          <a:lstStyle/>
          <a:p>
            <a:endParaRPr lang="en-GB" sz="2800" i="1" dirty="0"/>
          </a:p>
          <a:p>
            <a:pPr marL="0" indent="0">
              <a:buNone/>
            </a:pPr>
            <a:r>
              <a:rPr lang="en-GB" sz="2800" i="1" dirty="0" smtClean="0"/>
              <a:t>“</a:t>
            </a:r>
            <a:r>
              <a:rPr lang="en-GB" sz="2800" b="1" i="1" dirty="0"/>
              <a:t>Sometimes what you get offered is maybe not what you need</a:t>
            </a:r>
            <a:r>
              <a:rPr lang="en-GB" sz="2800" i="1" dirty="0"/>
              <a:t>, you don’t need a day with 100 volunteers coming up to do a community garden, actually </a:t>
            </a:r>
            <a:r>
              <a:rPr lang="en-GB" sz="2800" b="1" i="1" dirty="0"/>
              <a:t>what you need is real capacity building</a:t>
            </a:r>
            <a:r>
              <a:rPr lang="en-GB" sz="2800" i="1" dirty="0"/>
              <a:t>, in a way that might be to support, IT support, not necessarily covering head office costs but core sustainability funding and I think, </a:t>
            </a:r>
            <a:r>
              <a:rPr lang="en-GB" sz="2800" b="1" i="1" dirty="0"/>
              <a:t>corporates are starting to get that” </a:t>
            </a:r>
            <a:endParaRPr lang="en-GB" sz="2800" b="1" i="1" dirty="0" smtClean="0"/>
          </a:p>
          <a:p>
            <a:pPr marL="0" indent="0" algn="r">
              <a:buNone/>
            </a:pPr>
            <a:r>
              <a:rPr lang="en-GB" sz="2800" i="1" dirty="0" smtClean="0"/>
              <a:t>(Third Sector workshop </a:t>
            </a:r>
            <a:r>
              <a:rPr lang="en-GB" sz="2800" i="1" dirty="0"/>
              <a:t>p</a:t>
            </a:r>
            <a:r>
              <a:rPr lang="en-GB" sz="2800" i="1" dirty="0" smtClean="0"/>
              <a:t>articipant)</a:t>
            </a:r>
          </a:p>
          <a:p>
            <a:pPr marL="0" indent="0" algn="r">
              <a:buNone/>
            </a:pPr>
            <a:endParaRPr lang="en-GB" sz="2800" i="1" dirty="0"/>
          </a:p>
        </p:txBody>
      </p:sp>
    </p:spTree>
    <p:extLst>
      <p:ext uri="{BB962C8B-B14F-4D97-AF65-F5344CB8AC3E}">
        <p14:creationId xmlns:p14="http://schemas.microsoft.com/office/powerpoint/2010/main" val="204033606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Session Outline</a:t>
            </a:r>
            <a:endParaRPr lang="en-US" dirty="0"/>
          </a:p>
        </p:txBody>
      </p:sp>
      <p:sp>
        <p:nvSpPr>
          <p:cNvPr id="3" name="Content Placeholder 2"/>
          <p:cNvSpPr>
            <a:spLocks noGrp="1"/>
          </p:cNvSpPr>
          <p:nvPr>
            <p:ph idx="1"/>
          </p:nvPr>
        </p:nvSpPr>
        <p:spPr>
          <a:xfrm>
            <a:off x="347663" y="3746954"/>
            <a:ext cx="8448674" cy="2116357"/>
          </a:xfrm>
        </p:spPr>
        <p:txBody>
          <a:bodyPr/>
          <a:lstStyle/>
          <a:p>
            <a:r>
              <a:rPr lang="en-GB" sz="2000" kern="1200" dirty="0" smtClean="0"/>
              <a:t>Release </a:t>
            </a:r>
            <a:r>
              <a:rPr lang="en-GB" sz="2000" kern="1200" dirty="0"/>
              <a:t>business resources into the community in the context of COR	</a:t>
            </a:r>
            <a:endParaRPr lang="en-GB" sz="2000" kern="1200" dirty="0" smtClean="0"/>
          </a:p>
          <a:p>
            <a:endParaRPr lang="en-GB" sz="900" kern="1200" dirty="0"/>
          </a:p>
          <a:p>
            <a:r>
              <a:rPr lang="en-GB" sz="2000" kern="1200" dirty="0"/>
              <a:t>VAF: the organisation, its goal and directions</a:t>
            </a:r>
            <a:r>
              <a:rPr lang="en-US" sz="2000" dirty="0"/>
              <a:t> </a:t>
            </a:r>
            <a:endParaRPr lang="en-US" sz="2000" dirty="0" smtClean="0"/>
          </a:p>
          <a:p>
            <a:endParaRPr lang="en-US" sz="900" dirty="0"/>
          </a:p>
          <a:p>
            <a:r>
              <a:rPr lang="en-GB" sz="2000" kern="1200" dirty="0"/>
              <a:t>Soft systems methodology (SSM) applied in VAF</a:t>
            </a:r>
            <a:r>
              <a:rPr lang="en-US" sz="2000" dirty="0"/>
              <a:t> </a:t>
            </a:r>
            <a:endParaRPr lang="en-US" sz="2000" dirty="0" smtClean="0"/>
          </a:p>
          <a:p>
            <a:endParaRPr lang="en-US" sz="900" dirty="0"/>
          </a:p>
          <a:p>
            <a:r>
              <a:rPr lang="en-GB" sz="2000" i="1" kern="1200" dirty="0"/>
              <a:t>The gift: To see VAF and its goal as others see </a:t>
            </a:r>
            <a:r>
              <a:rPr lang="en-GB" sz="2000" i="1" kern="1200" dirty="0" smtClean="0"/>
              <a:t>it </a:t>
            </a:r>
            <a:r>
              <a:rPr lang="en-GB" sz="2000" kern="1200" dirty="0" smtClean="0"/>
              <a:t>(lessons learnt for VAF)</a:t>
            </a:r>
          </a:p>
          <a:p>
            <a:endParaRPr lang="en-GB" sz="900" kern="1200" dirty="0" smtClean="0"/>
          </a:p>
          <a:p>
            <a:r>
              <a:rPr lang="en-GB" sz="2000" kern="1200" dirty="0" smtClean="0"/>
              <a:t>Propose the </a:t>
            </a:r>
            <a:r>
              <a:rPr lang="en-GB" sz="2000" i="1" kern="1200" dirty="0" smtClean="0"/>
              <a:t>Connect</a:t>
            </a:r>
            <a:r>
              <a:rPr lang="en-GB" sz="2000" kern="1200" dirty="0" smtClean="0"/>
              <a:t> Model after refinement</a:t>
            </a:r>
            <a:r>
              <a:rPr lang="en-US" sz="2000" dirty="0" smtClean="0"/>
              <a:t> </a:t>
            </a:r>
            <a:endParaRPr lang="en-US" sz="2000" dirty="0"/>
          </a:p>
          <a:p>
            <a:endParaRPr lang="en-US" sz="2000" dirty="0" smtClean="0"/>
          </a:p>
          <a:p>
            <a:endParaRPr lang="en-US" sz="2000" dirty="0"/>
          </a:p>
          <a:p>
            <a:endParaRPr lang="en-US" sz="2000" dirty="0" smtClean="0"/>
          </a:p>
          <a:p>
            <a:pPr marL="0" indent="0">
              <a:buNone/>
            </a:pPr>
            <a:endParaRPr lang="en-US" sz="2000" dirty="0"/>
          </a:p>
          <a:p>
            <a:endParaRPr lang="en-US" sz="2000" dirty="0" smtClean="0"/>
          </a:p>
          <a:p>
            <a:pPr marL="0" indent="0">
              <a:buNone/>
            </a:pPr>
            <a:endParaRPr lang="en-US" sz="2000" dirty="0"/>
          </a:p>
        </p:txBody>
      </p:sp>
      <p:graphicFrame>
        <p:nvGraphicFramePr>
          <p:cNvPr id="4" name="Table 3"/>
          <p:cNvGraphicFramePr>
            <a:graphicFrameLocks noGrp="1"/>
          </p:cNvGraphicFramePr>
          <p:nvPr>
            <p:extLst>
              <p:ext uri="{D42A27DB-BD31-4B8C-83A1-F6EECF244321}">
                <p14:modId xmlns:p14="http://schemas.microsoft.com/office/powerpoint/2010/main" val="891844806"/>
              </p:ext>
            </p:extLst>
          </p:nvPr>
        </p:nvGraphicFramePr>
        <p:xfrm>
          <a:off x="438100" y="1863911"/>
          <a:ext cx="8264624" cy="1554480"/>
        </p:xfrm>
        <a:graphic>
          <a:graphicData uri="http://schemas.openxmlformats.org/drawingml/2006/table">
            <a:tbl>
              <a:tblPr firstRow="1" bandRow="1">
                <a:tableStyleId>{5C22544A-7EE6-4342-B048-85BDC9FD1C3A}</a:tableStyleId>
              </a:tblPr>
              <a:tblGrid>
                <a:gridCol w="8264624"/>
              </a:tblGrid>
              <a:tr h="141091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1" i="1" dirty="0" smtClean="0">
                          <a:solidFill>
                            <a:schemeClr val="bg1"/>
                          </a:solidFill>
                        </a:rPr>
                        <a:t>Presentation Aim: </a:t>
                      </a:r>
                      <a:endParaRPr lang="en-US" sz="2000" b="1" i="1" dirty="0" smtClean="0">
                        <a:solidFill>
                          <a:schemeClr val="bg1"/>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2000" b="1" i="1" dirty="0" smtClean="0">
                        <a:solidFill>
                          <a:schemeClr val="bg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2000" b="1" i="1" dirty="0" smtClean="0">
                          <a:solidFill>
                            <a:schemeClr val="bg1"/>
                          </a:solidFill>
                        </a:rPr>
                        <a:t>To</a:t>
                      </a:r>
                      <a:r>
                        <a:rPr lang="en-US" sz="2000" b="1" i="1" baseline="0" dirty="0" smtClean="0">
                          <a:solidFill>
                            <a:schemeClr val="bg1"/>
                          </a:solidFill>
                        </a:rPr>
                        <a:t> </a:t>
                      </a:r>
                      <a:r>
                        <a:rPr lang="en-GB" sz="1800" b="1" kern="1200" dirty="0" smtClean="0">
                          <a:solidFill>
                            <a:schemeClr val="lt1"/>
                          </a:solidFill>
                          <a:effectLst/>
                          <a:latin typeface="+mn-lt"/>
                          <a:ea typeface="+mn-ea"/>
                          <a:cs typeface="+mn-cs"/>
                        </a:rPr>
                        <a:t>present an application of community O.R. (COR), using Soft System Methodology (SSM) to help a grant-maker to understand how to </a:t>
                      </a:r>
                      <a:r>
                        <a:rPr lang="en-GB" sz="1800" b="1" i="1" kern="1200" dirty="0" smtClean="0">
                          <a:solidFill>
                            <a:schemeClr val="lt1"/>
                          </a:solidFill>
                          <a:effectLst/>
                          <a:latin typeface="+mn-lt"/>
                          <a:ea typeface="+mn-ea"/>
                          <a:cs typeface="+mn-cs"/>
                        </a:rPr>
                        <a:t>unlock and release more resources into communities</a:t>
                      </a:r>
                      <a:endParaRPr lang="en-US" sz="2000" b="1" i="1" dirty="0" smtClean="0">
                        <a:solidFill>
                          <a:schemeClr val="bg1"/>
                        </a:solidFill>
                      </a:endParaRPr>
                    </a:p>
                  </a:txBody>
                  <a:tcPr>
                    <a:solidFill>
                      <a:srgbClr val="BE0F34"/>
                    </a:solidFill>
                  </a:tcPr>
                </a:tc>
              </a:tr>
            </a:tbl>
          </a:graphicData>
        </a:graphic>
      </p:graphicFrame>
    </p:spTree>
    <p:extLst>
      <p:ext uri="{BB962C8B-B14F-4D97-AF65-F5344CB8AC3E}">
        <p14:creationId xmlns:p14="http://schemas.microsoft.com/office/powerpoint/2010/main" val="1290409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1" nodeType="clickEffect">
                                  <p:stCondLst>
                                    <p:cond delay="0"/>
                                  </p:stCondLst>
                                  <p:childTnLst>
                                    <p:set>
                                      <p:cBhvr>
                                        <p:cTn id="2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1"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1"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1" nodeType="click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1" nodeType="click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 grpI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7663" y="939985"/>
            <a:ext cx="8448675" cy="695325"/>
          </a:xfrm>
        </p:spPr>
        <p:txBody>
          <a:bodyPr/>
          <a:lstStyle/>
          <a:p>
            <a:r>
              <a:rPr lang="en-US" dirty="0" smtClean="0"/>
              <a:t>TSOs: 12 Relevant systems</a:t>
            </a:r>
            <a:endParaRPr lang="en-US" dirty="0"/>
          </a:p>
        </p:txBody>
      </p:sp>
      <p:sp>
        <p:nvSpPr>
          <p:cNvPr id="3" name="Content Placeholder 2"/>
          <p:cNvSpPr>
            <a:spLocks noGrp="1"/>
          </p:cNvSpPr>
          <p:nvPr>
            <p:ph idx="1"/>
          </p:nvPr>
        </p:nvSpPr>
        <p:spPr/>
        <p:txBody>
          <a:bodyPr/>
          <a:lstStyle/>
          <a:p>
            <a:endParaRPr lang="en-US" dirty="0"/>
          </a:p>
        </p:txBody>
      </p:sp>
      <p:pic>
        <p:nvPicPr>
          <p:cNvPr id="5" name="Picture 4"/>
          <p:cNvPicPr>
            <a:picLocks noChangeAspect="1"/>
          </p:cNvPicPr>
          <p:nvPr/>
        </p:nvPicPr>
        <p:blipFill>
          <a:blip r:embed="rId2"/>
          <a:stretch>
            <a:fillRect/>
          </a:stretch>
        </p:blipFill>
        <p:spPr>
          <a:xfrm>
            <a:off x="766763" y="1825810"/>
            <a:ext cx="7081837" cy="5250849"/>
          </a:xfrm>
          <a:prstGeom prst="rect">
            <a:avLst/>
          </a:prstGeom>
        </p:spPr>
      </p:pic>
    </p:spTree>
    <p:extLst>
      <p:ext uri="{BB962C8B-B14F-4D97-AF65-F5344CB8AC3E}">
        <p14:creationId xmlns:p14="http://schemas.microsoft.com/office/powerpoint/2010/main" val="38549843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Government &amp; the Public </a:t>
            </a:r>
            <a:r>
              <a:rPr lang="en-GB" dirty="0" smtClean="0"/>
              <a:t>Sector: </a:t>
            </a:r>
            <a:br>
              <a:rPr lang="en-GB" dirty="0" smtClean="0"/>
            </a:br>
            <a:r>
              <a:rPr lang="en-US" i="1" dirty="0" smtClean="0"/>
              <a:t>8 relevant systems</a:t>
            </a:r>
            <a:endParaRPr lang="en-US" i="1" dirty="0"/>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2"/>
          <a:stretch>
            <a:fillRect/>
          </a:stretch>
        </p:blipFill>
        <p:spPr>
          <a:xfrm>
            <a:off x="347663" y="2304471"/>
            <a:ext cx="8224130" cy="4270221"/>
          </a:xfrm>
          <a:prstGeom prst="rect">
            <a:avLst/>
          </a:prstGeom>
        </p:spPr>
      </p:pic>
    </p:spTree>
    <p:extLst>
      <p:ext uri="{BB962C8B-B14F-4D97-AF65-F5344CB8AC3E}">
        <p14:creationId xmlns:p14="http://schemas.microsoft.com/office/powerpoint/2010/main" val="66729872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47663" y="1280266"/>
            <a:ext cx="8448675" cy="695325"/>
          </a:xfrm>
        </p:spPr>
        <p:txBody>
          <a:bodyPr/>
          <a:lstStyle/>
          <a:p>
            <a:r>
              <a:rPr lang="en-GB" dirty="0" smtClean="0"/>
              <a:t>Lessons learnt </a:t>
            </a:r>
            <a:r>
              <a:rPr lang="en-US" dirty="0"/>
              <a:t>from SSM study</a:t>
            </a:r>
            <a:r>
              <a:rPr lang="en-GB" dirty="0" smtClean="0"/>
              <a:t> (1)</a:t>
            </a:r>
            <a:endParaRPr lang="en-US" dirty="0"/>
          </a:p>
        </p:txBody>
      </p:sp>
      <p:sp>
        <p:nvSpPr>
          <p:cNvPr id="5" name="Content Placeholder 4"/>
          <p:cNvSpPr>
            <a:spLocks noGrp="1"/>
          </p:cNvSpPr>
          <p:nvPr>
            <p:ph idx="1"/>
          </p:nvPr>
        </p:nvSpPr>
        <p:spPr>
          <a:xfrm>
            <a:off x="347663" y="2454100"/>
            <a:ext cx="8448674" cy="4400910"/>
          </a:xfrm>
        </p:spPr>
        <p:txBody>
          <a:bodyPr/>
          <a:lstStyle/>
          <a:p>
            <a:pPr marL="0" indent="0">
              <a:buNone/>
            </a:pPr>
            <a:r>
              <a:rPr lang="en-US" dirty="0" smtClean="0"/>
              <a:t>1. </a:t>
            </a:r>
            <a:r>
              <a:rPr lang="en-US" b="1" i="1" dirty="0" smtClean="0"/>
              <a:t>Investing </a:t>
            </a:r>
            <a:r>
              <a:rPr lang="en-US" b="1" i="1" dirty="0"/>
              <a:t>in social capital </a:t>
            </a:r>
            <a:r>
              <a:rPr lang="en-US" dirty="0"/>
              <a:t>is the foundation to forming </a:t>
            </a:r>
            <a:r>
              <a:rPr lang="en-US" b="1" dirty="0"/>
              <a:t>‘spaces’ </a:t>
            </a:r>
            <a:r>
              <a:rPr lang="en-US" dirty="0"/>
              <a:t>between business, third sector, government and citizens.  This includes spaces to </a:t>
            </a:r>
            <a:r>
              <a:rPr lang="en-US" b="1" dirty="0"/>
              <a:t>forge connections, shared understanding</a:t>
            </a:r>
            <a:r>
              <a:rPr lang="en-US" dirty="0"/>
              <a:t> and to </a:t>
            </a:r>
            <a:r>
              <a:rPr lang="en-US" b="1" dirty="0"/>
              <a:t>facilitate dialogue </a:t>
            </a:r>
            <a:r>
              <a:rPr lang="en-US" dirty="0"/>
              <a:t>and </a:t>
            </a:r>
            <a:r>
              <a:rPr lang="en-US" b="1" dirty="0" smtClean="0"/>
              <a:t>negotiation</a:t>
            </a:r>
            <a:r>
              <a:rPr lang="en-US" dirty="0" smtClean="0"/>
              <a:t>:</a:t>
            </a:r>
          </a:p>
          <a:p>
            <a:pPr lvl="1">
              <a:buFont typeface="Wingdings" charset="2"/>
              <a:buChar char="Ø"/>
            </a:pPr>
            <a:endParaRPr lang="en-US" sz="2400" dirty="0"/>
          </a:p>
          <a:p>
            <a:pPr lvl="1">
              <a:buFont typeface="Wingdings" charset="2"/>
              <a:buChar char="Ø"/>
            </a:pPr>
            <a:r>
              <a:rPr lang="en-US" sz="2400" dirty="0" smtClean="0"/>
              <a:t>In </a:t>
            </a:r>
            <a:r>
              <a:rPr lang="en-US" sz="2400" b="1" i="1" dirty="0" smtClean="0"/>
              <a:t>‘open spaces’</a:t>
            </a:r>
          </a:p>
          <a:p>
            <a:pPr lvl="1">
              <a:buFont typeface="Wingdings" charset="2"/>
              <a:buChar char="Ø"/>
            </a:pPr>
            <a:endParaRPr lang="en-US" sz="2400" dirty="0" smtClean="0"/>
          </a:p>
          <a:p>
            <a:pPr lvl="1">
              <a:buFont typeface="Wingdings" charset="2"/>
              <a:buChar char="Ø"/>
            </a:pPr>
            <a:r>
              <a:rPr lang="en-US" sz="2400" dirty="0" smtClean="0"/>
              <a:t>In </a:t>
            </a:r>
            <a:r>
              <a:rPr lang="en-US" sz="2400" b="1" i="1" dirty="0"/>
              <a:t>‘shared spaces</a:t>
            </a:r>
            <a:r>
              <a:rPr lang="en-US" sz="2400" b="1" i="1" dirty="0" smtClean="0"/>
              <a:t>’</a:t>
            </a:r>
            <a:endParaRPr lang="en-US" sz="2400" i="1" dirty="0"/>
          </a:p>
        </p:txBody>
      </p:sp>
      <p:pic>
        <p:nvPicPr>
          <p:cNvPr id="12" name="Picture 11"/>
          <p:cNvPicPr>
            <a:picLocks noChangeAspect="1"/>
          </p:cNvPicPr>
          <p:nvPr/>
        </p:nvPicPr>
        <p:blipFill>
          <a:blip r:embed="rId3"/>
          <a:stretch>
            <a:fillRect/>
          </a:stretch>
        </p:blipFill>
        <p:spPr>
          <a:xfrm>
            <a:off x="5066772" y="4106443"/>
            <a:ext cx="3539065" cy="2654299"/>
          </a:xfrm>
          <a:prstGeom prst="rect">
            <a:avLst/>
          </a:prstGeom>
        </p:spPr>
      </p:pic>
    </p:spTree>
    <p:extLst>
      <p:ext uri="{BB962C8B-B14F-4D97-AF65-F5344CB8AC3E}">
        <p14:creationId xmlns:p14="http://schemas.microsoft.com/office/powerpoint/2010/main" val="20900111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Lessons learnt from SSM study (2)</a:t>
            </a:r>
            <a:endParaRPr lang="en-US" dirty="0"/>
          </a:p>
        </p:txBody>
      </p:sp>
      <p:sp>
        <p:nvSpPr>
          <p:cNvPr id="3" name="Content Placeholder 2"/>
          <p:cNvSpPr>
            <a:spLocks noGrp="1"/>
          </p:cNvSpPr>
          <p:nvPr>
            <p:ph idx="1"/>
          </p:nvPr>
        </p:nvSpPr>
        <p:spPr>
          <a:xfrm>
            <a:off x="347663" y="1915021"/>
            <a:ext cx="5329237" cy="4400910"/>
          </a:xfrm>
        </p:spPr>
        <p:txBody>
          <a:bodyPr/>
          <a:lstStyle/>
          <a:p>
            <a:pPr marL="457200" indent="-457200">
              <a:buFont typeface="+mj-lt"/>
              <a:buAutoNum type="arabicPeriod" startAt="2"/>
            </a:pPr>
            <a:endParaRPr lang="en-US" sz="1800" dirty="0" smtClean="0"/>
          </a:p>
          <a:p>
            <a:pPr marL="457200" indent="-457200">
              <a:buFont typeface="+mj-lt"/>
              <a:buAutoNum type="arabicPeriod" startAt="2"/>
            </a:pPr>
            <a:r>
              <a:rPr lang="en-US" sz="1800" dirty="0" smtClean="0"/>
              <a:t>These </a:t>
            </a:r>
            <a:r>
              <a:rPr lang="en-US" sz="1800" dirty="0"/>
              <a:t>‘spaces’ need to be </a:t>
            </a:r>
            <a:r>
              <a:rPr lang="en-US" sz="1800" b="1" dirty="0"/>
              <a:t>‘governed’ </a:t>
            </a:r>
            <a:r>
              <a:rPr lang="en-US" sz="1800" dirty="0"/>
              <a:t>as no one body, </a:t>
            </a:r>
            <a:r>
              <a:rPr lang="en-US" sz="1800" dirty="0" err="1"/>
              <a:t>organisation</a:t>
            </a:r>
            <a:r>
              <a:rPr lang="en-US" sz="1800" dirty="0"/>
              <a:t> nor sector </a:t>
            </a:r>
            <a:r>
              <a:rPr lang="en-US" sz="1800" b="1" i="1" dirty="0"/>
              <a:t>‘own’ </a:t>
            </a:r>
            <a:r>
              <a:rPr lang="en-US" sz="1800" dirty="0"/>
              <a:t>the challenges being faced by communities. </a:t>
            </a:r>
            <a:endParaRPr lang="en-US" sz="1800" dirty="0" smtClean="0"/>
          </a:p>
          <a:p>
            <a:pPr marL="457200" indent="-457200">
              <a:buFont typeface="+mj-lt"/>
              <a:buAutoNum type="arabicPeriod" startAt="2"/>
            </a:pPr>
            <a:endParaRPr lang="en-US" sz="1800" dirty="0"/>
          </a:p>
          <a:p>
            <a:pPr marL="457200" indent="-457200">
              <a:buAutoNum type="arabicPeriod" startAt="3"/>
            </a:pPr>
            <a:r>
              <a:rPr lang="en-US" sz="1800" dirty="0" smtClean="0"/>
              <a:t>Government’s </a:t>
            </a:r>
            <a:r>
              <a:rPr lang="en-US" sz="1800" dirty="0"/>
              <a:t>role is to be an </a:t>
            </a:r>
            <a:r>
              <a:rPr lang="en-US" sz="1800" b="1" dirty="0"/>
              <a:t>active and equal member</a:t>
            </a:r>
            <a:r>
              <a:rPr lang="en-US" sz="1800" dirty="0"/>
              <a:t> in the creation of these </a:t>
            </a:r>
            <a:r>
              <a:rPr lang="en-US" sz="1800" b="1" i="1" dirty="0"/>
              <a:t>‘open spaces’ </a:t>
            </a:r>
            <a:r>
              <a:rPr lang="en-US" sz="1800" dirty="0"/>
              <a:t>and express the </a:t>
            </a:r>
            <a:r>
              <a:rPr lang="en-US" sz="1800" b="1" dirty="0"/>
              <a:t>shared vision </a:t>
            </a:r>
            <a:r>
              <a:rPr lang="en-US" sz="1800" dirty="0"/>
              <a:t>and values in policy and business development activity</a:t>
            </a:r>
            <a:r>
              <a:rPr lang="en-US" sz="1800" dirty="0" smtClean="0"/>
              <a:t>.</a:t>
            </a:r>
          </a:p>
          <a:p>
            <a:pPr marL="457200" indent="-457200">
              <a:buAutoNum type="arabicPeriod" startAt="3"/>
            </a:pPr>
            <a:endParaRPr lang="en-US" sz="1800" dirty="0" smtClean="0"/>
          </a:p>
          <a:p>
            <a:pPr marL="457200" indent="-457200">
              <a:buAutoNum type="arabicPeriod" startAt="3"/>
            </a:pPr>
            <a:r>
              <a:rPr lang="en-US" sz="1800" b="1" i="1" dirty="0" smtClean="0"/>
              <a:t>‘</a:t>
            </a:r>
            <a:r>
              <a:rPr lang="en-US" sz="1800" b="1" i="1" dirty="0"/>
              <a:t>Shared spaces’ </a:t>
            </a:r>
            <a:r>
              <a:rPr lang="en-US" sz="1800" dirty="0"/>
              <a:t>are created in a wider framework of </a:t>
            </a:r>
            <a:r>
              <a:rPr lang="en-US" sz="1800" b="1" i="1" dirty="0"/>
              <a:t>‘open spaces’ </a:t>
            </a:r>
            <a:r>
              <a:rPr lang="en-US" sz="1800" dirty="0"/>
              <a:t>and are facilitated by a </a:t>
            </a:r>
            <a:r>
              <a:rPr lang="en-US" sz="1800" b="1" dirty="0"/>
              <a:t>conduit</a:t>
            </a:r>
            <a:r>
              <a:rPr lang="en-US" sz="1800" dirty="0"/>
              <a:t> who suggests </a:t>
            </a:r>
            <a:r>
              <a:rPr lang="en-US" sz="1800" b="1" dirty="0"/>
              <a:t>matches</a:t>
            </a:r>
            <a:r>
              <a:rPr lang="en-US" sz="1800" dirty="0"/>
              <a:t> and </a:t>
            </a:r>
            <a:r>
              <a:rPr lang="en-US" sz="1800" b="1" dirty="0"/>
              <a:t>builds capacity</a:t>
            </a:r>
            <a:r>
              <a:rPr lang="en-US" sz="1800" dirty="0"/>
              <a:t>, or can be </a:t>
            </a:r>
            <a:r>
              <a:rPr lang="en-US" sz="1800" b="1" dirty="0"/>
              <a:t>self-</a:t>
            </a:r>
            <a:r>
              <a:rPr lang="en-US" sz="1800" b="1" dirty="0" err="1"/>
              <a:t>organising</a:t>
            </a:r>
            <a:endParaRPr lang="en-US" sz="1800" b="1" dirty="0"/>
          </a:p>
          <a:p>
            <a:endParaRPr lang="en-US" sz="1800" dirty="0"/>
          </a:p>
        </p:txBody>
      </p:sp>
      <p:pic>
        <p:nvPicPr>
          <p:cNvPr id="5" name="Picture 4"/>
          <p:cNvPicPr>
            <a:picLocks noChangeAspect="1"/>
          </p:cNvPicPr>
          <p:nvPr/>
        </p:nvPicPr>
        <p:blipFill>
          <a:blip r:embed="rId3"/>
          <a:stretch>
            <a:fillRect/>
          </a:stretch>
        </p:blipFill>
        <p:spPr>
          <a:xfrm>
            <a:off x="5891510" y="4306809"/>
            <a:ext cx="3011190" cy="2009122"/>
          </a:xfrm>
          <a:prstGeom prst="rect">
            <a:avLst/>
          </a:prstGeom>
        </p:spPr>
      </p:pic>
      <p:pic>
        <p:nvPicPr>
          <p:cNvPr id="7" name="Picture 6"/>
          <p:cNvPicPr>
            <a:picLocks noChangeAspect="1"/>
          </p:cNvPicPr>
          <p:nvPr/>
        </p:nvPicPr>
        <p:blipFill>
          <a:blip r:embed="rId4"/>
          <a:stretch>
            <a:fillRect/>
          </a:stretch>
        </p:blipFill>
        <p:spPr>
          <a:xfrm>
            <a:off x="5737638" y="1817609"/>
            <a:ext cx="3318933" cy="2489200"/>
          </a:xfrm>
          <a:prstGeom prst="rect">
            <a:avLst/>
          </a:prstGeom>
        </p:spPr>
      </p:pic>
    </p:spTree>
    <p:extLst>
      <p:ext uri="{BB962C8B-B14F-4D97-AF65-F5344CB8AC3E}">
        <p14:creationId xmlns:p14="http://schemas.microsoft.com/office/powerpoint/2010/main" val="1192457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Lessons learnt from </a:t>
            </a:r>
            <a:r>
              <a:rPr lang="en-US" dirty="0"/>
              <a:t>SSM </a:t>
            </a:r>
            <a:r>
              <a:rPr lang="en-US" dirty="0" smtClean="0"/>
              <a:t>study (3)</a:t>
            </a:r>
            <a:endParaRPr lang="en-US" dirty="0"/>
          </a:p>
        </p:txBody>
      </p:sp>
      <p:sp>
        <p:nvSpPr>
          <p:cNvPr id="3" name="Content Placeholder 2"/>
          <p:cNvSpPr>
            <a:spLocks noGrp="1"/>
          </p:cNvSpPr>
          <p:nvPr>
            <p:ph idx="1"/>
          </p:nvPr>
        </p:nvSpPr>
        <p:spPr>
          <a:xfrm>
            <a:off x="347663" y="1915021"/>
            <a:ext cx="5151437" cy="4803216"/>
          </a:xfrm>
        </p:spPr>
        <p:txBody>
          <a:bodyPr/>
          <a:lstStyle/>
          <a:p>
            <a:pPr>
              <a:buFont typeface="+mj-lt"/>
              <a:buAutoNum type="arabicPeriod" startAt="5"/>
            </a:pPr>
            <a:r>
              <a:rPr lang="en-US" sz="1600" b="1" dirty="0" smtClean="0"/>
              <a:t>Resources</a:t>
            </a:r>
            <a:r>
              <a:rPr lang="en-US" sz="1600" dirty="0" smtClean="0"/>
              <a:t> </a:t>
            </a:r>
            <a:r>
              <a:rPr lang="en-US" sz="1600" dirty="0"/>
              <a:t>can be </a:t>
            </a:r>
            <a:r>
              <a:rPr lang="en-US" sz="1600" b="1" dirty="0"/>
              <a:t>unlocked</a:t>
            </a:r>
            <a:r>
              <a:rPr lang="en-US" sz="1600" dirty="0"/>
              <a:t> and </a:t>
            </a:r>
            <a:r>
              <a:rPr lang="en-US" sz="1600" b="1" dirty="0"/>
              <a:t>flow between parties </a:t>
            </a:r>
            <a:r>
              <a:rPr lang="en-US" sz="1600" dirty="0"/>
              <a:t>in a </a:t>
            </a:r>
            <a:r>
              <a:rPr lang="en-US" sz="1600" b="1" i="1" dirty="0"/>
              <a:t>‘shared space’ </a:t>
            </a:r>
            <a:r>
              <a:rPr lang="en-US" sz="1600" dirty="0"/>
              <a:t>that seeks to build </a:t>
            </a:r>
            <a:r>
              <a:rPr lang="en-US" sz="1600" dirty="0" smtClean="0"/>
              <a:t>joint value</a:t>
            </a:r>
            <a:r>
              <a:rPr lang="en-US" sz="1600" dirty="0"/>
              <a:t>, </a:t>
            </a:r>
            <a:r>
              <a:rPr lang="en-US" sz="1600" dirty="0" err="1"/>
              <a:t>recognising</a:t>
            </a:r>
            <a:r>
              <a:rPr lang="en-US" sz="1600" dirty="0"/>
              <a:t> that </a:t>
            </a:r>
            <a:r>
              <a:rPr lang="en-US" sz="1600" b="1" dirty="0"/>
              <a:t>assets exists to be built upon </a:t>
            </a:r>
            <a:r>
              <a:rPr lang="en-US" sz="1600" dirty="0"/>
              <a:t>(some of which are </a:t>
            </a:r>
            <a:r>
              <a:rPr lang="en-US" sz="1600" b="1" i="1" dirty="0" err="1"/>
              <a:t>under-utilised</a:t>
            </a:r>
            <a:r>
              <a:rPr lang="en-US" sz="1600" b="1" i="1" dirty="0"/>
              <a:t>, redundant </a:t>
            </a:r>
            <a:r>
              <a:rPr lang="en-US" sz="1600" dirty="0"/>
              <a:t>etc</a:t>
            </a:r>
            <a:r>
              <a:rPr lang="en-US" sz="1600" dirty="0" smtClean="0"/>
              <a:t>.,)</a:t>
            </a:r>
          </a:p>
          <a:p>
            <a:pPr>
              <a:buFont typeface="+mj-lt"/>
              <a:buAutoNum type="arabicPeriod" startAt="5"/>
            </a:pPr>
            <a:endParaRPr lang="en-US" sz="1600" dirty="0" smtClean="0"/>
          </a:p>
          <a:p>
            <a:pPr>
              <a:buFont typeface="+mj-lt"/>
              <a:buAutoNum type="arabicPeriod" startAt="5"/>
            </a:pPr>
            <a:r>
              <a:rPr lang="en-US" sz="1600" b="1" dirty="0" smtClean="0"/>
              <a:t>Resources </a:t>
            </a:r>
            <a:r>
              <a:rPr lang="en-US" sz="1600" b="1" dirty="0"/>
              <a:t>can be pooled</a:t>
            </a:r>
            <a:r>
              <a:rPr lang="en-US" sz="1600" dirty="0"/>
              <a:t>; </a:t>
            </a:r>
            <a:r>
              <a:rPr lang="en-US" sz="1600" dirty="0" err="1"/>
              <a:t>recognising</a:t>
            </a:r>
            <a:r>
              <a:rPr lang="en-US" sz="1600" dirty="0"/>
              <a:t> the reality that the majority of businesses in Scotland/UK are </a:t>
            </a:r>
            <a:r>
              <a:rPr lang="en-US" sz="1600" b="1" dirty="0"/>
              <a:t>SMEs</a:t>
            </a:r>
            <a:r>
              <a:rPr lang="en-US" sz="1600" dirty="0"/>
              <a:t> and sole traders and likewise for voluntary </a:t>
            </a:r>
            <a:r>
              <a:rPr lang="en-US" sz="1600" dirty="0" err="1"/>
              <a:t>organisations</a:t>
            </a:r>
            <a:r>
              <a:rPr lang="en-US" sz="1600" dirty="0"/>
              <a:t> and charities </a:t>
            </a:r>
            <a:r>
              <a:rPr lang="en-US" sz="1600" b="1" dirty="0"/>
              <a:t>(coalitions of negotiated </a:t>
            </a:r>
            <a:r>
              <a:rPr lang="en-US" sz="1600" b="1" dirty="0" smtClean="0"/>
              <a:t>action)</a:t>
            </a:r>
          </a:p>
          <a:p>
            <a:pPr>
              <a:buFont typeface="+mj-lt"/>
              <a:buAutoNum type="arabicPeriod" startAt="5"/>
            </a:pPr>
            <a:endParaRPr lang="en-US" sz="1600" dirty="0" smtClean="0"/>
          </a:p>
          <a:p>
            <a:pPr>
              <a:buFont typeface="+mj-lt"/>
              <a:buAutoNum type="arabicPeriod" startAt="5"/>
            </a:pPr>
            <a:r>
              <a:rPr lang="en-US" sz="1600" dirty="0" smtClean="0"/>
              <a:t>Third </a:t>
            </a:r>
            <a:r>
              <a:rPr lang="en-US" sz="1600" dirty="0"/>
              <a:t>sector </a:t>
            </a:r>
            <a:r>
              <a:rPr lang="en-US" sz="1600" b="1" dirty="0"/>
              <a:t>‘ask’ </a:t>
            </a:r>
            <a:r>
              <a:rPr lang="en-US" sz="1600" dirty="0"/>
              <a:t>can be better </a:t>
            </a:r>
            <a:r>
              <a:rPr lang="en-US" sz="1600" dirty="0" smtClean="0"/>
              <a:t>channeled </a:t>
            </a:r>
            <a:r>
              <a:rPr lang="en-US" sz="1600" dirty="0"/>
              <a:t>to suitable matched business, once a relationship has been formed </a:t>
            </a:r>
            <a:r>
              <a:rPr lang="en-US" sz="1600" dirty="0" smtClean="0"/>
              <a:t>– </a:t>
            </a:r>
          </a:p>
          <a:p>
            <a:pPr lvl="1"/>
            <a:r>
              <a:rPr lang="en-US" sz="1600" dirty="0" smtClean="0"/>
              <a:t>the </a:t>
            </a:r>
            <a:r>
              <a:rPr lang="en-US" sz="1600" b="1" dirty="0" smtClean="0"/>
              <a:t>“begging </a:t>
            </a:r>
            <a:r>
              <a:rPr lang="en-US" sz="1600" b="1" dirty="0"/>
              <a:t>bowl” </a:t>
            </a:r>
            <a:r>
              <a:rPr lang="en-US" sz="1600" dirty="0"/>
              <a:t>– a constant ask in the absence of sustainable change - a </a:t>
            </a:r>
            <a:r>
              <a:rPr lang="en-US" sz="1600" i="1" dirty="0"/>
              <a:t>transactional relationship)</a:t>
            </a:r>
          </a:p>
          <a:p>
            <a:endParaRPr lang="en-US" sz="1600" dirty="0"/>
          </a:p>
        </p:txBody>
      </p:sp>
      <p:pic>
        <p:nvPicPr>
          <p:cNvPr id="5" name="Picture 4"/>
          <p:cNvPicPr>
            <a:picLocks noChangeAspect="1"/>
          </p:cNvPicPr>
          <p:nvPr/>
        </p:nvPicPr>
        <p:blipFill>
          <a:blip r:embed="rId2"/>
          <a:stretch>
            <a:fillRect/>
          </a:stretch>
        </p:blipFill>
        <p:spPr>
          <a:xfrm>
            <a:off x="5581818" y="2011455"/>
            <a:ext cx="3403600" cy="2494419"/>
          </a:xfrm>
          <a:prstGeom prst="rect">
            <a:avLst/>
          </a:prstGeom>
        </p:spPr>
      </p:pic>
      <p:pic>
        <p:nvPicPr>
          <p:cNvPr id="6" name="Picture 5"/>
          <p:cNvPicPr>
            <a:picLocks noChangeAspect="1"/>
          </p:cNvPicPr>
          <p:nvPr/>
        </p:nvPicPr>
        <p:blipFill>
          <a:blip r:embed="rId3"/>
          <a:stretch>
            <a:fillRect/>
          </a:stretch>
        </p:blipFill>
        <p:spPr>
          <a:xfrm>
            <a:off x="5581818" y="4653419"/>
            <a:ext cx="3441363" cy="2064818"/>
          </a:xfrm>
          <a:prstGeom prst="rect">
            <a:avLst/>
          </a:prstGeom>
        </p:spPr>
      </p:pic>
    </p:spTree>
    <p:extLst>
      <p:ext uri="{BB962C8B-B14F-4D97-AF65-F5344CB8AC3E}">
        <p14:creationId xmlns:p14="http://schemas.microsoft.com/office/powerpoint/2010/main" val="1131724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Lessons learnt from SSM study (3)</a:t>
            </a:r>
          </a:p>
        </p:txBody>
      </p:sp>
      <p:sp>
        <p:nvSpPr>
          <p:cNvPr id="3" name="Content Placeholder 2"/>
          <p:cNvSpPr>
            <a:spLocks noGrp="1"/>
          </p:cNvSpPr>
          <p:nvPr>
            <p:ph idx="1"/>
          </p:nvPr>
        </p:nvSpPr>
        <p:spPr>
          <a:xfrm>
            <a:off x="347663" y="1915021"/>
            <a:ext cx="5253037" cy="4400910"/>
          </a:xfrm>
        </p:spPr>
        <p:txBody>
          <a:bodyPr/>
          <a:lstStyle/>
          <a:p>
            <a:pPr marL="457200" lvl="0" indent="-457200">
              <a:buFont typeface="+mj-lt"/>
              <a:buAutoNum type="arabicPeriod" startAt="8"/>
            </a:pPr>
            <a:r>
              <a:rPr lang="en-GB" sz="1800" kern="1200" dirty="0">
                <a:ea typeface="+mn-ea"/>
                <a:cs typeface="+mn-cs"/>
              </a:rPr>
              <a:t>A </a:t>
            </a:r>
            <a:r>
              <a:rPr lang="en-GB" sz="1800" b="1" kern="1200" dirty="0">
                <a:ea typeface="+mn-ea"/>
                <a:cs typeface="+mn-cs"/>
              </a:rPr>
              <a:t>conduit</a:t>
            </a:r>
            <a:r>
              <a:rPr lang="en-GB" sz="1800" kern="1200" dirty="0">
                <a:ea typeface="+mn-ea"/>
                <a:cs typeface="+mn-cs"/>
              </a:rPr>
              <a:t> can support responsible businesses to understand the challenges being faced in communities, how value can be </a:t>
            </a:r>
            <a:r>
              <a:rPr lang="en-GB" sz="1800" b="1" kern="1200" dirty="0">
                <a:ea typeface="+mn-ea"/>
                <a:cs typeface="+mn-cs"/>
              </a:rPr>
              <a:t>co-created</a:t>
            </a:r>
            <a:r>
              <a:rPr lang="en-GB" sz="1800" kern="1200" dirty="0">
                <a:ea typeface="+mn-ea"/>
                <a:cs typeface="+mn-cs"/>
              </a:rPr>
              <a:t> through </a:t>
            </a:r>
            <a:r>
              <a:rPr lang="en-GB" sz="1800" b="1" kern="1200" dirty="0">
                <a:ea typeface="+mn-ea"/>
                <a:cs typeface="+mn-cs"/>
              </a:rPr>
              <a:t>constant dialogue and joint action</a:t>
            </a:r>
            <a:r>
              <a:rPr lang="en-GB" sz="1800" kern="1200" dirty="0">
                <a:ea typeface="+mn-ea"/>
                <a:cs typeface="+mn-cs"/>
              </a:rPr>
              <a:t>, </a:t>
            </a:r>
            <a:r>
              <a:rPr lang="en-GB" sz="1800" b="1" kern="1200" dirty="0">
                <a:ea typeface="+mn-ea"/>
                <a:cs typeface="+mn-cs"/>
              </a:rPr>
              <a:t>support the allocation of resources</a:t>
            </a:r>
            <a:r>
              <a:rPr lang="en-GB" sz="1800" kern="1200" dirty="0">
                <a:ea typeface="+mn-ea"/>
                <a:cs typeface="+mn-cs"/>
              </a:rPr>
              <a:t> and </a:t>
            </a:r>
            <a:r>
              <a:rPr lang="en-GB" sz="1800" b="1" kern="1200" dirty="0">
                <a:ea typeface="+mn-ea"/>
                <a:cs typeface="+mn-cs"/>
              </a:rPr>
              <a:t>evidencing the benefit of the relationship </a:t>
            </a:r>
            <a:r>
              <a:rPr lang="en-GB" sz="1800" kern="1200" dirty="0">
                <a:ea typeface="+mn-ea"/>
                <a:cs typeface="+mn-cs"/>
              </a:rPr>
              <a:t>and </a:t>
            </a:r>
            <a:r>
              <a:rPr lang="en-GB" sz="1800" b="1" kern="1200" dirty="0">
                <a:ea typeface="+mn-ea"/>
                <a:cs typeface="+mn-cs"/>
              </a:rPr>
              <a:t>evaluating outcomes being achieved</a:t>
            </a:r>
            <a:r>
              <a:rPr lang="en-GB" sz="1800" kern="1200" dirty="0">
                <a:ea typeface="+mn-ea"/>
                <a:cs typeface="+mn-cs"/>
              </a:rPr>
              <a:t> (as a </a:t>
            </a:r>
            <a:r>
              <a:rPr lang="en-GB" sz="1800" b="1" i="1" kern="1200" dirty="0">
                <a:ea typeface="+mn-ea"/>
                <a:cs typeface="+mn-cs"/>
              </a:rPr>
              <a:t>self-denoting boundary</a:t>
            </a:r>
            <a:r>
              <a:rPr lang="en-GB" sz="1800" b="1" kern="1200" dirty="0">
                <a:ea typeface="+mn-ea"/>
                <a:cs typeface="+mn-cs"/>
              </a:rPr>
              <a:t> of shared aspirations and values </a:t>
            </a:r>
            <a:r>
              <a:rPr lang="en-GB" sz="1800" kern="1200" dirty="0">
                <a:ea typeface="+mn-ea"/>
                <a:cs typeface="+mn-cs"/>
              </a:rPr>
              <a:t>between business, TSOs and VAF</a:t>
            </a:r>
            <a:r>
              <a:rPr lang="en-GB" sz="1800" kern="1200" dirty="0" smtClean="0">
                <a:ea typeface="+mn-ea"/>
                <a:cs typeface="+mn-cs"/>
              </a:rPr>
              <a:t>)</a:t>
            </a:r>
          </a:p>
          <a:p>
            <a:pPr marL="457200" lvl="0" indent="-457200">
              <a:buFont typeface="+mj-lt"/>
              <a:buAutoNum type="arabicPeriod" startAt="8"/>
            </a:pPr>
            <a:endParaRPr lang="en-US" sz="1800" dirty="0" smtClean="0"/>
          </a:p>
          <a:p>
            <a:pPr marL="457200" indent="-457200">
              <a:buFont typeface="+mj-lt"/>
              <a:buAutoNum type="arabicPeriod" startAt="8"/>
            </a:pPr>
            <a:r>
              <a:rPr lang="en-GB" sz="1800" kern="1200" dirty="0">
                <a:ea typeface="+mn-ea"/>
                <a:cs typeface="+mn-cs"/>
              </a:rPr>
              <a:t>Both </a:t>
            </a:r>
            <a:r>
              <a:rPr lang="en-GB" sz="1800" i="1" kern="1200" dirty="0">
                <a:ea typeface="+mn-ea"/>
                <a:cs typeface="+mn-cs"/>
              </a:rPr>
              <a:t>‘open’</a:t>
            </a:r>
            <a:r>
              <a:rPr lang="en-GB" sz="1800" kern="1200" dirty="0">
                <a:ea typeface="+mn-ea"/>
                <a:cs typeface="+mn-cs"/>
              </a:rPr>
              <a:t> and </a:t>
            </a:r>
            <a:r>
              <a:rPr lang="en-GB" sz="1800" i="1" kern="1200" dirty="0">
                <a:ea typeface="+mn-ea"/>
                <a:cs typeface="+mn-cs"/>
              </a:rPr>
              <a:t>‘shared’</a:t>
            </a:r>
            <a:r>
              <a:rPr lang="en-GB" sz="1800" kern="1200" dirty="0">
                <a:ea typeface="+mn-ea"/>
                <a:cs typeface="+mn-cs"/>
              </a:rPr>
              <a:t> spaces require </a:t>
            </a:r>
            <a:r>
              <a:rPr lang="en-GB" sz="1800" b="1" kern="1200" dirty="0">
                <a:ea typeface="+mn-ea"/>
                <a:cs typeface="+mn-cs"/>
              </a:rPr>
              <a:t>governance arrangements </a:t>
            </a:r>
            <a:r>
              <a:rPr lang="en-GB" sz="1800" kern="1200" dirty="0">
                <a:ea typeface="+mn-ea"/>
                <a:cs typeface="+mn-cs"/>
              </a:rPr>
              <a:t>for the network </a:t>
            </a:r>
            <a:r>
              <a:rPr lang="en-GB" sz="1800" kern="1200" dirty="0" smtClean="0">
                <a:ea typeface="+mn-ea"/>
                <a:cs typeface="+mn-cs"/>
              </a:rPr>
              <a:t>(recognising </a:t>
            </a:r>
            <a:r>
              <a:rPr lang="en-GB" sz="1800" kern="1200" dirty="0">
                <a:ea typeface="+mn-ea"/>
                <a:cs typeface="+mn-cs"/>
              </a:rPr>
              <a:t>that no-one sector or organisation </a:t>
            </a:r>
            <a:r>
              <a:rPr lang="en-GB" sz="1800" b="1" kern="1200" dirty="0">
                <a:ea typeface="+mn-ea"/>
                <a:cs typeface="+mn-cs"/>
              </a:rPr>
              <a:t>‘owns’ </a:t>
            </a:r>
            <a:r>
              <a:rPr lang="en-GB" sz="1800" kern="1200" dirty="0">
                <a:ea typeface="+mn-ea"/>
                <a:cs typeface="+mn-cs"/>
              </a:rPr>
              <a:t>the problem), to represent the </a:t>
            </a:r>
            <a:r>
              <a:rPr lang="en-GB" sz="1800" b="1" kern="1200" dirty="0">
                <a:ea typeface="+mn-ea"/>
                <a:cs typeface="+mn-cs"/>
              </a:rPr>
              <a:t>“whole” </a:t>
            </a:r>
            <a:r>
              <a:rPr lang="en-GB" sz="1800" kern="1200" dirty="0">
                <a:ea typeface="+mn-ea"/>
                <a:cs typeface="+mn-cs"/>
              </a:rPr>
              <a:t>and to ensure </a:t>
            </a:r>
            <a:r>
              <a:rPr lang="en-GB" sz="1800" b="1" kern="1200" dirty="0">
                <a:ea typeface="+mn-ea"/>
                <a:cs typeface="+mn-cs"/>
              </a:rPr>
              <a:t>communities are </a:t>
            </a:r>
            <a:r>
              <a:rPr lang="en-GB" sz="1800" b="1" kern="1200" dirty="0" smtClean="0">
                <a:ea typeface="+mn-ea"/>
                <a:cs typeface="+mn-cs"/>
              </a:rPr>
              <a:t>not marginalised</a:t>
            </a:r>
            <a:endParaRPr lang="en-US" sz="1800" b="1" dirty="0"/>
          </a:p>
          <a:p>
            <a:pPr marL="457200" indent="-457200">
              <a:buFont typeface="+mj-lt"/>
              <a:buAutoNum type="arabicPeriod" startAt="8"/>
            </a:pPr>
            <a:endParaRPr lang="en-US" sz="1800" dirty="0"/>
          </a:p>
        </p:txBody>
      </p:sp>
      <p:pic>
        <p:nvPicPr>
          <p:cNvPr id="8" name="Picture 7"/>
          <p:cNvPicPr>
            <a:picLocks noChangeAspect="1"/>
          </p:cNvPicPr>
          <p:nvPr/>
        </p:nvPicPr>
        <p:blipFill>
          <a:blip r:embed="rId3"/>
          <a:stretch>
            <a:fillRect/>
          </a:stretch>
        </p:blipFill>
        <p:spPr>
          <a:xfrm>
            <a:off x="6123328" y="2350176"/>
            <a:ext cx="2673010" cy="1765300"/>
          </a:xfrm>
          <a:prstGeom prst="rect">
            <a:avLst/>
          </a:prstGeom>
        </p:spPr>
      </p:pic>
      <p:pic>
        <p:nvPicPr>
          <p:cNvPr id="9" name="Picture 8"/>
          <p:cNvPicPr>
            <a:picLocks noChangeAspect="1"/>
          </p:cNvPicPr>
          <p:nvPr/>
        </p:nvPicPr>
        <p:blipFill>
          <a:blip r:embed="rId4"/>
          <a:stretch>
            <a:fillRect/>
          </a:stretch>
        </p:blipFill>
        <p:spPr>
          <a:xfrm>
            <a:off x="5600700" y="4395264"/>
            <a:ext cx="3352800" cy="1950098"/>
          </a:xfrm>
          <a:prstGeom prst="rect">
            <a:avLst/>
          </a:prstGeom>
        </p:spPr>
      </p:pic>
    </p:spTree>
    <p:extLst>
      <p:ext uri="{BB962C8B-B14F-4D97-AF65-F5344CB8AC3E}">
        <p14:creationId xmlns:p14="http://schemas.microsoft.com/office/powerpoint/2010/main" val="371036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Three key concepts embedded into the refined </a:t>
            </a:r>
            <a:r>
              <a:rPr lang="en-US" i="1" dirty="0" smtClean="0"/>
              <a:t>connect</a:t>
            </a:r>
            <a:r>
              <a:rPr lang="en-US" dirty="0" smtClean="0"/>
              <a:t> model</a:t>
            </a:r>
            <a:endParaRPr lang="en-US" dirty="0"/>
          </a:p>
        </p:txBody>
      </p:sp>
      <p:sp>
        <p:nvSpPr>
          <p:cNvPr id="3" name="Content Placeholder 2"/>
          <p:cNvSpPr>
            <a:spLocks noGrp="1"/>
          </p:cNvSpPr>
          <p:nvPr>
            <p:ph idx="1"/>
          </p:nvPr>
        </p:nvSpPr>
        <p:spPr>
          <a:xfrm>
            <a:off x="347663" y="1915021"/>
            <a:ext cx="8339137" cy="4400910"/>
          </a:xfrm>
        </p:spPr>
        <p:txBody>
          <a:bodyPr/>
          <a:lstStyle/>
          <a:p>
            <a:endParaRPr lang="en-US" sz="1800" dirty="0" smtClean="0"/>
          </a:p>
          <a:p>
            <a:r>
              <a:rPr lang="en-GB" sz="1800" b="1" dirty="0"/>
              <a:t>Fostering ‘open space’ to invest in social capital</a:t>
            </a:r>
            <a:r>
              <a:rPr lang="en-US" sz="1800" b="1" dirty="0"/>
              <a:t> </a:t>
            </a:r>
            <a:endParaRPr lang="en-US" sz="1800" b="1" dirty="0" smtClean="0"/>
          </a:p>
          <a:p>
            <a:pPr lvl="1"/>
            <a:r>
              <a:rPr lang="en-US" sz="1400" dirty="0" smtClean="0"/>
              <a:t>Boundary and governance arrangements</a:t>
            </a:r>
          </a:p>
          <a:p>
            <a:pPr lvl="1"/>
            <a:r>
              <a:rPr lang="en-US" sz="1400" dirty="0" smtClean="0"/>
              <a:t>Shared aspirations and values between participants</a:t>
            </a:r>
          </a:p>
          <a:p>
            <a:pPr lvl="1"/>
            <a:r>
              <a:rPr lang="en-US" sz="1400" dirty="0" smtClean="0"/>
              <a:t>Continuously debate diversity of sectors participating in open system</a:t>
            </a:r>
          </a:p>
          <a:p>
            <a:pPr lvl="1"/>
            <a:r>
              <a:rPr lang="en-US" sz="1400" dirty="0" smtClean="0"/>
              <a:t>Reciprocity in the relationships and borrowing ideas from the ‘common good’</a:t>
            </a:r>
          </a:p>
          <a:p>
            <a:endParaRPr lang="en-US" sz="1200" dirty="0" smtClean="0"/>
          </a:p>
          <a:p>
            <a:r>
              <a:rPr lang="en-GB" sz="1800" b="1" dirty="0"/>
              <a:t>Co-creation of business-community value</a:t>
            </a:r>
            <a:r>
              <a:rPr lang="en-US" sz="1800" b="1" dirty="0"/>
              <a:t> </a:t>
            </a:r>
            <a:endParaRPr lang="en-US" sz="1800" b="1" dirty="0" smtClean="0"/>
          </a:p>
          <a:p>
            <a:pPr lvl="1"/>
            <a:r>
              <a:rPr lang="en-US" sz="1400" dirty="0" smtClean="0"/>
              <a:t>Shared dialogical space between the market, state &amp; third sector</a:t>
            </a:r>
          </a:p>
          <a:p>
            <a:pPr lvl="1"/>
            <a:r>
              <a:rPr lang="en-US" sz="1400" dirty="0" smtClean="0"/>
              <a:t>Shift from “them and us” to </a:t>
            </a:r>
            <a:r>
              <a:rPr lang="en-US" sz="1400" b="1" i="1" dirty="0" smtClean="0"/>
              <a:t>“what can we do for each other”?</a:t>
            </a:r>
          </a:p>
          <a:p>
            <a:pPr lvl="1"/>
            <a:r>
              <a:rPr lang="en-US" sz="1400" dirty="0" smtClean="0"/>
              <a:t>Communities and themselves are best placed to describe and address challenges</a:t>
            </a:r>
          </a:p>
          <a:p>
            <a:endParaRPr lang="en-US" sz="1200" dirty="0" smtClean="0"/>
          </a:p>
          <a:p>
            <a:r>
              <a:rPr lang="en-GB" sz="1800" b="1" i="1" dirty="0"/>
              <a:t>Role of a conduit to unlock and prepare a ‘shared space</a:t>
            </a:r>
            <a:r>
              <a:rPr lang="en-GB" sz="1800" b="1" i="1" dirty="0" smtClean="0"/>
              <a:t>’</a:t>
            </a:r>
          </a:p>
          <a:p>
            <a:pPr lvl="1"/>
            <a:r>
              <a:rPr lang="en-GB" sz="1400" i="1" dirty="0" smtClean="0"/>
              <a:t>Capacity to develop power &amp; political agency</a:t>
            </a:r>
          </a:p>
          <a:p>
            <a:pPr lvl="1"/>
            <a:r>
              <a:rPr lang="en-US" sz="1400" dirty="0"/>
              <a:t>Prepare the ground before the “ask</a:t>
            </a:r>
            <a:r>
              <a:rPr lang="en-US" sz="1400" dirty="0" smtClean="0"/>
              <a:t>”</a:t>
            </a:r>
          </a:p>
          <a:p>
            <a:pPr lvl="1"/>
            <a:r>
              <a:rPr lang="en-US" sz="1400" dirty="0" smtClean="0"/>
              <a:t>Shared understanding, use best practice, build social capital</a:t>
            </a:r>
          </a:p>
          <a:p>
            <a:pPr lvl="1"/>
            <a:r>
              <a:rPr lang="en-US" sz="1400" dirty="0" smtClean="0"/>
              <a:t>Bring together coalitions of interested parties (e.g. SMEs)</a:t>
            </a:r>
            <a:endParaRPr lang="en-US" sz="1400" dirty="0"/>
          </a:p>
          <a:p>
            <a:pPr lvl="1"/>
            <a:endParaRPr lang="en-US" sz="1400" dirty="0"/>
          </a:p>
        </p:txBody>
      </p:sp>
    </p:spTree>
    <p:extLst>
      <p:ext uri="{BB962C8B-B14F-4D97-AF65-F5344CB8AC3E}">
        <p14:creationId xmlns:p14="http://schemas.microsoft.com/office/powerpoint/2010/main" val="2002977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12" end="12"/>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3" end="13"/>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14" end="14"/>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xEl>
                                              <p:pRg st="15" end="15"/>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23943"/>
            <a:ext cx="5130800" cy="6834057"/>
          </a:xfrm>
        </p:spPr>
      </p:pic>
      <p:sp>
        <p:nvSpPr>
          <p:cNvPr id="5" name="Title 4"/>
          <p:cNvSpPr>
            <a:spLocks noGrp="1"/>
          </p:cNvSpPr>
          <p:nvPr>
            <p:ph type="title"/>
          </p:nvPr>
        </p:nvSpPr>
        <p:spPr/>
        <p:txBody>
          <a:bodyPr/>
          <a:lstStyle/>
          <a:p>
            <a:endParaRPr lang="en-US"/>
          </a:p>
        </p:txBody>
      </p:sp>
      <p:pic>
        <p:nvPicPr>
          <p:cNvPr id="7" name="Picture 6"/>
          <p:cNvPicPr>
            <a:picLocks noChangeAspect="1"/>
          </p:cNvPicPr>
          <p:nvPr/>
        </p:nvPicPr>
        <p:blipFill>
          <a:blip r:embed="rId3"/>
          <a:stretch>
            <a:fillRect/>
          </a:stretch>
        </p:blipFill>
        <p:spPr>
          <a:xfrm>
            <a:off x="1745754" y="2451100"/>
            <a:ext cx="7398246" cy="1675671"/>
          </a:xfrm>
          <a:prstGeom prst="rect">
            <a:avLst/>
          </a:prstGeom>
        </p:spPr>
      </p:pic>
    </p:spTree>
    <p:extLst>
      <p:ext uri="{BB962C8B-B14F-4D97-AF65-F5344CB8AC3E}">
        <p14:creationId xmlns:p14="http://schemas.microsoft.com/office/powerpoint/2010/main" val="156194850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321300" y="2263598"/>
            <a:ext cx="3822700" cy="4052333"/>
          </a:xfrm>
          <a:prstGeom prst="rect">
            <a:avLst/>
          </a:prstGeom>
        </p:spPr>
      </p:pic>
      <p:sp>
        <p:nvSpPr>
          <p:cNvPr id="2" name="Title 1"/>
          <p:cNvSpPr>
            <a:spLocks noGrp="1"/>
          </p:cNvSpPr>
          <p:nvPr>
            <p:ph type="title"/>
          </p:nvPr>
        </p:nvSpPr>
        <p:spPr/>
        <p:txBody>
          <a:bodyPr/>
          <a:lstStyle/>
          <a:p>
            <a:r>
              <a:rPr lang="en-US" dirty="0" smtClean="0"/>
              <a:t>Further work &amp; avenues of study</a:t>
            </a:r>
            <a:endParaRPr lang="en-US" dirty="0"/>
          </a:p>
        </p:txBody>
      </p:sp>
      <p:sp>
        <p:nvSpPr>
          <p:cNvPr id="3" name="Content Placeholder 2"/>
          <p:cNvSpPr>
            <a:spLocks noGrp="1"/>
          </p:cNvSpPr>
          <p:nvPr>
            <p:ph idx="1"/>
          </p:nvPr>
        </p:nvSpPr>
        <p:spPr>
          <a:xfrm>
            <a:off x="347663" y="1915021"/>
            <a:ext cx="4706937" cy="4400910"/>
          </a:xfrm>
        </p:spPr>
        <p:txBody>
          <a:bodyPr/>
          <a:lstStyle/>
          <a:p>
            <a:r>
              <a:rPr lang="en-US" sz="1600" dirty="0" smtClean="0"/>
              <a:t>To refine the ‘connect’ model with </a:t>
            </a:r>
            <a:r>
              <a:rPr lang="en-US" sz="1600" b="1" dirty="0" smtClean="0"/>
              <a:t>input from business</a:t>
            </a:r>
          </a:p>
          <a:p>
            <a:endParaRPr lang="en-US" sz="1600" dirty="0" smtClean="0"/>
          </a:p>
          <a:p>
            <a:r>
              <a:rPr lang="en-US" sz="1600" dirty="0" smtClean="0"/>
              <a:t>To fully </a:t>
            </a:r>
            <a:r>
              <a:rPr lang="en-US" sz="1600" b="1" dirty="0" smtClean="0"/>
              <a:t>establish the RBF </a:t>
            </a:r>
            <a:r>
              <a:rPr lang="en-US" sz="1600" dirty="0" smtClean="0"/>
              <a:t>as an open system to develop a </a:t>
            </a:r>
            <a:r>
              <a:rPr lang="en-US" sz="1600" b="1" dirty="0" smtClean="0"/>
              <a:t>shared vision </a:t>
            </a:r>
            <a:r>
              <a:rPr lang="en-US" sz="1600" dirty="0" smtClean="0"/>
              <a:t>around addressing challenges </a:t>
            </a:r>
            <a:r>
              <a:rPr lang="en-US" sz="1600" b="1" u="sng" dirty="0" smtClean="0"/>
              <a:t>communities</a:t>
            </a:r>
            <a:r>
              <a:rPr lang="en-US" sz="1600" dirty="0" smtClean="0"/>
              <a:t> face</a:t>
            </a:r>
          </a:p>
          <a:p>
            <a:endParaRPr lang="en-US" sz="1600" dirty="0" smtClean="0"/>
          </a:p>
          <a:p>
            <a:r>
              <a:rPr lang="en-US" sz="1600" b="1" dirty="0" smtClean="0"/>
              <a:t>Pilot VAFs offer to business</a:t>
            </a:r>
            <a:r>
              <a:rPr lang="en-US" sz="1600" dirty="0" smtClean="0"/>
              <a:t> -  small number of </a:t>
            </a:r>
            <a:r>
              <a:rPr lang="en-US" sz="1600" b="1" dirty="0" smtClean="0"/>
              <a:t>‘shared spaces’ </a:t>
            </a:r>
            <a:r>
              <a:rPr lang="en-US" sz="1600" dirty="0" smtClean="0"/>
              <a:t>with relevant actors</a:t>
            </a:r>
          </a:p>
          <a:p>
            <a:endParaRPr lang="en-US" sz="1600" dirty="0"/>
          </a:p>
          <a:p>
            <a:r>
              <a:rPr lang="en-US" sz="1600" dirty="0" smtClean="0"/>
              <a:t>Develop a </a:t>
            </a:r>
            <a:r>
              <a:rPr lang="en-US" sz="1600" b="1" dirty="0" smtClean="0"/>
              <a:t>set of </a:t>
            </a:r>
            <a:r>
              <a:rPr lang="en-US" sz="1600" b="1" dirty="0" err="1" smtClean="0"/>
              <a:t>organising</a:t>
            </a:r>
            <a:r>
              <a:rPr lang="en-US" sz="1600" b="1" dirty="0" smtClean="0"/>
              <a:t> principles </a:t>
            </a:r>
            <a:r>
              <a:rPr lang="en-US" sz="1600" dirty="0" smtClean="0"/>
              <a:t>for unlocking a ‘space’ and in releasing resources into the community</a:t>
            </a:r>
          </a:p>
          <a:p>
            <a:endParaRPr lang="en-US" sz="1600" dirty="0"/>
          </a:p>
          <a:p>
            <a:r>
              <a:rPr lang="en-US" sz="1600" i="1" dirty="0" smtClean="0"/>
              <a:t>Wider scope: </a:t>
            </a:r>
            <a:r>
              <a:rPr lang="en-US" sz="1600" dirty="0" smtClean="0"/>
              <a:t>Re-visit the concept of </a:t>
            </a:r>
            <a:r>
              <a:rPr lang="en-US" sz="1600" b="1" dirty="0" smtClean="0"/>
              <a:t>co-creation </a:t>
            </a:r>
            <a:r>
              <a:rPr lang="en-US" sz="1600" dirty="0" smtClean="0"/>
              <a:t>in the context of the call to align business &amp; societal goals</a:t>
            </a:r>
            <a:endParaRPr lang="en-US" sz="1600" dirty="0"/>
          </a:p>
        </p:txBody>
      </p:sp>
    </p:spTree>
    <p:extLst>
      <p:ext uri="{BB962C8B-B14F-4D97-AF65-F5344CB8AC3E}">
        <p14:creationId xmlns:p14="http://schemas.microsoft.com/office/powerpoint/2010/main" val="118197419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Development of Community Based O.R. </a:t>
            </a:r>
            <a:endParaRPr lang="en-US" dirty="0"/>
          </a:p>
        </p:txBody>
      </p:sp>
      <p:sp>
        <p:nvSpPr>
          <p:cNvPr id="5" name="Content Placeholder 4"/>
          <p:cNvSpPr>
            <a:spLocks noGrp="1"/>
          </p:cNvSpPr>
          <p:nvPr>
            <p:ph idx="1"/>
          </p:nvPr>
        </p:nvSpPr>
        <p:spPr/>
        <p:txBody>
          <a:bodyPr/>
          <a:lstStyle/>
          <a:p>
            <a:endParaRPr lang="en-US" sz="2000" dirty="0" smtClean="0"/>
          </a:p>
          <a:p>
            <a:r>
              <a:rPr lang="en-US" sz="2000" dirty="0" smtClean="0"/>
              <a:t>Traced back to the 1970s</a:t>
            </a:r>
          </a:p>
          <a:p>
            <a:endParaRPr lang="en-US" sz="2000" dirty="0" smtClean="0"/>
          </a:p>
          <a:p>
            <a:r>
              <a:rPr lang="en-US" sz="2000" i="1" dirty="0" smtClean="0"/>
              <a:t>“investigating issues affecting disadvantaged stakeholders in communities” </a:t>
            </a:r>
            <a:r>
              <a:rPr lang="en-US" sz="2000" dirty="0" smtClean="0"/>
              <a:t>(Johnson &amp; </a:t>
            </a:r>
            <a:r>
              <a:rPr lang="en-US" sz="2000" dirty="0" err="1" smtClean="0"/>
              <a:t>Smilowitz</a:t>
            </a:r>
            <a:r>
              <a:rPr lang="en-US" sz="2000" dirty="0" smtClean="0"/>
              <a:t>, 2012)</a:t>
            </a:r>
          </a:p>
          <a:p>
            <a:pPr lvl="1"/>
            <a:r>
              <a:rPr lang="en-US" sz="1600" dirty="0" smtClean="0"/>
              <a:t>Improve society (Parry and </a:t>
            </a:r>
            <a:r>
              <a:rPr lang="en-US" sz="1600" dirty="0" err="1" smtClean="0"/>
              <a:t>Mingers</a:t>
            </a:r>
            <a:r>
              <a:rPr lang="en-US" sz="1600" dirty="0" smtClean="0"/>
              <a:t>, 1991)</a:t>
            </a:r>
          </a:p>
          <a:p>
            <a:pPr lvl="1"/>
            <a:r>
              <a:rPr lang="en-US" sz="1600" dirty="0" smtClean="0"/>
              <a:t>Change in the community by resolving social problems (</a:t>
            </a:r>
            <a:r>
              <a:rPr lang="en-US" sz="1600" dirty="0" err="1" smtClean="0"/>
              <a:t>Midgley</a:t>
            </a:r>
            <a:r>
              <a:rPr lang="en-US" sz="1600" dirty="0" smtClean="0"/>
              <a:t> and Ochoa-Arias, 2004)</a:t>
            </a:r>
          </a:p>
          <a:p>
            <a:endParaRPr lang="en-US" sz="2000" dirty="0"/>
          </a:p>
          <a:p>
            <a:r>
              <a:rPr lang="en-US" sz="2000" dirty="0" smtClean="0"/>
              <a:t>Emerging body of knowledge that uses systems-based approaches to address community issues and challenges (</a:t>
            </a:r>
            <a:r>
              <a:rPr lang="en-US" sz="2000" dirty="0" err="1" smtClean="0"/>
              <a:t>Midgley</a:t>
            </a:r>
            <a:r>
              <a:rPr lang="en-US" sz="2000" dirty="0" smtClean="0"/>
              <a:t> and Ochoa-Arias, 2004; Johnson, 2012)</a:t>
            </a:r>
          </a:p>
          <a:p>
            <a:endParaRPr lang="en-US" sz="2000" dirty="0"/>
          </a:p>
          <a:p>
            <a:endParaRPr lang="en-US" sz="2000" dirty="0"/>
          </a:p>
        </p:txBody>
      </p:sp>
    </p:spTree>
    <p:extLst>
      <p:ext uri="{BB962C8B-B14F-4D97-AF65-F5344CB8AC3E}">
        <p14:creationId xmlns:p14="http://schemas.microsoft.com/office/powerpoint/2010/main" val="1302419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Addressing “Grand Challenges” with O.R. </a:t>
            </a:r>
            <a:endParaRPr lang="en-US" dirty="0"/>
          </a:p>
        </p:txBody>
      </p:sp>
      <p:sp>
        <p:nvSpPr>
          <p:cNvPr id="3" name="Content Placeholder 2"/>
          <p:cNvSpPr>
            <a:spLocks noGrp="1"/>
          </p:cNvSpPr>
          <p:nvPr>
            <p:ph idx="1"/>
          </p:nvPr>
        </p:nvSpPr>
        <p:spPr>
          <a:xfrm>
            <a:off x="347663" y="1915021"/>
            <a:ext cx="6159463" cy="4400910"/>
          </a:xfrm>
        </p:spPr>
        <p:txBody>
          <a:bodyPr/>
          <a:lstStyle/>
          <a:p>
            <a:endParaRPr lang="en-GB" dirty="0" smtClean="0"/>
          </a:p>
          <a:p>
            <a:r>
              <a:rPr lang="en-GB" dirty="0" smtClean="0"/>
              <a:t>Lane </a:t>
            </a:r>
            <a:r>
              <a:rPr lang="en-GB" dirty="0"/>
              <a:t>(2010) suggests that O.R. has considerable advantages when dealing with </a:t>
            </a:r>
            <a:r>
              <a:rPr lang="en-GB" b="1" dirty="0"/>
              <a:t>strategic issues </a:t>
            </a:r>
            <a:r>
              <a:rPr lang="en-GB" dirty="0"/>
              <a:t>and </a:t>
            </a:r>
            <a:r>
              <a:rPr lang="en-GB" b="1" dirty="0"/>
              <a:t>grand challenges/high leverage </a:t>
            </a:r>
            <a:r>
              <a:rPr lang="en-GB" b="1" dirty="0" smtClean="0"/>
              <a:t>interventions</a:t>
            </a:r>
            <a:endParaRPr lang="en-GB" dirty="0" smtClean="0"/>
          </a:p>
          <a:p>
            <a:endParaRPr lang="en-GB" dirty="0"/>
          </a:p>
          <a:p>
            <a:r>
              <a:rPr lang="en-GB" dirty="0" smtClean="0"/>
              <a:t>O.R</a:t>
            </a:r>
            <a:r>
              <a:rPr lang="en-GB" dirty="0"/>
              <a:t>. has a role to play in contributing to our </a:t>
            </a:r>
            <a:r>
              <a:rPr lang="en-GB" b="1" dirty="0"/>
              <a:t>understanding </a:t>
            </a:r>
            <a:r>
              <a:rPr lang="en-GB" dirty="0"/>
              <a:t>of these challenges and to </a:t>
            </a:r>
            <a:r>
              <a:rPr lang="en-GB" b="1" dirty="0"/>
              <a:t>making an impact </a:t>
            </a:r>
            <a:r>
              <a:rPr lang="en-GB" dirty="0"/>
              <a:t>(Parkin and Weaver, 2015</a:t>
            </a:r>
            <a:r>
              <a:rPr lang="en-GB" dirty="0" smtClean="0"/>
              <a:t>)</a:t>
            </a:r>
          </a:p>
          <a:p>
            <a:endParaRPr lang="en-GB" dirty="0"/>
          </a:p>
        </p:txBody>
      </p:sp>
      <p:pic>
        <p:nvPicPr>
          <p:cNvPr id="4" name="Picture 3"/>
          <p:cNvPicPr>
            <a:picLocks noChangeAspect="1"/>
          </p:cNvPicPr>
          <p:nvPr/>
        </p:nvPicPr>
        <p:blipFill>
          <a:blip r:embed="rId2"/>
          <a:stretch>
            <a:fillRect/>
          </a:stretch>
        </p:blipFill>
        <p:spPr>
          <a:xfrm rot="490275">
            <a:off x="6993391" y="2161444"/>
            <a:ext cx="1207143" cy="187777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p:cNvPicPr>
            <a:picLocks noChangeAspect="1"/>
          </p:cNvPicPr>
          <p:nvPr/>
        </p:nvPicPr>
        <p:blipFill>
          <a:blip r:embed="rId3"/>
          <a:stretch>
            <a:fillRect/>
          </a:stretch>
        </p:blipFill>
        <p:spPr>
          <a:xfrm>
            <a:off x="7039441" y="4589248"/>
            <a:ext cx="1115042" cy="1831856"/>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39746001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i="1" dirty="0" smtClean="0"/>
              <a:t>One path to addressing Grand Challenges?</a:t>
            </a:r>
            <a:r>
              <a:rPr lang="en-US" sz="2400" dirty="0" smtClean="0"/>
              <a:t/>
            </a:r>
            <a:br>
              <a:rPr lang="en-US" sz="2400" dirty="0" smtClean="0"/>
            </a:br>
            <a:r>
              <a:rPr lang="en-US" sz="2400" dirty="0" smtClean="0"/>
              <a:t>To align and connect business and societal goals</a:t>
            </a:r>
            <a:endParaRPr lang="en-US" sz="2400" i="1" dirty="0"/>
          </a:p>
        </p:txBody>
      </p:sp>
      <p:sp>
        <p:nvSpPr>
          <p:cNvPr id="3" name="Content Placeholder 2"/>
          <p:cNvSpPr>
            <a:spLocks noGrp="1"/>
          </p:cNvSpPr>
          <p:nvPr>
            <p:ph idx="1"/>
          </p:nvPr>
        </p:nvSpPr>
        <p:spPr>
          <a:xfrm>
            <a:off x="347663" y="1915021"/>
            <a:ext cx="4427537" cy="4400910"/>
          </a:xfrm>
        </p:spPr>
        <p:txBody>
          <a:bodyPr/>
          <a:lstStyle/>
          <a:p>
            <a:endParaRPr lang="en-US" sz="2000" dirty="0" smtClean="0"/>
          </a:p>
          <a:p>
            <a:r>
              <a:rPr lang="en-US" sz="2000" dirty="0" smtClean="0"/>
              <a:t>Trends and calls to </a:t>
            </a:r>
            <a:r>
              <a:rPr lang="en-US" sz="2000" b="1" dirty="0" smtClean="0"/>
              <a:t>reconnect business and societal goals</a:t>
            </a:r>
            <a:r>
              <a:rPr lang="en-US" sz="2000" dirty="0" smtClean="0"/>
              <a:t>, going </a:t>
            </a:r>
            <a:r>
              <a:rPr lang="en-US" sz="2000" i="1" dirty="0" smtClean="0"/>
              <a:t>beyond CSR </a:t>
            </a:r>
            <a:r>
              <a:rPr lang="en-US" sz="2000" dirty="0" smtClean="0"/>
              <a:t>as a firm’s only moral obligation (</a:t>
            </a:r>
            <a:r>
              <a:rPr lang="en-GB" sz="2000" dirty="0"/>
              <a:t>e.g. Porter and Kramer, 2011; Bansal &amp; </a:t>
            </a:r>
            <a:r>
              <a:rPr lang="en-GB" sz="2000" dirty="0" err="1"/>
              <a:t>DesJardine</a:t>
            </a:r>
            <a:r>
              <a:rPr lang="en-GB" sz="2000" dirty="0"/>
              <a:t>, 2014; </a:t>
            </a:r>
            <a:r>
              <a:rPr lang="en-GB" sz="2000" dirty="0" err="1"/>
              <a:t>Scagnelli</a:t>
            </a:r>
            <a:r>
              <a:rPr lang="en-GB" sz="2000" dirty="0"/>
              <a:t> and </a:t>
            </a:r>
            <a:r>
              <a:rPr lang="en-GB" sz="2000" dirty="0" err="1"/>
              <a:t>Cisi</a:t>
            </a:r>
            <a:r>
              <a:rPr lang="en-GB" sz="2000" dirty="0"/>
              <a:t>, 2014). </a:t>
            </a:r>
            <a:endParaRPr lang="en-GB" sz="2000" dirty="0" smtClean="0"/>
          </a:p>
          <a:p>
            <a:endParaRPr lang="en-GB" sz="1200" dirty="0"/>
          </a:p>
          <a:p>
            <a:r>
              <a:rPr lang="en-GB" sz="2000" dirty="0"/>
              <a:t>N</a:t>
            </a:r>
            <a:r>
              <a:rPr lang="en-GB" sz="2000" dirty="0" smtClean="0"/>
              <a:t>eed </a:t>
            </a:r>
            <a:r>
              <a:rPr lang="en-GB" sz="2000" dirty="0"/>
              <a:t>for business to </a:t>
            </a:r>
            <a:r>
              <a:rPr lang="en-GB" sz="2000" b="1" dirty="0"/>
              <a:t>rearticulate its place in society</a:t>
            </a:r>
            <a:r>
              <a:rPr lang="en-GB" sz="2000" dirty="0"/>
              <a:t> and develop </a:t>
            </a:r>
            <a:r>
              <a:rPr lang="en-GB" sz="2000" b="1" dirty="0"/>
              <a:t>long-term sustainable business models </a:t>
            </a:r>
            <a:r>
              <a:rPr lang="en-GB" sz="2000" dirty="0"/>
              <a:t>(Lacy </a:t>
            </a:r>
            <a:r>
              <a:rPr lang="en-GB" sz="2000" i="1" dirty="0"/>
              <a:t>et al.,</a:t>
            </a:r>
            <a:r>
              <a:rPr lang="en-GB" sz="2000" dirty="0"/>
              <a:t> 2012) that address societal priorities. </a:t>
            </a:r>
            <a:endParaRPr lang="en-GB" sz="2000" dirty="0" smtClean="0"/>
          </a:p>
          <a:p>
            <a:endParaRPr lang="en-GB" sz="1200" dirty="0"/>
          </a:p>
        </p:txBody>
      </p:sp>
      <p:pic>
        <p:nvPicPr>
          <p:cNvPr id="4" name="Picture 3"/>
          <p:cNvPicPr>
            <a:picLocks noChangeAspect="1"/>
          </p:cNvPicPr>
          <p:nvPr/>
        </p:nvPicPr>
        <p:blipFill>
          <a:blip r:embed="rId2"/>
          <a:stretch>
            <a:fillRect/>
          </a:stretch>
        </p:blipFill>
        <p:spPr>
          <a:xfrm>
            <a:off x="4953000" y="2203960"/>
            <a:ext cx="3949700" cy="2219904"/>
          </a:xfrm>
          <a:prstGeom prst="rect">
            <a:avLst/>
          </a:prstGeom>
        </p:spPr>
      </p:pic>
      <p:pic>
        <p:nvPicPr>
          <p:cNvPr id="5" name="Picture 4"/>
          <p:cNvPicPr>
            <a:picLocks noChangeAspect="1"/>
          </p:cNvPicPr>
          <p:nvPr/>
        </p:nvPicPr>
        <p:blipFill>
          <a:blip r:embed="rId3"/>
          <a:stretch>
            <a:fillRect/>
          </a:stretch>
        </p:blipFill>
        <p:spPr>
          <a:xfrm>
            <a:off x="6038850" y="4763914"/>
            <a:ext cx="2387599" cy="1790699"/>
          </a:xfrm>
          <a:prstGeom prst="rect">
            <a:avLst/>
          </a:prstGeom>
        </p:spPr>
      </p:pic>
    </p:spTree>
    <p:extLst>
      <p:ext uri="{BB962C8B-B14F-4D97-AF65-F5344CB8AC3E}">
        <p14:creationId xmlns:p14="http://schemas.microsoft.com/office/powerpoint/2010/main" val="758716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Releasing business resources into communities: </a:t>
            </a:r>
            <a:r>
              <a:rPr lang="en-US" i="1" dirty="0" smtClean="0"/>
              <a:t>Role for COR?</a:t>
            </a:r>
            <a:endParaRPr lang="en-US" i="1" dirty="0"/>
          </a:p>
        </p:txBody>
      </p:sp>
      <p:sp>
        <p:nvSpPr>
          <p:cNvPr id="5" name="Content Placeholder 4"/>
          <p:cNvSpPr>
            <a:spLocks noGrp="1"/>
          </p:cNvSpPr>
          <p:nvPr>
            <p:ph sz="half" idx="1"/>
          </p:nvPr>
        </p:nvSpPr>
        <p:spPr>
          <a:xfrm>
            <a:off x="5285970" y="6402925"/>
            <a:ext cx="4038600" cy="4370388"/>
          </a:xfrm>
        </p:spPr>
        <p:txBody>
          <a:bodyPr/>
          <a:lstStyle/>
          <a:p>
            <a:pPr marL="0" indent="0" algn="ctr">
              <a:buNone/>
            </a:pPr>
            <a:r>
              <a:rPr lang="en-US" sz="1800" smtClean="0"/>
              <a:t>Evaluation </a:t>
            </a:r>
            <a:r>
              <a:rPr lang="en-US" sz="1800" dirty="0" smtClean="0"/>
              <a:t>services</a:t>
            </a:r>
            <a:endParaRPr lang="en-US" sz="1800" dirty="0"/>
          </a:p>
        </p:txBody>
      </p:sp>
      <p:sp>
        <p:nvSpPr>
          <p:cNvPr id="12" name="Content Placeholder 11"/>
          <p:cNvSpPr>
            <a:spLocks noGrp="1"/>
          </p:cNvSpPr>
          <p:nvPr>
            <p:ph sz="half" idx="2"/>
          </p:nvPr>
        </p:nvSpPr>
        <p:spPr>
          <a:xfrm>
            <a:off x="660400" y="2214346"/>
            <a:ext cx="4864100" cy="4370388"/>
          </a:xfrm>
        </p:spPr>
        <p:txBody>
          <a:bodyPr/>
          <a:lstStyle/>
          <a:p>
            <a:pPr marL="0" indent="0">
              <a:buNone/>
            </a:pPr>
            <a:endParaRPr lang="en-GB" sz="1800" dirty="0" smtClean="0"/>
          </a:p>
          <a:p>
            <a:pPr marL="0" indent="0">
              <a:buNone/>
            </a:pPr>
            <a:r>
              <a:rPr lang="en-GB" sz="1800" dirty="0" smtClean="0"/>
              <a:t>In the context of Midgely </a:t>
            </a:r>
            <a:r>
              <a:rPr lang="en-GB" sz="1800" dirty="0"/>
              <a:t>and Ochoa-Arias (1999) call to COR </a:t>
            </a:r>
            <a:r>
              <a:rPr lang="en-GB" sz="1800" dirty="0" smtClean="0"/>
              <a:t>practitioners, we seek to understand:</a:t>
            </a:r>
          </a:p>
          <a:p>
            <a:pPr marL="0" indent="0">
              <a:buNone/>
            </a:pPr>
            <a:endParaRPr lang="en-GB" sz="1800" dirty="0"/>
          </a:p>
          <a:p>
            <a:pPr marL="457200" indent="-457200">
              <a:buFont typeface="+mj-lt"/>
              <a:buAutoNum type="arabicPeriod"/>
            </a:pPr>
            <a:r>
              <a:rPr lang="en-GB" sz="1800" i="1" dirty="0"/>
              <a:t>How best to </a:t>
            </a:r>
            <a:r>
              <a:rPr lang="en-GB" sz="1800" b="1" i="1" dirty="0"/>
              <a:t>unlock</a:t>
            </a:r>
            <a:r>
              <a:rPr lang="en-GB" sz="1800" i="1" dirty="0"/>
              <a:t> and </a:t>
            </a:r>
            <a:r>
              <a:rPr lang="en-GB" sz="1800" b="1" i="1" dirty="0"/>
              <a:t>release</a:t>
            </a:r>
            <a:r>
              <a:rPr lang="en-GB" sz="1800" i="1" dirty="0"/>
              <a:t> the resources held by the </a:t>
            </a:r>
            <a:r>
              <a:rPr lang="en-GB" sz="1800" b="1" i="1" dirty="0"/>
              <a:t>for-profit sector </a:t>
            </a:r>
            <a:r>
              <a:rPr lang="en-GB" sz="1800" i="1" dirty="0"/>
              <a:t>(as part of </a:t>
            </a:r>
            <a:r>
              <a:rPr lang="en-GB" sz="1800" b="1" i="1" dirty="0"/>
              <a:t>responsible business practice</a:t>
            </a:r>
            <a:r>
              <a:rPr lang="en-GB" sz="1800" i="1" dirty="0"/>
              <a:t>) into communities</a:t>
            </a:r>
            <a:r>
              <a:rPr lang="en-GB" sz="1800" i="1" dirty="0" smtClean="0"/>
              <a:t>?</a:t>
            </a:r>
          </a:p>
          <a:p>
            <a:pPr marL="457200" indent="-457200">
              <a:buFont typeface="+mj-lt"/>
              <a:buAutoNum type="arabicPeriod"/>
            </a:pPr>
            <a:endParaRPr lang="en-GB" sz="1800" i="1" dirty="0"/>
          </a:p>
          <a:p>
            <a:pPr marL="457200" indent="-457200">
              <a:buFont typeface="+mj-lt"/>
              <a:buAutoNum type="arabicPeriod"/>
            </a:pPr>
            <a:r>
              <a:rPr lang="en-GB" sz="1800" i="1" dirty="0"/>
              <a:t>How can these communities themselves, represented by third sector organisations help to </a:t>
            </a:r>
            <a:r>
              <a:rPr lang="en-GB" sz="1800" b="1" i="1" dirty="0"/>
              <a:t>evaluate the impact of this resource allocation</a:t>
            </a:r>
            <a:r>
              <a:rPr lang="en-GB" sz="1800" i="1" dirty="0"/>
              <a:t>?</a:t>
            </a:r>
            <a:endParaRPr lang="en-US" sz="1800" i="1" dirty="0"/>
          </a:p>
          <a:p>
            <a:endParaRPr lang="en-US" sz="1800" dirty="0"/>
          </a:p>
        </p:txBody>
      </p:sp>
      <p:pic>
        <p:nvPicPr>
          <p:cNvPr id="7" name="Picture 6"/>
          <p:cNvPicPr>
            <a:picLocks noChangeAspect="1"/>
          </p:cNvPicPr>
          <p:nvPr/>
        </p:nvPicPr>
        <p:blipFill>
          <a:blip r:embed="rId3"/>
          <a:stretch>
            <a:fillRect/>
          </a:stretch>
        </p:blipFill>
        <p:spPr>
          <a:xfrm>
            <a:off x="6304950" y="2056485"/>
            <a:ext cx="2000639" cy="2000639"/>
          </a:xfrm>
          <a:prstGeom prst="rect">
            <a:avLst/>
          </a:prstGeom>
        </p:spPr>
      </p:pic>
      <p:pic>
        <p:nvPicPr>
          <p:cNvPr id="8" name="Picture 7"/>
          <p:cNvPicPr>
            <a:picLocks noChangeAspect="1"/>
          </p:cNvPicPr>
          <p:nvPr/>
        </p:nvPicPr>
        <p:blipFill>
          <a:blip r:embed="rId4"/>
          <a:stretch>
            <a:fillRect/>
          </a:stretch>
        </p:blipFill>
        <p:spPr>
          <a:xfrm>
            <a:off x="5814202" y="4667538"/>
            <a:ext cx="2982136" cy="1677452"/>
          </a:xfrm>
          <a:prstGeom prst="rect">
            <a:avLst/>
          </a:prstGeom>
        </p:spPr>
      </p:pic>
      <p:sp>
        <p:nvSpPr>
          <p:cNvPr id="10" name="TextBox 9"/>
          <p:cNvSpPr txBox="1"/>
          <p:nvPr/>
        </p:nvSpPr>
        <p:spPr>
          <a:xfrm>
            <a:off x="6193362" y="4084573"/>
            <a:ext cx="2210862" cy="369332"/>
          </a:xfrm>
          <a:prstGeom prst="rect">
            <a:avLst/>
          </a:prstGeom>
          <a:noFill/>
        </p:spPr>
        <p:txBody>
          <a:bodyPr wrap="none" rtlCol="0">
            <a:spAutoFit/>
          </a:bodyPr>
          <a:lstStyle/>
          <a:p>
            <a:r>
              <a:rPr lang="en-US" dirty="0" smtClean="0"/>
              <a:t>Resource allocation</a:t>
            </a:r>
            <a:endParaRPr lang="en-US" dirty="0"/>
          </a:p>
        </p:txBody>
      </p:sp>
    </p:spTree>
    <p:extLst>
      <p:ext uri="{BB962C8B-B14F-4D97-AF65-F5344CB8AC3E}">
        <p14:creationId xmlns:p14="http://schemas.microsoft.com/office/powerpoint/2010/main" val="70308519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Releasing business resources into the community</a:t>
            </a:r>
            <a:endParaRPr lang="en-US" dirty="0"/>
          </a:p>
        </p:txBody>
      </p:sp>
      <p:sp>
        <p:nvSpPr>
          <p:cNvPr id="3" name="Content Placeholder 2"/>
          <p:cNvSpPr>
            <a:spLocks noGrp="1"/>
          </p:cNvSpPr>
          <p:nvPr>
            <p:ph idx="1"/>
          </p:nvPr>
        </p:nvSpPr>
        <p:spPr>
          <a:xfrm>
            <a:off x="347663" y="1915021"/>
            <a:ext cx="3756504" cy="4400910"/>
          </a:xfrm>
        </p:spPr>
        <p:txBody>
          <a:bodyPr/>
          <a:lstStyle/>
          <a:p>
            <a:endParaRPr lang="en-US" sz="2000" dirty="0" smtClean="0"/>
          </a:p>
          <a:p>
            <a:r>
              <a:rPr lang="en-US" sz="2000" i="1" dirty="0"/>
              <a:t>‘The Case for Letting Business Solve Social Problems’ </a:t>
            </a:r>
            <a:r>
              <a:rPr lang="en-US" sz="2000" i="1" dirty="0" smtClean="0"/>
              <a:t>Porter (2013)</a:t>
            </a:r>
          </a:p>
          <a:p>
            <a:endParaRPr lang="en-US" sz="2000" i="1" dirty="0" smtClean="0"/>
          </a:p>
          <a:p>
            <a:r>
              <a:rPr lang="en-US" sz="2000" dirty="0" smtClean="0"/>
              <a:t>Porter </a:t>
            </a:r>
            <a:r>
              <a:rPr lang="en-US" sz="2000" dirty="0"/>
              <a:t>&amp; Kramer (2011) ‘Shared Value’ concept</a:t>
            </a:r>
            <a:r>
              <a:rPr lang="en-US" sz="2000" dirty="0"/>
              <a:t> </a:t>
            </a:r>
            <a:endParaRPr lang="en-US" sz="2000" dirty="0" smtClean="0"/>
          </a:p>
          <a:p>
            <a:endParaRPr lang="en-US" sz="2000" dirty="0"/>
          </a:p>
        </p:txBody>
      </p:sp>
      <p:pic>
        <p:nvPicPr>
          <p:cNvPr id="4" name="Picture 3" descr="Screen Shot 2016-01-13 at 00.42.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0" y="2319309"/>
            <a:ext cx="4427538" cy="2133666"/>
          </a:xfrm>
          <a:prstGeom prst="rect">
            <a:avLst/>
          </a:prstGeom>
        </p:spPr>
      </p:pic>
      <p:sp>
        <p:nvSpPr>
          <p:cNvPr id="6" name="Rectangle 5"/>
          <p:cNvSpPr/>
          <p:nvPr/>
        </p:nvSpPr>
        <p:spPr>
          <a:xfrm>
            <a:off x="399144" y="5166713"/>
            <a:ext cx="8448675" cy="1200329"/>
          </a:xfrm>
          <a:prstGeom prst="rect">
            <a:avLst/>
          </a:prstGeom>
        </p:spPr>
        <p:txBody>
          <a:bodyPr wrap="square">
            <a:spAutoFit/>
          </a:bodyPr>
          <a:lstStyle/>
          <a:p>
            <a:pPr algn="just"/>
            <a:r>
              <a:rPr lang="en-US" dirty="0">
                <a:solidFill>
                  <a:srgbClr val="000000"/>
                </a:solidFill>
                <a:latin typeface="+mn-lt"/>
                <a:ea typeface="Calibri" charset="0"/>
                <a:cs typeface="Times New Roman" charset="0"/>
              </a:rPr>
              <a:t>I</a:t>
            </a:r>
            <a:r>
              <a:rPr lang="en-US" dirty="0">
                <a:latin typeface="+mn-lt"/>
                <a:ea typeface="Calibri" charset="0"/>
                <a:cs typeface="Times New Roman" charset="0"/>
              </a:rPr>
              <a:t>n a Scottish context, </a:t>
            </a:r>
            <a:r>
              <a:rPr lang="en-GB" dirty="0">
                <a:latin typeface="+mn-lt"/>
                <a:ea typeface="Calibri" charset="0"/>
                <a:cs typeface="Times New Roman" charset="0"/>
              </a:rPr>
              <a:t>the third sector attracts </a:t>
            </a:r>
            <a:r>
              <a:rPr lang="en-GB" b="1" dirty="0">
                <a:latin typeface="+mn-lt"/>
                <a:ea typeface="Calibri" charset="0"/>
                <a:cs typeface="Times New Roman" charset="0"/>
              </a:rPr>
              <a:t>£4.9 billion </a:t>
            </a:r>
            <a:r>
              <a:rPr lang="en-GB" dirty="0">
                <a:latin typeface="+mn-lt"/>
                <a:ea typeface="Calibri" charset="0"/>
                <a:cs typeface="Times New Roman" charset="0"/>
              </a:rPr>
              <a:t>in funding from various sources, using SCVO statistics 34% (£1,686m) comes in from the public sector (includes local, devolved and national governments) when only </a:t>
            </a:r>
            <a:r>
              <a:rPr lang="en-GB" b="1" dirty="0">
                <a:latin typeface="+mn-lt"/>
                <a:ea typeface="Calibri" charset="0"/>
                <a:cs typeface="Times New Roman" charset="0"/>
              </a:rPr>
              <a:t>1.5% (73m) comes from the private sector.  </a:t>
            </a:r>
            <a:endParaRPr lang="en-US" b="1" dirty="0">
              <a:latin typeface="+mn-lt"/>
            </a:endParaRPr>
          </a:p>
        </p:txBody>
      </p:sp>
      <p:sp>
        <p:nvSpPr>
          <p:cNvPr id="5" name="Rectangle 4"/>
          <p:cNvSpPr/>
          <p:nvPr/>
        </p:nvSpPr>
        <p:spPr>
          <a:xfrm>
            <a:off x="7049004" y="4394033"/>
            <a:ext cx="1950534" cy="307777"/>
          </a:xfrm>
          <a:prstGeom prst="rect">
            <a:avLst/>
          </a:prstGeom>
        </p:spPr>
        <p:txBody>
          <a:bodyPr wrap="none">
            <a:spAutoFit/>
          </a:bodyPr>
          <a:lstStyle/>
          <a:p>
            <a:r>
              <a:rPr lang="en-US" sz="1400" i="1" dirty="0"/>
              <a:t>Porter (2013</a:t>
            </a:r>
            <a:r>
              <a:rPr lang="en-US" sz="1400" i="1" smtClean="0"/>
              <a:t>) Ted Talk</a:t>
            </a:r>
            <a:endParaRPr lang="en-US" sz="1400" i="1" dirty="0"/>
          </a:p>
        </p:txBody>
      </p:sp>
    </p:spTree>
    <p:extLst>
      <p:ext uri="{BB962C8B-B14F-4D97-AF65-F5344CB8AC3E}">
        <p14:creationId xmlns:p14="http://schemas.microsoft.com/office/powerpoint/2010/main" val="176906888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3008" y="5851524"/>
            <a:ext cx="8448675" cy="695325"/>
          </a:xfrm>
        </p:spPr>
        <p:txBody>
          <a:bodyPr/>
          <a:lstStyle/>
          <a:p>
            <a:pPr lvl="0">
              <a:spcBef>
                <a:spcPct val="20000"/>
              </a:spcBef>
            </a:pPr>
            <a:r>
              <a:rPr lang="en-US" sz="2000" i="1" dirty="0">
                <a:ea typeface="+mn-ea"/>
                <a:cs typeface="+mn-cs"/>
              </a:rPr>
              <a:t>“O would some power the gift to give us to see ourselves as others see us” </a:t>
            </a:r>
            <a:r>
              <a:rPr lang="en-US" sz="2000" b="0" dirty="0">
                <a:solidFill>
                  <a:srgbClr val="000000"/>
                </a:solidFill>
                <a:ea typeface="+mn-ea"/>
                <a:cs typeface="+mn-cs"/>
              </a:rPr>
              <a:t>Robert Burns, Poem </a:t>
            </a:r>
            <a:r>
              <a:rPr lang="en-US" sz="2000" b="0" i="1" dirty="0">
                <a:solidFill>
                  <a:srgbClr val="000000"/>
                </a:solidFill>
                <a:ea typeface="+mn-ea"/>
                <a:cs typeface="+mn-cs"/>
              </a:rPr>
              <a:t>"To a Louse" </a:t>
            </a:r>
            <a:r>
              <a:rPr lang="en-US" sz="2000" b="0" dirty="0">
                <a:solidFill>
                  <a:srgbClr val="000000"/>
                </a:solidFill>
                <a:ea typeface="+mn-ea"/>
                <a:cs typeface="+mn-cs"/>
              </a:rPr>
              <a:t>- verse 8 Scottish National Poet (1759 - 1796)</a:t>
            </a:r>
            <a:br>
              <a:rPr lang="en-US" sz="2000" b="0" dirty="0">
                <a:solidFill>
                  <a:srgbClr val="000000"/>
                </a:solidFill>
                <a:ea typeface="+mn-ea"/>
                <a:cs typeface="+mn-cs"/>
              </a:rPr>
            </a:br>
            <a:endParaRPr lang="en-US" dirty="0"/>
          </a:p>
        </p:txBody>
      </p:sp>
      <p:sp>
        <p:nvSpPr>
          <p:cNvPr id="3" name="Content Placeholder 2"/>
          <p:cNvSpPr>
            <a:spLocks noGrp="1"/>
          </p:cNvSpPr>
          <p:nvPr>
            <p:ph idx="1"/>
          </p:nvPr>
        </p:nvSpPr>
        <p:spPr>
          <a:xfrm>
            <a:off x="363008" y="1054100"/>
            <a:ext cx="4196896" cy="4030133"/>
          </a:xfrm>
        </p:spPr>
        <p:txBody>
          <a:bodyPr/>
          <a:lstStyle/>
          <a:p>
            <a:endParaRPr lang="en-US" sz="1400" dirty="0" smtClean="0"/>
          </a:p>
          <a:p>
            <a:endParaRPr lang="en-US" sz="1400" dirty="0" smtClean="0"/>
          </a:p>
          <a:p>
            <a:pPr marL="0" indent="0" algn="ctr">
              <a:buNone/>
            </a:pPr>
            <a:r>
              <a:rPr lang="en-US" sz="2800" i="1" dirty="0" smtClean="0">
                <a:solidFill>
                  <a:srgbClr val="262626"/>
                </a:solidFill>
                <a:latin typeface="HelveticaNeue"/>
              </a:rPr>
              <a:t>“</a:t>
            </a:r>
            <a:r>
              <a:rPr lang="en-US" sz="2800" i="1" dirty="0">
                <a:solidFill>
                  <a:srgbClr val="262626"/>
                </a:solidFill>
                <a:latin typeface="HelveticaNeue"/>
              </a:rPr>
              <a:t>I think if we can get </a:t>
            </a:r>
            <a:r>
              <a:rPr lang="en-US" sz="2800" b="1" i="1" dirty="0">
                <a:solidFill>
                  <a:srgbClr val="C00000"/>
                </a:solidFill>
                <a:latin typeface="HelveticaNeue"/>
              </a:rPr>
              <a:t>business</a:t>
            </a:r>
            <a:r>
              <a:rPr lang="en-US" sz="2800" i="1" dirty="0">
                <a:solidFill>
                  <a:srgbClr val="262626"/>
                </a:solidFill>
                <a:latin typeface="HelveticaNeue"/>
              </a:rPr>
              <a:t> </a:t>
            </a:r>
            <a:r>
              <a:rPr lang="en-US" sz="2800" b="1" i="1" dirty="0">
                <a:solidFill>
                  <a:srgbClr val="C00000"/>
                </a:solidFill>
                <a:latin typeface="HelveticaNeue"/>
              </a:rPr>
              <a:t>seeing itself </a:t>
            </a:r>
            <a:r>
              <a:rPr lang="en-US" sz="2800" b="1" i="1" dirty="0">
                <a:solidFill>
                  <a:srgbClr val="00B050"/>
                </a:solidFill>
                <a:latin typeface="HelveticaNeue"/>
              </a:rPr>
              <a:t>differently</a:t>
            </a:r>
            <a:r>
              <a:rPr lang="en-US" sz="2800" i="1" dirty="0">
                <a:solidFill>
                  <a:srgbClr val="262626"/>
                </a:solidFill>
                <a:latin typeface="HelveticaNeue"/>
              </a:rPr>
              <a:t>, and if we can get </a:t>
            </a:r>
            <a:r>
              <a:rPr lang="en-US" sz="2800" b="1" i="1" dirty="0">
                <a:solidFill>
                  <a:srgbClr val="C00000"/>
                </a:solidFill>
                <a:latin typeface="HelveticaNeue"/>
              </a:rPr>
              <a:t>others seeing business</a:t>
            </a:r>
            <a:r>
              <a:rPr lang="en-US" sz="2800" i="1" dirty="0">
                <a:solidFill>
                  <a:srgbClr val="C00000"/>
                </a:solidFill>
                <a:latin typeface="HelveticaNeue"/>
              </a:rPr>
              <a:t> </a:t>
            </a:r>
            <a:r>
              <a:rPr lang="en-US" sz="2800" b="1" i="1" dirty="0">
                <a:solidFill>
                  <a:srgbClr val="00B050"/>
                </a:solidFill>
                <a:latin typeface="HelveticaNeue"/>
              </a:rPr>
              <a:t>differently</a:t>
            </a:r>
            <a:r>
              <a:rPr lang="en-US" sz="2800" i="1" dirty="0">
                <a:solidFill>
                  <a:srgbClr val="262626"/>
                </a:solidFill>
                <a:latin typeface="HelveticaNeue"/>
              </a:rPr>
              <a:t>, we can </a:t>
            </a:r>
            <a:r>
              <a:rPr lang="en-US" sz="2800" b="1" i="1" dirty="0">
                <a:solidFill>
                  <a:srgbClr val="E2AA00"/>
                </a:solidFill>
                <a:latin typeface="HelveticaNeue"/>
              </a:rPr>
              <a:t>change</a:t>
            </a:r>
            <a:r>
              <a:rPr lang="en-US" sz="2800" i="1" dirty="0">
                <a:solidFill>
                  <a:srgbClr val="E2AA00"/>
                </a:solidFill>
                <a:latin typeface="HelveticaNeue"/>
              </a:rPr>
              <a:t> </a:t>
            </a:r>
            <a:r>
              <a:rPr lang="en-US" sz="2800" i="1" dirty="0">
                <a:solidFill>
                  <a:srgbClr val="262626"/>
                </a:solidFill>
                <a:latin typeface="HelveticaNeue"/>
              </a:rPr>
              <a:t>the world” </a:t>
            </a:r>
            <a:endParaRPr lang="en-US" sz="2800" i="1" dirty="0" smtClean="0">
              <a:solidFill>
                <a:srgbClr val="262626"/>
              </a:solidFill>
              <a:latin typeface="HelveticaNeue"/>
            </a:endParaRPr>
          </a:p>
          <a:p>
            <a:pPr marL="0" indent="0" algn="r">
              <a:buNone/>
            </a:pPr>
            <a:r>
              <a:rPr lang="en-US" sz="2000" dirty="0" smtClean="0">
                <a:solidFill>
                  <a:srgbClr val="262626"/>
                </a:solidFill>
                <a:latin typeface="HelveticaNeue"/>
              </a:rPr>
              <a:t>(</a:t>
            </a:r>
            <a:r>
              <a:rPr lang="en-US" sz="2000" dirty="0">
                <a:solidFill>
                  <a:srgbClr val="262626"/>
                </a:solidFill>
                <a:latin typeface="HelveticaNeue"/>
              </a:rPr>
              <a:t>Porter, 2013</a:t>
            </a:r>
            <a:r>
              <a:rPr lang="en-US" sz="2000" dirty="0" smtClean="0">
                <a:solidFill>
                  <a:srgbClr val="262626"/>
                </a:solidFill>
                <a:latin typeface="HelveticaNeue"/>
              </a:rPr>
              <a:t>)</a:t>
            </a:r>
            <a:endParaRPr lang="en-US" sz="1800" dirty="0"/>
          </a:p>
          <a:p>
            <a:endParaRPr lang="en-US" sz="1400" dirty="0"/>
          </a:p>
        </p:txBody>
      </p:sp>
      <p:pic>
        <p:nvPicPr>
          <p:cNvPr id="4" name="Picture 3"/>
          <p:cNvPicPr>
            <a:picLocks noChangeAspect="1"/>
          </p:cNvPicPr>
          <p:nvPr/>
        </p:nvPicPr>
        <p:blipFill>
          <a:blip r:embed="rId2"/>
          <a:stretch>
            <a:fillRect/>
          </a:stretch>
        </p:blipFill>
        <p:spPr>
          <a:xfrm>
            <a:off x="4744457" y="1785255"/>
            <a:ext cx="3922083" cy="2941562"/>
          </a:xfrm>
          <a:prstGeom prst="rect">
            <a:avLst/>
          </a:prstGeom>
        </p:spPr>
      </p:pic>
    </p:spTree>
    <p:extLst>
      <p:ext uri="{BB962C8B-B14F-4D97-AF65-F5344CB8AC3E}">
        <p14:creationId xmlns:p14="http://schemas.microsoft.com/office/powerpoint/2010/main" val="1870278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5C72E20F809AC4AA8C91AA8D65BD3A2" ma:contentTypeVersion="12" ma:contentTypeDescription="Create a new document." ma:contentTypeScope="" ma:versionID="60d45485e643a3b3a97a8ad6247152a9">
  <xsd:schema xmlns:xsd="http://www.w3.org/2001/XMLSchema" xmlns:xs="http://www.w3.org/2001/XMLSchema" xmlns:p="http://schemas.microsoft.com/office/2006/metadata/properties" xmlns:ns1="http://schemas.microsoft.com/sharepoint/v3" targetNamespace="http://schemas.microsoft.com/office/2006/metadata/properties" ma:root="true" ma:fieldsID="f4154fbe9c80c4dd7d9e10f097ef4c31"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 ma:internalName="PublishingStartDate" ma:readOnly="false">
      <xsd:simpleType>
        <xsd:restriction base="dms:Unknown"/>
      </xsd:simpleType>
    </xsd:element>
    <xsd:element name="PublishingExpirationDate" ma:index="9" nillable="true" ma:displayName="Scheduling End Date" ma:description="" ma:internalName="PublishingExpirationDate" ma:readOnly="fals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687012B-10E8-495C-83F9-38CCCE83841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61C187D-A0E2-4D50-8B85-ED777107D297}">
  <ds:schemaRefs>
    <ds:schemaRef ds:uri="http://schemas.microsoft.com/office/2006/documentManagement/types"/>
    <ds:schemaRef ds:uri="http://schemas.microsoft.com/sharepoint/v3"/>
    <ds:schemaRef ds:uri="http://purl.org/dc/term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864355EC-C788-4443-9296-5DD8D622A70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2298</TotalTime>
  <Words>3392</Words>
  <Application>Microsoft Macintosh PowerPoint</Application>
  <PresentationFormat>On-screen Show (4:3)</PresentationFormat>
  <Paragraphs>472</Paragraphs>
  <Slides>38</Slides>
  <Notes>12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38</vt:i4>
      </vt:variant>
    </vt:vector>
  </HeadingPairs>
  <TitlesOfParts>
    <vt:vector size="48" baseType="lpstr">
      <vt:lpstr>Calibri</vt:lpstr>
      <vt:lpstr>Comic Sans MS</vt:lpstr>
      <vt:lpstr>HelveticaNeue</vt:lpstr>
      <vt:lpstr>MS PGothic</vt:lpstr>
      <vt:lpstr>ＭＳ Ｐゴシック</vt:lpstr>
      <vt:lpstr>Symbol</vt:lpstr>
      <vt:lpstr>Times New Roman</vt:lpstr>
      <vt:lpstr>Wingdings</vt:lpstr>
      <vt:lpstr>Arial</vt:lpstr>
      <vt:lpstr>1_Default Design</vt:lpstr>
      <vt:lpstr>Taking Action to Unlock Business Resources Into Communities using SSM</vt:lpstr>
      <vt:lpstr>“O wad some Power the giftie gie us, To see oursels as ithers see us!”</vt:lpstr>
      <vt:lpstr>Session Outline</vt:lpstr>
      <vt:lpstr>Development of Community Based O.R. </vt:lpstr>
      <vt:lpstr>Addressing “Grand Challenges” with O.R. </vt:lpstr>
      <vt:lpstr>One path to addressing Grand Challenges? To align and connect business and societal goals</vt:lpstr>
      <vt:lpstr>Releasing business resources into communities: Role for COR?</vt:lpstr>
      <vt:lpstr>Releasing business resources into the community</vt:lpstr>
      <vt:lpstr>“O would some power the gift to give us to see ourselves as others see us” Robert Burns, Poem "To a Louse" - verse 8 Scottish National Poet (1759 - 1796) </vt:lpstr>
      <vt:lpstr>the organisation, its goal and directions</vt:lpstr>
      <vt:lpstr>VAFs perceived problem area </vt:lpstr>
      <vt:lpstr>Soft systems methodology (SSM) applied in VAF </vt:lpstr>
      <vt:lpstr>Workshops held to form a multitude of perspectives </vt:lpstr>
      <vt:lpstr>Methodological history</vt:lpstr>
      <vt:lpstr>Methodological history</vt:lpstr>
      <vt:lpstr>SSM Cycle 1:  Emerging themes from “Rich Pictures”</vt:lpstr>
      <vt:lpstr>SSM cycle 1: Questions identified from RP workshops to facilitate debate</vt:lpstr>
      <vt:lpstr>Relevant system identified in cycle 1</vt:lpstr>
      <vt:lpstr>The Connect emblematic model</vt:lpstr>
      <vt:lpstr>Formal root definition &amp;  the ‘connect’ model</vt:lpstr>
      <vt:lpstr>Taking action to invest in social capital</vt:lpstr>
      <vt:lpstr>Comparisons between ‘Responsible Business Forum’ model and the expressions of concern (1)</vt:lpstr>
      <vt:lpstr>Comparisons between ‘Responsible Business Forum’ model and the expressions of concern (2)</vt:lpstr>
      <vt:lpstr>Suggested changes to bring about the Responsible Business Forum </vt:lpstr>
      <vt:lpstr>Suggested changes to bring about the Responsible Business Forum </vt:lpstr>
      <vt:lpstr>Suggested changes to bring about the Responsible Business Forum </vt:lpstr>
      <vt:lpstr>PowerPoint Presentation</vt:lpstr>
      <vt:lpstr>Issues/Challenges from TSO perspective</vt:lpstr>
      <vt:lpstr>“Square holes for circle problems”</vt:lpstr>
      <vt:lpstr>TSOs: 12 Relevant systems</vt:lpstr>
      <vt:lpstr>Government &amp; the Public Sector:  8 relevant systems</vt:lpstr>
      <vt:lpstr>Lessons learnt from SSM study (1)</vt:lpstr>
      <vt:lpstr>Lessons learnt from SSM study (2)</vt:lpstr>
      <vt:lpstr>Lessons learnt from SSM study (3)</vt:lpstr>
      <vt:lpstr>Lessons learnt from SSM study (3)</vt:lpstr>
      <vt:lpstr>Three key concepts embedded into the refined connect model</vt:lpstr>
      <vt:lpstr>PowerPoint Presentation</vt:lpstr>
      <vt:lpstr>Further work &amp; avenues of study</vt:lpstr>
    </vt:vector>
  </TitlesOfParts>
  <Company>Edinburgh Napier University</Company>
  <LinksUpToDate>false</LinksUpToDate>
  <SharedDoc>false</SharedDoc>
  <HyperlinksChanged>false</HyperlinksChanged>
  <AppVersion>15.0025</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Malcolm Leitch</dc:creator>
  <cp:lastModifiedBy>m.weaver@napier.ac.uk weaver</cp:lastModifiedBy>
  <cp:revision>60</cp:revision>
  <cp:lastPrinted>2016-09-06T15:40:30Z</cp:lastPrinted>
  <dcterms:created xsi:type="dcterms:W3CDTF">2015-01-29T16:35:56Z</dcterms:created>
  <dcterms:modified xsi:type="dcterms:W3CDTF">2016-09-06T15:47:01Z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0x01010095C72E20F809AC4AA8C91AA8D65BD3A2</vt:lpwstr>
  </property>
</Properties>
</file>