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A77AB6-5285-F35C-A74E-B130FC3C4B3D}" name="Kaliarntas, Konstantinos" initials="KK" userId="S::K.Kaliarntas@napier.ac.uk::733e8ffd-b8e3-4a2f-9a79-3af3d96f5c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A651"/>
    <a:srgbClr val="65C1B4"/>
    <a:srgbClr val="0079C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63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hD\Results\Study%203%20analysis\Control%201%20RFD%20and%20knee%20excursio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72020363140562"/>
          <c:y val="4.3763477086834944E-2"/>
          <c:w val="0.6235668315930496"/>
          <c:h val="0.68761737995350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'RFD Collated'!$S$37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'RFD Collated'!$J$24:$K$24</c:f>
                <c:numCache>
                  <c:formatCode>General</c:formatCode>
                  <c:ptCount val="2"/>
                  <c:pt idx="0">
                    <c:v>9.8640689694614334</c:v>
                  </c:pt>
                  <c:pt idx="1">
                    <c:v>9.4274406296390048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'RFD Collated'!$T$36:$U$36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'RFD Collated'!$T$37:$U$37</c:f>
              <c:numCache>
                <c:formatCode>0.00</c:formatCode>
                <c:ptCount val="2"/>
                <c:pt idx="0" formatCode="General">
                  <c:v>19.53</c:v>
                </c:pt>
                <c:pt idx="1">
                  <c:v>21.75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E-410F-B28B-55CE273F837D}"/>
            </c:ext>
          </c:extLst>
        </c:ser>
        <c:ser>
          <c:idx val="1"/>
          <c:order val="1"/>
          <c:tx>
            <c:strRef>
              <c:f>'RFD Collated'!$S$38</c:f>
              <c:strCache>
                <c:ptCount val="1"/>
                <c:pt idx="0">
                  <c:v>Intervention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'RFD Collated'!$W$26:$X$26</c:f>
                <c:numCache>
                  <c:formatCode>General</c:formatCode>
                  <c:ptCount val="2"/>
                  <c:pt idx="0">
                    <c:v>9.092751305344164</c:v>
                  </c:pt>
                  <c:pt idx="1">
                    <c:v>5.7088036121055454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'RFD Collated'!$T$36:$U$36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'RFD Collated'!$T$38:$U$38</c:f>
              <c:numCache>
                <c:formatCode>0.00</c:formatCode>
                <c:ptCount val="2"/>
                <c:pt idx="0" formatCode="General">
                  <c:v>18.88</c:v>
                </c:pt>
                <c:pt idx="1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E-410F-B28B-55CE273F8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741520"/>
        <c:axId val="366741848"/>
      </c:barChart>
      <c:catAx>
        <c:axId val="36674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741848"/>
        <c:crosses val="autoZero"/>
        <c:auto val="1"/>
        <c:lblAlgn val="ctr"/>
        <c:lblOffset val="100"/>
        <c:noMultiLvlLbl val="0"/>
      </c:catAx>
      <c:valAx>
        <c:axId val="366741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RFD</a:t>
                </a:r>
                <a:r>
                  <a:rPr lang="en-GB" baseline="0"/>
                  <a:t> (BW/s)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74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580141611206054E-2"/>
          <c:y val="0.84134993927726254"/>
          <c:w val="0.90141991345139383"/>
          <c:h val="0.13445811523744455"/>
        </c:manualLayout>
      </c:layout>
      <c:overlay val="0"/>
      <c:spPr>
        <a:noFill/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0923527456126"/>
          <c:y val="5.9699142171855485E-2"/>
          <c:w val="0.73479219707229693"/>
          <c:h val="0.68948659367114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Sheet1!$S$20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Sheet1!$T$24:$U$24</c:f>
                <c:numCache>
                  <c:formatCode>General</c:formatCode>
                  <c:ptCount val="2"/>
                  <c:pt idx="0">
                    <c:v>1.7</c:v>
                  </c:pt>
                  <c:pt idx="1">
                    <c:v>2.2000000000000002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Sheet1!$T$19:$U$19</c:f>
              <c:strCache>
                <c:ptCount val="2"/>
                <c:pt idx="0">
                  <c:v>Pre</c:v>
                </c:pt>
                <c:pt idx="1">
                  <c:v>Post </c:v>
                </c:pt>
              </c:strCache>
            </c:strRef>
          </c:cat>
          <c:val>
            <c:numRef>
              <c:f>Sheet1!$T$20:$U$20</c:f>
              <c:numCache>
                <c:formatCode>0.0</c:formatCode>
                <c:ptCount val="2"/>
                <c:pt idx="0">
                  <c:v>10.1</c:v>
                </c:pt>
                <c:pt idx="1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0-4375-B3C0-A81933B6BD81}"/>
            </c:ext>
          </c:extLst>
        </c:ser>
        <c:ser>
          <c:idx val="1"/>
          <c:order val="1"/>
          <c:tx>
            <c:strRef>
              <c:f>Sheet1!$S$21</c:f>
              <c:strCache>
                <c:ptCount val="1"/>
                <c:pt idx="0">
                  <c:v>Intervention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Sheet1!$T$25:$U$25</c:f>
                <c:numCache>
                  <c:formatCode>General</c:formatCode>
                  <c:ptCount val="2"/>
                  <c:pt idx="0">
                    <c:v>2.8</c:v>
                  </c:pt>
                  <c:pt idx="1">
                    <c:v>1.9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Sheet1!$T$19:$U$19</c:f>
              <c:strCache>
                <c:ptCount val="2"/>
                <c:pt idx="0">
                  <c:v>Pre</c:v>
                </c:pt>
                <c:pt idx="1">
                  <c:v>Post </c:v>
                </c:pt>
              </c:strCache>
            </c:strRef>
          </c:cat>
          <c:val>
            <c:numRef>
              <c:f>Sheet1!$T$21:$U$21</c:f>
              <c:numCache>
                <c:formatCode>General</c:formatCode>
                <c:ptCount val="2"/>
                <c:pt idx="0">
                  <c:v>10.8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60-4375-B3C0-A81933B6B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5629312"/>
        <c:axId val="1357499408"/>
      </c:barChart>
      <c:catAx>
        <c:axId val="12156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499408"/>
        <c:crosses val="autoZero"/>
        <c:auto val="1"/>
        <c:lblAlgn val="ctr"/>
        <c:lblOffset val="100"/>
        <c:noMultiLvlLbl val="0"/>
      </c:catAx>
      <c:valAx>
        <c:axId val="1357499408"/>
        <c:scaling>
          <c:orientation val="minMax"/>
          <c:max val="1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Knee Excursion (◦)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out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5629312"/>
        <c:crosses val="autoZero"/>
        <c:crossBetween val="between"/>
        <c:majorUnit val="5"/>
        <c:min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13205177215879"/>
          <c:y val="0.86360719823501686"/>
          <c:w val="0.70947062517701243"/>
          <c:h val="0.13445811523744455"/>
        </c:manualLayout>
      </c:layout>
      <c:overlay val="0"/>
      <c:spPr>
        <a:noFill/>
        <a:ln w="3175"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6663848"/>
            <a:ext cx="12192000" cy="1941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9883" cy="11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9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41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45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62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5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104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33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19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97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887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17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9EA5-97A4-488A-AC81-AB7D0871A028}" type="datetimeFigureOut">
              <a:rPr lang="pl-PL" smtClean="0"/>
              <a:t>13.02.2024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9B2BE-72C2-4D66-914E-9D49639B79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84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dinburgh Napier University Open Moodle">
            <a:extLst>
              <a:ext uri="{FF2B5EF4-FFF2-40B4-BE49-F238E27FC236}">
                <a16:creationId xmlns:a16="http://schemas.microsoft.com/office/drawing/2014/main" id="{1FD2CE6E-89D8-2D59-AAF4-068609004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630" y="6315958"/>
            <a:ext cx="1132370" cy="54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5E56A8-CF2A-1E49-9D8E-C02EC7A3B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080" y="407238"/>
            <a:ext cx="9833820" cy="833480"/>
          </a:xfrm>
          <a:solidFill>
            <a:srgbClr val="00A651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Arial"/>
                <a:cs typeface="Arial"/>
              </a:rPr>
              <a:t>The effects of a novel neuromuscular training programme on recreational female hockey players during an unanticipated sidecut</a:t>
            </a:r>
            <a:br>
              <a:rPr lang="pl-PL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Tom Johnston*, </a:t>
            </a:r>
            <a:r>
              <a:rPr lang="en-GB" sz="2000" dirty="0" err="1">
                <a:latin typeface="Arial"/>
                <a:cs typeface="Arial"/>
              </a:rPr>
              <a:t>Kostantinos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Kaliarntas</a:t>
            </a:r>
            <a:r>
              <a:rPr lang="en-GB" sz="2000" dirty="0">
                <a:latin typeface="Arial"/>
                <a:cs typeface="Arial"/>
              </a:rPr>
              <a:t> and Susan Brown</a:t>
            </a:r>
            <a:endParaRPr lang="pl-PL" sz="1100" dirty="0">
              <a:solidFill>
                <a:schemeClr val="bg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45C15-2E4D-904E-8FB6-3516094E4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080" y="2467775"/>
            <a:ext cx="2123289" cy="4167588"/>
          </a:xfrm>
          <a:noFill/>
          <a:ln>
            <a:solidFill>
              <a:srgbClr val="00A65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060" dirty="0">
                <a:latin typeface="Arial"/>
                <a:cs typeface="Arial"/>
              </a:rPr>
              <a:t>Noncontact injuries occur in hockey including ACL injuries, ankle ligament sprains and hamstring strains (Rees et al., 2020). Female players are at greater risk than others Lin et al., 2018).</a:t>
            </a:r>
          </a:p>
          <a:p>
            <a:pPr marL="0" indent="0" algn="just">
              <a:buNone/>
            </a:pPr>
            <a:r>
              <a:rPr lang="en-GB" sz="1060" dirty="0">
                <a:latin typeface="Arial"/>
                <a:cs typeface="Arial"/>
              </a:rPr>
              <a:t>Previous literature suggest that a significant number can be reduced via a neuromuscular training programme (Brunner et al., 2019) and in hockey (Weir et al., 2019)</a:t>
            </a:r>
          </a:p>
          <a:p>
            <a:pPr marL="0" indent="0" algn="just">
              <a:buNone/>
            </a:pPr>
            <a:r>
              <a:rPr lang="en-GB" sz="1060" dirty="0">
                <a:latin typeface="Arial"/>
                <a:cs typeface="Arial"/>
              </a:rPr>
              <a:t>Multi-modal neuromuscular training (NMT) including strength (especially eccentric hamstring exercises) balance, agility, proximal control and  unplanned  actions have been shown to be effective (Sugimoto et al., 2016). </a:t>
            </a:r>
          </a:p>
          <a:p>
            <a:pPr marL="0" indent="0" algn="just">
              <a:buNone/>
            </a:pPr>
            <a:r>
              <a:rPr lang="en-GB" sz="1040" dirty="0">
                <a:latin typeface="Arial"/>
                <a:cs typeface="Arial"/>
              </a:rPr>
              <a:t>NMT has a dose-response relationship with a minimum of 3 times per week (20 mins per session) for minimum 8 weeks (Steib et al., 2017).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A8F9C-DE75-674D-B3AE-A52E33A75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29760" y="2485728"/>
            <a:ext cx="2298585" cy="4167589"/>
          </a:xfrm>
          <a:noFill/>
          <a:ln>
            <a:solidFill>
              <a:srgbClr val="00A65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1100" dirty="0">
                <a:latin typeface="Arial"/>
                <a:cs typeface="Arial"/>
              </a:rPr>
              <a:t>The aim was to investigate the effects of a NMT on adult female recreational hockey players using a controlled-trial design.</a:t>
            </a:r>
          </a:p>
          <a:p>
            <a:pPr marL="0" indent="0" algn="just">
              <a:buNone/>
            </a:pPr>
            <a:r>
              <a:rPr lang="en-GB" sz="1100" dirty="0">
                <a:latin typeface="Arial"/>
                <a:cs typeface="Arial"/>
              </a:rPr>
              <a:t>Thirty-eight female hockey players took part in the study with 18 in the Control group (CON) and 20 in the Intervention group (INT) completed an 8-week NMT programme. No baseline between groups differences existed.</a:t>
            </a:r>
          </a:p>
          <a:p>
            <a:pPr marL="0" indent="0" algn="just">
              <a:buNone/>
            </a:pPr>
            <a:r>
              <a:rPr lang="en-GB" sz="1100" dirty="0">
                <a:latin typeface="Arial"/>
                <a:cs typeface="Arial"/>
              </a:rPr>
              <a:t>Each participant completed the pre-test and post-test 8 weeks apart.</a:t>
            </a:r>
          </a:p>
          <a:p>
            <a:pPr marL="0" indent="0" algn="just">
              <a:buNone/>
            </a:pPr>
            <a:r>
              <a:rPr lang="en-GB" sz="1100" dirty="0">
                <a:latin typeface="Arial"/>
                <a:cs typeface="Arial"/>
              </a:rPr>
              <a:t>Full body kinematic as well as kinetic and Electromyographic (EMG) data was recorded.</a:t>
            </a:r>
          </a:p>
          <a:p>
            <a:pPr marL="0" indent="0" algn="just">
              <a:buNone/>
            </a:pPr>
            <a:r>
              <a:rPr lang="en-GB" sz="1100" dirty="0">
                <a:latin typeface="Arial"/>
                <a:cs typeface="Arial"/>
              </a:rPr>
              <a:t>An unanticipated cut (USC) was performed until 5 successful trials were completed.</a:t>
            </a:r>
          </a:p>
          <a:p>
            <a:pPr marL="0" indent="0" algn="just">
              <a:buNone/>
            </a:pPr>
            <a:r>
              <a:rPr lang="en-GB" sz="1100" dirty="0">
                <a:latin typeface="Arial"/>
                <a:cs typeface="Arial"/>
              </a:rPr>
              <a:t>The control group completed their ‘usual’ warm up and the intervention group completed multi-modal neuromuscular with the guidance of a coach.</a:t>
            </a:r>
          </a:p>
          <a:p>
            <a:pPr marL="0" indent="0" algn="just">
              <a:buNone/>
            </a:pPr>
            <a:endParaRPr lang="pl-PL" sz="1100" dirty="0">
              <a:latin typeface="Arial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5AED3F-F6B9-9F4F-891C-1910D09E5B40}"/>
              </a:ext>
            </a:extLst>
          </p:cNvPr>
          <p:cNvSpPr txBox="1">
            <a:spLocks/>
          </p:cNvSpPr>
          <p:nvPr/>
        </p:nvSpPr>
        <p:spPr>
          <a:xfrm>
            <a:off x="796081" y="1325564"/>
            <a:ext cx="10914810" cy="458744"/>
          </a:xfrm>
          <a:prstGeom prst="rect">
            <a:avLst/>
          </a:prstGeom>
          <a:solidFill>
            <a:srgbClr val="00A65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000" b="1" dirty="0">
                <a:solidFill>
                  <a:schemeClr val="bg1"/>
                </a:solidFill>
                <a:latin typeface="Arial"/>
                <a:cs typeface="Arial"/>
              </a:rPr>
              <a:t>Neuromuscular training may reduce the risk of injury during an unanticipated side by altering known risk factors in female recreational hockey players</a:t>
            </a:r>
            <a:endParaRPr lang="pl-PL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900A1-8039-004B-8054-331FE0FF0673}"/>
              </a:ext>
            </a:extLst>
          </p:cNvPr>
          <p:cNvSpPr txBox="1"/>
          <p:nvPr/>
        </p:nvSpPr>
        <p:spPr>
          <a:xfrm>
            <a:off x="3229760" y="1970841"/>
            <a:ext cx="2298586" cy="369332"/>
          </a:xfrm>
          <a:prstGeom prst="rect">
            <a:avLst/>
          </a:prstGeom>
          <a:solidFill>
            <a:srgbClr val="00A65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0D709B-4686-B24B-B4DB-13961068EC36}"/>
              </a:ext>
            </a:extLst>
          </p:cNvPr>
          <p:cNvSpPr txBox="1"/>
          <p:nvPr/>
        </p:nvSpPr>
        <p:spPr>
          <a:xfrm>
            <a:off x="796080" y="1970841"/>
            <a:ext cx="2123289" cy="369332"/>
          </a:xfrm>
          <a:prstGeom prst="rect">
            <a:avLst/>
          </a:prstGeom>
          <a:solidFill>
            <a:srgbClr val="00A65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B7A6A8-EE53-864A-9452-570067166E7E}"/>
              </a:ext>
            </a:extLst>
          </p:cNvPr>
          <p:cNvSpPr txBox="1"/>
          <p:nvPr/>
        </p:nvSpPr>
        <p:spPr>
          <a:xfrm>
            <a:off x="5838737" y="1970841"/>
            <a:ext cx="3523378" cy="369332"/>
          </a:xfrm>
          <a:prstGeom prst="rect">
            <a:avLst/>
          </a:prstGeom>
          <a:solidFill>
            <a:srgbClr val="00A65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92CFB7-3112-9142-8294-DDE28B0ED6D3}"/>
              </a:ext>
            </a:extLst>
          </p:cNvPr>
          <p:cNvSpPr txBox="1"/>
          <p:nvPr/>
        </p:nvSpPr>
        <p:spPr>
          <a:xfrm>
            <a:off x="9672505" y="1983011"/>
            <a:ext cx="2038386" cy="369332"/>
          </a:xfrm>
          <a:prstGeom prst="rect">
            <a:avLst/>
          </a:prstGeom>
          <a:solidFill>
            <a:srgbClr val="00A65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908A507-7C09-A047-B84F-5835258E9B9C}"/>
              </a:ext>
            </a:extLst>
          </p:cNvPr>
          <p:cNvSpPr txBox="1">
            <a:spLocks/>
          </p:cNvSpPr>
          <p:nvPr/>
        </p:nvSpPr>
        <p:spPr>
          <a:xfrm>
            <a:off x="10709910" y="407238"/>
            <a:ext cx="1000981" cy="833480"/>
          </a:xfrm>
          <a:prstGeom prst="rect">
            <a:avLst/>
          </a:prstGeom>
          <a:solidFill>
            <a:srgbClr val="00A65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MEP103</a:t>
            </a:r>
            <a:endParaRPr lang="pl-PL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97B98FD7-07CA-BB4D-BB02-0CDF4B6CD9D0}"/>
              </a:ext>
            </a:extLst>
          </p:cNvPr>
          <p:cNvSpPr>
            <a:spLocks noGrp="1"/>
          </p:cNvSpPr>
          <p:nvPr/>
        </p:nvSpPr>
        <p:spPr>
          <a:xfrm>
            <a:off x="9672506" y="2506547"/>
            <a:ext cx="2038385" cy="4139595"/>
          </a:xfrm>
          <a:prstGeom prst="rect">
            <a:avLst/>
          </a:prstGeom>
          <a:noFill/>
          <a:ln>
            <a:solidFill>
              <a:srgbClr val="00A6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None/>
            </a:pPr>
            <a: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 an 8-week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sports-specific neuromuscular training programme, some significant alterations on the kinematics, kinetics and EMG were found.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results indicate that sports specific neuromuscular training may reduce the risk of noncontact injuries and therefore replace the current warm up practice.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GB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Further prospective research could assess the effects of neuromuscular training on injury rates in recreational female hockey players. 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GB" sz="900" b="1" dirty="0">
                <a:latin typeface="Arial"/>
                <a:cs typeface="Arial"/>
              </a:rPr>
              <a:t>References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700" dirty="0">
                <a:latin typeface="Arial"/>
                <a:cs typeface="Arial"/>
              </a:rPr>
              <a:t>Brunner et al. (2019) Br J Sports Med, 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700" dirty="0">
                <a:latin typeface="Arial"/>
                <a:cs typeface="Arial"/>
              </a:rPr>
              <a:t>Lin et al. (2018) PM R, 10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700" dirty="0">
                <a:latin typeface="Arial"/>
                <a:cs typeface="Arial"/>
              </a:rPr>
              <a:t>Rees et al. (2020) J of </a:t>
            </a:r>
            <a:r>
              <a:rPr lang="en-GB" sz="700" dirty="0" err="1">
                <a:latin typeface="Arial"/>
                <a:cs typeface="Arial"/>
              </a:rPr>
              <a:t>Sp</a:t>
            </a:r>
            <a:r>
              <a:rPr lang="en-GB" sz="700" dirty="0">
                <a:latin typeface="Arial"/>
                <a:cs typeface="Arial"/>
              </a:rPr>
              <a:t> Sci, 38, 24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700" dirty="0">
                <a:latin typeface="Arial"/>
                <a:cs typeface="Arial"/>
              </a:rPr>
              <a:t>Steib et al. (2017) Front </a:t>
            </a:r>
            <a:r>
              <a:rPr lang="en-GB" sz="700" dirty="0" err="1">
                <a:latin typeface="Arial"/>
                <a:cs typeface="Arial"/>
              </a:rPr>
              <a:t>Physiol</a:t>
            </a:r>
            <a:r>
              <a:rPr lang="en-GB" sz="700" dirty="0">
                <a:latin typeface="Arial"/>
                <a:cs typeface="Arial"/>
              </a:rPr>
              <a:t>, 8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700" dirty="0">
                <a:latin typeface="Arial"/>
                <a:cs typeface="Arial"/>
              </a:rPr>
              <a:t>Sugimoto et al. (2016) Br J Sports Med, 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700" dirty="0">
                <a:latin typeface="Arial"/>
                <a:cs typeface="Arial"/>
              </a:rPr>
              <a:t>Weir et al. (2019) Trans J of ACSM, 4, 19</a:t>
            </a:r>
          </a:p>
          <a:p>
            <a:pPr marL="0" indent="0">
              <a:buNone/>
            </a:pPr>
            <a:endParaRPr lang="pl-PL" sz="1200" b="1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45B49A-8079-B851-38CD-A0AFE9C75FBB}"/>
              </a:ext>
            </a:extLst>
          </p:cNvPr>
          <p:cNvSpPr txBox="1"/>
          <p:nvPr/>
        </p:nvSpPr>
        <p:spPr>
          <a:xfrm>
            <a:off x="5838736" y="2513722"/>
            <a:ext cx="3607268" cy="4139595"/>
          </a:xfrm>
          <a:prstGeom prst="rect">
            <a:avLst/>
          </a:prstGeom>
          <a:noFill/>
          <a:ln w="6350">
            <a:solidFill>
              <a:srgbClr val="009900">
                <a:alpha val="96000"/>
              </a:srgb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 trend for greater muscle activation (non-significant) following neuromuscular training was observed.</a:t>
            </a:r>
          </a:p>
          <a:p>
            <a:pPr algn="just"/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was greater gastrocnemius muscle activation in the INT group and greater reduction in time to peak EMG activation in INT compared to CON. </a:t>
            </a:r>
          </a:p>
          <a:p>
            <a:pPr algn="just"/>
            <a:endParaRPr lang="en-GB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was a significant reduction in rate of force development (RFD) at post-test for INT (Fig. 1).  </a:t>
            </a:r>
          </a:p>
          <a:p>
            <a:pPr algn="just"/>
            <a:endParaRPr lang="en-GB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Maximum knee abduction and knee excursion were significantly reduced in the INT group (Fig. 2). </a:t>
            </a:r>
          </a:p>
          <a:p>
            <a:pPr algn="just"/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200" dirty="0"/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         Fig 1. RFD for USC                Fig 2. Knee Excursion for USC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28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054019"/>
              </p:ext>
            </p:extLst>
          </p:nvPr>
        </p:nvGraphicFramePr>
        <p:xfrm>
          <a:off x="5792959" y="4666269"/>
          <a:ext cx="1895189" cy="182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E4111AB3-0BFB-C81D-2034-E721EE2DC0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969792"/>
              </p:ext>
            </p:extLst>
          </p:nvPr>
        </p:nvGraphicFramePr>
        <p:xfrm>
          <a:off x="7688149" y="4666269"/>
          <a:ext cx="1757856" cy="178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3A87C5-BE94-471B-D700-57CD13915398}"/>
              </a:ext>
            </a:extLst>
          </p:cNvPr>
          <p:cNvSpPr txBox="1"/>
          <p:nvPr/>
        </p:nvSpPr>
        <p:spPr>
          <a:xfrm>
            <a:off x="9154294" y="986076"/>
            <a:ext cx="15156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/>
                <a:cs typeface="Arial"/>
              </a:rPr>
              <a:t>*Corresponding author</a:t>
            </a:r>
            <a:endParaRPr lang="en-GB" sz="1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E1A44BC-FE49-251C-1315-83C34D5BC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0553" y="4757698"/>
            <a:ext cx="1127858" cy="63756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52B593-7377-9A15-515A-1494A6158E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8667" y="4631986"/>
            <a:ext cx="1127858" cy="63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98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6A6F8B496FD042877831229F017F7C" ma:contentTypeVersion="12" ma:contentTypeDescription="Create a new document." ma:contentTypeScope="" ma:versionID="8668cb9a0ec46c55d08b5f49d4a8d903">
  <xsd:schema xmlns:xsd="http://www.w3.org/2001/XMLSchema" xmlns:xs="http://www.w3.org/2001/XMLSchema" xmlns:p="http://schemas.microsoft.com/office/2006/metadata/properties" xmlns:ns2="973d54ab-fa9c-4ba5-a9db-995249f02dd3" xmlns:ns3="48c24e76-8c39-42fa-b20c-3b18e23762fb" targetNamespace="http://schemas.microsoft.com/office/2006/metadata/properties" ma:root="true" ma:fieldsID="7fa60120841c8b0421b1598e542c668c" ns2:_="" ns3:_="">
    <xsd:import namespace="973d54ab-fa9c-4ba5-a9db-995249f02dd3"/>
    <xsd:import namespace="48c24e76-8c39-42fa-b20c-3b18e23762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d54ab-fa9c-4ba5-a9db-995249f02d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00c17db-ee3c-4595-b84e-eadc36ff3b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24e76-8c39-42fa-b20c-3b18e23762f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322b2fa-9da9-4cfb-b593-7713e4fa17ee}" ma:internalName="TaxCatchAll" ma:showField="CatchAllData" ma:web="48c24e76-8c39-42fa-b20c-3b18e23762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c24e76-8c39-42fa-b20c-3b18e23762fb" xsi:nil="true"/>
    <lcf76f155ced4ddcb4097134ff3c332f xmlns="973d54ab-fa9c-4ba5-a9db-995249f02dd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570F43-7BA3-42DF-AC82-38830DAF5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3d54ab-fa9c-4ba5-a9db-995249f02dd3"/>
    <ds:schemaRef ds:uri="48c24e76-8c39-42fa-b20c-3b18e23762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16530A-6EA8-4A7B-9F8B-A304D73B9D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DA9D94-7F7F-414D-96B0-D0A0A5F47106}">
  <ds:schemaRefs>
    <ds:schemaRef ds:uri="http://schemas.microsoft.com/office/2006/metadata/properties"/>
    <ds:schemaRef ds:uri="http://schemas.microsoft.com/office/infopath/2007/PartnerControls"/>
    <ds:schemaRef ds:uri="48c24e76-8c39-42fa-b20c-3b18e23762fb"/>
    <ds:schemaRef ds:uri="973d54ab-fa9c-4ba5-a9db-995249f02dd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567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The effects of a novel neuromuscular training programme on recreational female hockey players during an unanticipated sidecut Tom Johnston*, Kostantinos Kaliarntas and Susan Brown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 Poster Title continued Researchers’/Presenters’ Names Institution/Organization/Company</dc:title>
  <dc:creator>Magdalena Zieba</dc:creator>
  <cp:lastModifiedBy>Johnston, Tom</cp:lastModifiedBy>
  <cp:revision>63</cp:revision>
  <dcterms:created xsi:type="dcterms:W3CDTF">2015-05-19T15:38:26Z</dcterms:created>
  <dcterms:modified xsi:type="dcterms:W3CDTF">2024-02-13T10:59:08Z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28e38f7-19fe-4052-9f95-09a6074a026b_Enabled">
    <vt:lpwstr>true</vt:lpwstr>
  </property>
  <property fmtid="{D5CDD505-2E9C-101B-9397-08002B2CF9AE}" pid="3" name="MSIP_Label_728e38f7-19fe-4052-9f95-09a6074a026b_SetDate">
    <vt:lpwstr>2023-12-18T10:49:27Z</vt:lpwstr>
  </property>
  <property fmtid="{D5CDD505-2E9C-101B-9397-08002B2CF9AE}" pid="4" name="MSIP_Label_728e38f7-19fe-4052-9f95-09a6074a026b_Method">
    <vt:lpwstr>Standard</vt:lpwstr>
  </property>
  <property fmtid="{D5CDD505-2E9C-101B-9397-08002B2CF9AE}" pid="5" name="MSIP_Label_728e38f7-19fe-4052-9f95-09a6074a026b_Name">
    <vt:lpwstr>728e38f7-19fe-4052-9f95-09a6074a026b</vt:lpwstr>
  </property>
  <property fmtid="{D5CDD505-2E9C-101B-9397-08002B2CF9AE}" pid="6" name="MSIP_Label_728e38f7-19fe-4052-9f95-09a6074a026b_SiteId">
    <vt:lpwstr>506d4541-f9c2-40c2-a103-1aa4736de230</vt:lpwstr>
  </property>
  <property fmtid="{D5CDD505-2E9C-101B-9397-08002B2CF9AE}" pid="7" name="MSIP_Label_728e38f7-19fe-4052-9f95-09a6074a026b_ActionId">
    <vt:lpwstr>54cf0a25-7e37-4a61-b1af-14083785e6cf</vt:lpwstr>
  </property>
  <property fmtid="{D5CDD505-2E9C-101B-9397-08002B2CF9AE}" pid="8" name="MSIP_Label_728e38f7-19fe-4052-9f95-09a6074a026b_ContentBits">
    <vt:lpwstr>0</vt:lpwstr>
  </property>
  <property fmtid="{D5CDD505-2E9C-101B-9397-08002B2CF9AE}" pid="9" name="ContentTypeId">
    <vt:lpwstr>0x0101006E6A6F8B496FD042877831229F017F7C</vt:lpwstr>
  </property>
  <property fmtid="{D5CDD505-2E9C-101B-9397-08002B2CF9AE}" pid="10" name="MediaServiceImageTags">
    <vt:lpwstr/>
  </property>
</Properties>
</file>