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4"/>
    <p:sldMasterId id="2147483675" r:id="rId5"/>
  </p:sldMasterIdLst>
  <p:notesMasterIdLst>
    <p:notesMasterId r:id="rId20"/>
  </p:notesMasterIdLst>
  <p:handoutMasterIdLst>
    <p:handoutMasterId r:id="rId21"/>
  </p:handoutMasterIdLst>
  <p:sldIdLst>
    <p:sldId id="480" r:id="rId6"/>
    <p:sldId id="300" r:id="rId7"/>
    <p:sldId id="556" r:id="rId8"/>
    <p:sldId id="308" r:id="rId9"/>
    <p:sldId id="550" r:id="rId10"/>
    <p:sldId id="573" r:id="rId11"/>
    <p:sldId id="579" r:id="rId12"/>
    <p:sldId id="578" r:id="rId13"/>
    <p:sldId id="585" r:id="rId14"/>
    <p:sldId id="548" r:id="rId15"/>
    <p:sldId id="555" r:id="rId16"/>
    <p:sldId id="572" r:id="rId17"/>
    <p:sldId id="587" r:id="rId18"/>
    <p:sldId id="299" r:id="rId19"/>
  </p:sldIdLst>
  <p:sldSz cx="12192000" cy="6858000"/>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6E1152D-691A-4C7E-8AA6-253C0443BF91}">
          <p14:sldIdLst>
            <p14:sldId id="480"/>
            <p14:sldId id="300"/>
          </p14:sldIdLst>
        </p14:section>
        <p14:section name="Sustainability – the “ultimate” wicked problem" id="{CFE595D1-35B3-4197-AABC-A2782C06EDE2}">
          <p14:sldIdLst>
            <p14:sldId id="556"/>
          </p14:sldIdLst>
        </p14:section>
        <p14:section name="Reimaging Value(s): Connecting COR and Sustainability" id="{3AEA6D6C-29A2-4638-B0BE-6F95651C0C88}">
          <p14:sldIdLst>
            <p14:sldId id="308"/>
            <p14:sldId id="550"/>
            <p14:sldId id="573"/>
          </p14:sldIdLst>
        </p14:section>
        <p14:section name="Purpose, meaning &amp; values in a business context" id="{8B964AAF-E05F-46D7-8542-116605274A79}">
          <p14:sldIdLst>
            <p14:sldId id="579"/>
            <p14:sldId id="578"/>
          </p14:sldIdLst>
        </p14:section>
        <p14:section name="Search for ‘meaning’ in Systems Thinking/COR" id="{2CEBFE2F-E019-48A5-B623-ED54F26A68F3}">
          <p14:sldIdLst>
            <p14:sldId id="585"/>
          </p14:sldIdLst>
        </p14:section>
        <p14:section name="Continuing our Journey taking" id="{D1E848E0-5C79-4005-8B58-0D0EAE165319}">
          <p14:sldIdLst>
            <p14:sldId id="548"/>
            <p14:sldId id="555"/>
            <p14:sldId id="572"/>
          </p14:sldIdLst>
        </p14:section>
        <p14:section name="Implications for reimagining Value(s) in systems-based &amp; COR approaches" id="{CFD7C845-8166-4982-831D-735AFC957176}">
          <p14:sldIdLst>
            <p14:sldId id="587"/>
          </p14:sldIdLst>
        </p14:section>
        <p14:section name="Thank you" id="{24684BA8-7AE7-4172-97A4-A268B6189BCB}">
          <p14:sldIdLst>
            <p14:sldId id="299"/>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eaver, Miles" initials="WM" lastIdx="4" clrIdx="0">
    <p:extLst>
      <p:ext uri="{19B8F6BF-5375-455C-9EA6-DF929625EA0E}">
        <p15:presenceInfo xmlns:p15="http://schemas.microsoft.com/office/powerpoint/2012/main" userId="S::M.Weaver@napier.ac.uk::12f56aab-b446-4486-8ef2-2a0203911b6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9DAFB5"/>
    <a:srgbClr val="32285B"/>
    <a:srgbClr val="F9B002"/>
    <a:srgbClr val="D02C27"/>
    <a:srgbClr val="3A3A3A"/>
    <a:srgbClr val="5EC1E8"/>
    <a:srgbClr val="E7D0A4"/>
    <a:srgbClr val="A97700"/>
    <a:srgbClr val="252525"/>
    <a:srgbClr val="88DB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764D721-933C-4617-A3A5-92EE523867AE}" v="46" dt="2021-09-14T13:56:11.439"/>
    <p1510:client id="{F58AB2BF-E19E-4EB9-B5C9-4D1C6D8E4ED2}" v="30" dt="2021-09-14T11:40:59.76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5169" autoAdjust="0"/>
  </p:normalViewPr>
  <p:slideViewPr>
    <p:cSldViewPr snapToGrid="0" snapToObjects="1">
      <p:cViewPr varScale="1">
        <p:scale>
          <a:sx n="86" d="100"/>
          <a:sy n="86" d="100"/>
        </p:scale>
        <p:origin x="1554" y="60"/>
      </p:cViewPr>
      <p:guideLst/>
    </p:cSldViewPr>
  </p:slideViewPr>
  <p:notesTextViewPr>
    <p:cViewPr>
      <p:scale>
        <a:sx n="1" d="1"/>
        <a:sy n="1" d="1"/>
      </p:scale>
      <p:origin x="0" y="0"/>
    </p:cViewPr>
  </p:notesTextViewPr>
  <p:notesViewPr>
    <p:cSldViewPr snapToGrid="0" snapToObjects="1" showGuides="1">
      <p:cViewPr varScale="1">
        <p:scale>
          <a:sx n="173" d="100"/>
          <a:sy n="173" d="100"/>
        </p:scale>
        <p:origin x="3216" y="1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commentAuthors" Target="commentAuthors.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eaver, Miles" userId="12f56aab-b446-4486-8ef2-2a0203911b6a" providerId="ADAL" clId="{F58AB2BF-E19E-4EB9-B5C9-4D1C6D8E4ED2}"/>
    <pc:docChg chg="undo redo custSel addSld delSld modSld sldOrd addSection modSection">
      <pc:chgData name="Weaver, Miles" userId="12f56aab-b446-4486-8ef2-2a0203911b6a" providerId="ADAL" clId="{F58AB2BF-E19E-4EB9-B5C9-4D1C6D8E4ED2}" dt="2021-09-14T11:45:46.056" v="1133"/>
      <pc:docMkLst>
        <pc:docMk/>
      </pc:docMkLst>
      <pc:sldChg chg="addSp delSp modSp mod">
        <pc:chgData name="Weaver, Miles" userId="12f56aab-b446-4486-8ef2-2a0203911b6a" providerId="ADAL" clId="{F58AB2BF-E19E-4EB9-B5C9-4D1C6D8E4ED2}" dt="2021-09-14T11:37:30.686" v="1020" actId="1076"/>
        <pc:sldMkLst>
          <pc:docMk/>
          <pc:sldMk cId="1031503287" sldId="300"/>
        </pc:sldMkLst>
        <pc:spChg chg="del">
          <ac:chgData name="Weaver, Miles" userId="12f56aab-b446-4486-8ef2-2a0203911b6a" providerId="ADAL" clId="{F58AB2BF-E19E-4EB9-B5C9-4D1C6D8E4ED2}" dt="2021-09-14T11:37:26.060" v="1019" actId="478"/>
          <ac:spMkLst>
            <pc:docMk/>
            <pc:sldMk cId="1031503287" sldId="300"/>
            <ac:spMk id="8" creationId="{DB3243B2-1A2C-2848-884A-CBBC61E2CFFF}"/>
          </ac:spMkLst>
        </pc:spChg>
        <pc:spChg chg="add mod">
          <ac:chgData name="Weaver, Miles" userId="12f56aab-b446-4486-8ef2-2a0203911b6a" providerId="ADAL" clId="{F58AB2BF-E19E-4EB9-B5C9-4D1C6D8E4ED2}" dt="2021-09-14T11:37:30.686" v="1020" actId="1076"/>
          <ac:spMkLst>
            <pc:docMk/>
            <pc:sldMk cId="1031503287" sldId="300"/>
            <ac:spMk id="12" creationId="{2E9AAE6A-3211-4E6E-AEE2-8AFAF9A1E4F9}"/>
          </ac:spMkLst>
        </pc:spChg>
        <pc:spChg chg="add del mod">
          <ac:chgData name="Weaver, Miles" userId="12f56aab-b446-4486-8ef2-2a0203911b6a" providerId="ADAL" clId="{F58AB2BF-E19E-4EB9-B5C9-4D1C6D8E4ED2}" dt="2021-09-14T11:36:41.491" v="1008"/>
          <ac:spMkLst>
            <pc:docMk/>
            <pc:sldMk cId="1031503287" sldId="300"/>
            <ac:spMk id="13" creationId="{B291C571-10D0-4A02-BA5B-41089F5C65A3}"/>
          </ac:spMkLst>
        </pc:spChg>
        <pc:spChg chg="add del mod">
          <ac:chgData name="Weaver, Miles" userId="12f56aab-b446-4486-8ef2-2a0203911b6a" providerId="ADAL" clId="{F58AB2BF-E19E-4EB9-B5C9-4D1C6D8E4ED2}" dt="2021-09-14T11:36:45.659" v="1011"/>
          <ac:spMkLst>
            <pc:docMk/>
            <pc:sldMk cId="1031503287" sldId="300"/>
            <ac:spMk id="14" creationId="{4D5036DF-A4CE-4054-97F0-A42BDB21108B}"/>
          </ac:spMkLst>
        </pc:spChg>
      </pc:sldChg>
      <pc:sldChg chg="modSp mod">
        <pc:chgData name="Weaver, Miles" userId="12f56aab-b446-4486-8ef2-2a0203911b6a" providerId="ADAL" clId="{F58AB2BF-E19E-4EB9-B5C9-4D1C6D8E4ED2}" dt="2021-09-14T11:36:53.401" v="1012" actId="114"/>
        <pc:sldMkLst>
          <pc:docMk/>
          <pc:sldMk cId="3897782521" sldId="308"/>
        </pc:sldMkLst>
        <pc:spChg chg="mod">
          <ac:chgData name="Weaver, Miles" userId="12f56aab-b446-4486-8ef2-2a0203911b6a" providerId="ADAL" clId="{F58AB2BF-E19E-4EB9-B5C9-4D1C6D8E4ED2}" dt="2021-09-14T11:36:53.401" v="1012" actId="114"/>
          <ac:spMkLst>
            <pc:docMk/>
            <pc:sldMk cId="3897782521" sldId="308"/>
            <ac:spMk id="13" creationId="{9E9E17EF-3832-41CF-AA7C-7D9CCA095E53}"/>
          </ac:spMkLst>
        </pc:spChg>
        <pc:spChg chg="mod">
          <ac:chgData name="Weaver, Miles" userId="12f56aab-b446-4486-8ef2-2a0203911b6a" providerId="ADAL" clId="{F58AB2BF-E19E-4EB9-B5C9-4D1C6D8E4ED2}" dt="2021-09-14T11:22:38.660" v="993" actId="20577"/>
          <ac:spMkLst>
            <pc:docMk/>
            <pc:sldMk cId="3897782521" sldId="308"/>
            <ac:spMk id="19" creationId="{5F1D8ED6-9774-9642-8C41-CCA1D958A6B1}"/>
          </ac:spMkLst>
        </pc:spChg>
      </pc:sldChg>
      <pc:sldChg chg="modSp mod">
        <pc:chgData name="Weaver, Miles" userId="12f56aab-b446-4486-8ef2-2a0203911b6a" providerId="ADAL" clId="{F58AB2BF-E19E-4EB9-B5C9-4D1C6D8E4ED2}" dt="2021-09-14T11:35:55.704" v="1004" actId="1076"/>
        <pc:sldMkLst>
          <pc:docMk/>
          <pc:sldMk cId="2682095325" sldId="480"/>
        </pc:sldMkLst>
        <pc:spChg chg="mod">
          <ac:chgData name="Weaver, Miles" userId="12f56aab-b446-4486-8ef2-2a0203911b6a" providerId="ADAL" clId="{F58AB2BF-E19E-4EB9-B5C9-4D1C6D8E4ED2}" dt="2021-09-14T11:35:55.704" v="1004" actId="1076"/>
          <ac:spMkLst>
            <pc:docMk/>
            <pc:sldMk cId="2682095325" sldId="480"/>
            <ac:spMk id="7" creationId="{99F6D5E0-C687-4E87-BE96-907E005BECB1}"/>
          </ac:spMkLst>
        </pc:spChg>
      </pc:sldChg>
      <pc:sldChg chg="modSp mod ord">
        <pc:chgData name="Weaver, Miles" userId="12f56aab-b446-4486-8ef2-2a0203911b6a" providerId="ADAL" clId="{F58AB2BF-E19E-4EB9-B5C9-4D1C6D8E4ED2}" dt="2021-09-14T11:42:38.546" v="1076" actId="14100"/>
        <pc:sldMkLst>
          <pc:docMk/>
          <pc:sldMk cId="3290735892" sldId="548"/>
        </pc:sldMkLst>
        <pc:graphicFrameChg chg="mod">
          <ac:chgData name="Weaver, Miles" userId="12f56aab-b446-4486-8ef2-2a0203911b6a" providerId="ADAL" clId="{F58AB2BF-E19E-4EB9-B5C9-4D1C6D8E4ED2}" dt="2021-09-14T11:40:59.762" v="1031"/>
          <ac:graphicFrameMkLst>
            <pc:docMk/>
            <pc:sldMk cId="3290735892" sldId="548"/>
            <ac:graphicFrameMk id="2" creationId="{6F4C631C-D992-EF4F-84BE-8042DB4DF996}"/>
          </ac:graphicFrameMkLst>
        </pc:graphicFrameChg>
        <pc:graphicFrameChg chg="mod modGraphic">
          <ac:chgData name="Weaver, Miles" userId="12f56aab-b446-4486-8ef2-2a0203911b6a" providerId="ADAL" clId="{F58AB2BF-E19E-4EB9-B5C9-4D1C6D8E4ED2}" dt="2021-09-14T11:42:38.546" v="1076" actId="14100"/>
          <ac:graphicFrameMkLst>
            <pc:docMk/>
            <pc:sldMk cId="3290735892" sldId="548"/>
            <ac:graphicFrameMk id="9" creationId="{AE6AC17A-6011-42A1-B405-76634AE22E98}"/>
          </ac:graphicFrameMkLst>
        </pc:graphicFrameChg>
      </pc:sldChg>
      <pc:sldChg chg="modSp mod modNotesTx">
        <pc:chgData name="Weaver, Miles" userId="12f56aab-b446-4486-8ef2-2a0203911b6a" providerId="ADAL" clId="{F58AB2BF-E19E-4EB9-B5C9-4D1C6D8E4ED2}" dt="2021-09-14T10:46:29.705" v="600" actId="113"/>
        <pc:sldMkLst>
          <pc:docMk/>
          <pc:sldMk cId="1351668231" sldId="555"/>
        </pc:sldMkLst>
        <pc:spChg chg="mod">
          <ac:chgData name="Weaver, Miles" userId="12f56aab-b446-4486-8ef2-2a0203911b6a" providerId="ADAL" clId="{F58AB2BF-E19E-4EB9-B5C9-4D1C6D8E4ED2}" dt="2021-09-14T10:46:29.705" v="600" actId="113"/>
          <ac:spMkLst>
            <pc:docMk/>
            <pc:sldMk cId="1351668231" sldId="555"/>
            <ac:spMk id="8" creationId="{D817418A-7992-49B5-ACA7-CD59D0E06E71}"/>
          </ac:spMkLst>
        </pc:spChg>
        <pc:picChg chg="mod">
          <ac:chgData name="Weaver, Miles" userId="12f56aab-b446-4486-8ef2-2a0203911b6a" providerId="ADAL" clId="{F58AB2BF-E19E-4EB9-B5C9-4D1C6D8E4ED2}" dt="2021-09-14T10:32:10.077" v="501" actId="1076"/>
          <ac:picMkLst>
            <pc:docMk/>
            <pc:sldMk cId="1351668231" sldId="555"/>
            <ac:picMk id="5" creationId="{ED3187CE-A04E-4677-AACF-FDE6FD195FD9}"/>
          </ac:picMkLst>
        </pc:picChg>
      </pc:sldChg>
      <pc:sldChg chg="modSp del mod">
        <pc:chgData name="Weaver, Miles" userId="12f56aab-b446-4486-8ef2-2a0203911b6a" providerId="ADAL" clId="{F58AB2BF-E19E-4EB9-B5C9-4D1C6D8E4ED2}" dt="2021-09-14T11:21:22.647" v="971" actId="47"/>
        <pc:sldMkLst>
          <pc:docMk/>
          <pc:sldMk cId="793775050" sldId="557"/>
        </pc:sldMkLst>
        <pc:spChg chg="mod">
          <ac:chgData name="Weaver, Miles" userId="12f56aab-b446-4486-8ef2-2a0203911b6a" providerId="ADAL" clId="{F58AB2BF-E19E-4EB9-B5C9-4D1C6D8E4ED2}" dt="2021-09-13T16:21:51.089" v="163" actId="404"/>
          <ac:spMkLst>
            <pc:docMk/>
            <pc:sldMk cId="793775050" sldId="557"/>
            <ac:spMk id="2" creationId="{AA05F7AC-82D3-4019-8ED3-5EBB60149A0E}"/>
          </ac:spMkLst>
        </pc:spChg>
        <pc:spChg chg="mod">
          <ac:chgData name="Weaver, Miles" userId="12f56aab-b446-4486-8ef2-2a0203911b6a" providerId="ADAL" clId="{F58AB2BF-E19E-4EB9-B5C9-4D1C6D8E4ED2}" dt="2021-09-13T16:13:30.335" v="24" actId="20577"/>
          <ac:spMkLst>
            <pc:docMk/>
            <pc:sldMk cId="793775050" sldId="557"/>
            <ac:spMk id="3" creationId="{66BD1688-D63D-4D26-8AFF-707AE0F9D4ED}"/>
          </ac:spMkLst>
        </pc:spChg>
      </pc:sldChg>
      <pc:sldChg chg="modSp mod">
        <pc:chgData name="Weaver, Miles" userId="12f56aab-b446-4486-8ef2-2a0203911b6a" providerId="ADAL" clId="{F58AB2BF-E19E-4EB9-B5C9-4D1C6D8E4ED2}" dt="2021-09-13T16:19:42.788" v="128" actId="313"/>
        <pc:sldMkLst>
          <pc:docMk/>
          <pc:sldMk cId="4075795356" sldId="572"/>
        </pc:sldMkLst>
        <pc:spChg chg="mod">
          <ac:chgData name="Weaver, Miles" userId="12f56aab-b446-4486-8ef2-2a0203911b6a" providerId="ADAL" clId="{F58AB2BF-E19E-4EB9-B5C9-4D1C6D8E4ED2}" dt="2021-09-13T16:19:42.788" v="128" actId="313"/>
          <ac:spMkLst>
            <pc:docMk/>
            <pc:sldMk cId="4075795356" sldId="572"/>
            <ac:spMk id="5" creationId="{69D0A38D-0698-4AAC-9A3C-80FA08A9EBE8}"/>
          </ac:spMkLst>
        </pc:spChg>
      </pc:sldChg>
      <pc:sldChg chg="addSp delSp modSp mod modNotesTx">
        <pc:chgData name="Weaver, Miles" userId="12f56aab-b446-4486-8ef2-2a0203911b6a" providerId="ADAL" clId="{F58AB2BF-E19E-4EB9-B5C9-4D1C6D8E4ED2}" dt="2021-09-14T11:23:04.975" v="994" actId="2"/>
        <pc:sldMkLst>
          <pc:docMk/>
          <pc:sldMk cId="3760304460" sldId="573"/>
        </pc:sldMkLst>
        <pc:spChg chg="add del mod">
          <ac:chgData name="Weaver, Miles" userId="12f56aab-b446-4486-8ef2-2a0203911b6a" providerId="ADAL" clId="{F58AB2BF-E19E-4EB9-B5C9-4D1C6D8E4ED2}" dt="2021-09-14T10:11:56.612" v="296" actId="478"/>
          <ac:spMkLst>
            <pc:docMk/>
            <pc:sldMk cId="3760304460" sldId="573"/>
            <ac:spMk id="3" creationId="{1CEC0C68-3275-4FB6-8F80-EE937D39AA21}"/>
          </ac:spMkLst>
        </pc:spChg>
        <pc:spChg chg="add mod">
          <ac:chgData name="Weaver, Miles" userId="12f56aab-b446-4486-8ef2-2a0203911b6a" providerId="ADAL" clId="{F58AB2BF-E19E-4EB9-B5C9-4D1C6D8E4ED2}" dt="2021-09-14T10:13:42.269" v="355" actId="1076"/>
          <ac:spMkLst>
            <pc:docMk/>
            <pc:sldMk cId="3760304460" sldId="573"/>
            <ac:spMk id="7" creationId="{4A1262AC-34DA-426D-9878-2068282BF338}"/>
          </ac:spMkLst>
        </pc:spChg>
        <pc:picChg chg="mod">
          <ac:chgData name="Weaver, Miles" userId="12f56aab-b446-4486-8ef2-2a0203911b6a" providerId="ADAL" clId="{F58AB2BF-E19E-4EB9-B5C9-4D1C6D8E4ED2}" dt="2021-09-14T10:12:07.233" v="300" actId="1076"/>
          <ac:picMkLst>
            <pc:docMk/>
            <pc:sldMk cId="3760304460" sldId="573"/>
            <ac:picMk id="4" creationId="{8F86B308-03B8-4FAC-B36A-3C1A6486A992}"/>
          </ac:picMkLst>
        </pc:picChg>
        <pc:picChg chg="mod">
          <ac:chgData name="Weaver, Miles" userId="12f56aab-b446-4486-8ef2-2a0203911b6a" providerId="ADAL" clId="{F58AB2BF-E19E-4EB9-B5C9-4D1C6D8E4ED2}" dt="2021-09-13T16:26:48.995" v="230" actId="1076"/>
          <ac:picMkLst>
            <pc:docMk/>
            <pc:sldMk cId="3760304460" sldId="573"/>
            <ac:picMk id="10" creationId="{3C30507F-DA8E-4FAE-9659-AB78CAD50E63}"/>
          </ac:picMkLst>
        </pc:picChg>
        <pc:picChg chg="add mod">
          <ac:chgData name="Weaver, Miles" userId="12f56aab-b446-4486-8ef2-2a0203911b6a" providerId="ADAL" clId="{F58AB2BF-E19E-4EB9-B5C9-4D1C6D8E4ED2}" dt="2021-09-14T10:13:38.487" v="354" actId="1076"/>
          <ac:picMkLst>
            <pc:docMk/>
            <pc:sldMk cId="3760304460" sldId="573"/>
            <ac:picMk id="1026" creationId="{B5758EA3-84C3-40CD-8D24-122155CC62E7}"/>
          </ac:picMkLst>
        </pc:picChg>
      </pc:sldChg>
      <pc:sldChg chg="modSp mod">
        <pc:chgData name="Weaver, Miles" userId="12f56aab-b446-4486-8ef2-2a0203911b6a" providerId="ADAL" clId="{F58AB2BF-E19E-4EB9-B5C9-4D1C6D8E4ED2}" dt="2021-09-14T11:23:08.592" v="996" actId="2"/>
        <pc:sldMkLst>
          <pc:docMk/>
          <pc:sldMk cId="320627078" sldId="578"/>
        </pc:sldMkLst>
        <pc:spChg chg="mod">
          <ac:chgData name="Weaver, Miles" userId="12f56aab-b446-4486-8ef2-2a0203911b6a" providerId="ADAL" clId="{F58AB2BF-E19E-4EB9-B5C9-4D1C6D8E4ED2}" dt="2021-09-14T11:23:08.592" v="996" actId="2"/>
          <ac:spMkLst>
            <pc:docMk/>
            <pc:sldMk cId="320627078" sldId="578"/>
            <ac:spMk id="9" creationId="{3A32327C-821E-2D4F-979F-D7EA208D11A1}"/>
          </ac:spMkLst>
        </pc:spChg>
      </pc:sldChg>
      <pc:sldChg chg="modSp mod">
        <pc:chgData name="Weaver, Miles" userId="12f56aab-b446-4486-8ef2-2a0203911b6a" providerId="ADAL" clId="{F58AB2BF-E19E-4EB9-B5C9-4D1C6D8E4ED2}" dt="2021-09-14T11:23:06.535" v="995" actId="2"/>
        <pc:sldMkLst>
          <pc:docMk/>
          <pc:sldMk cId="4186435752" sldId="579"/>
        </pc:sldMkLst>
        <pc:spChg chg="mod">
          <ac:chgData name="Weaver, Miles" userId="12f56aab-b446-4486-8ef2-2a0203911b6a" providerId="ADAL" clId="{F58AB2BF-E19E-4EB9-B5C9-4D1C6D8E4ED2}" dt="2021-09-14T11:23:06.535" v="995" actId="2"/>
          <ac:spMkLst>
            <pc:docMk/>
            <pc:sldMk cId="4186435752" sldId="579"/>
            <ac:spMk id="9" creationId="{3A32327C-821E-2D4F-979F-D7EA208D11A1}"/>
          </ac:spMkLst>
        </pc:spChg>
      </pc:sldChg>
      <pc:sldChg chg="del mod ord modShow">
        <pc:chgData name="Weaver, Miles" userId="12f56aab-b446-4486-8ef2-2a0203911b6a" providerId="ADAL" clId="{F58AB2BF-E19E-4EB9-B5C9-4D1C6D8E4ED2}" dt="2021-09-13T16:16:53.365" v="36" actId="47"/>
        <pc:sldMkLst>
          <pc:docMk/>
          <pc:sldMk cId="1500876490" sldId="580"/>
        </pc:sldMkLst>
      </pc:sldChg>
      <pc:sldChg chg="addSp modSp mod">
        <pc:chgData name="Weaver, Miles" userId="12f56aab-b446-4486-8ef2-2a0203911b6a" providerId="ADAL" clId="{F58AB2BF-E19E-4EB9-B5C9-4D1C6D8E4ED2}" dt="2021-09-14T10:30:03.551" v="459" actId="114"/>
        <pc:sldMkLst>
          <pc:docMk/>
          <pc:sldMk cId="4028978773" sldId="585"/>
        </pc:sldMkLst>
        <pc:spChg chg="mod">
          <ac:chgData name="Weaver, Miles" userId="12f56aab-b446-4486-8ef2-2a0203911b6a" providerId="ADAL" clId="{F58AB2BF-E19E-4EB9-B5C9-4D1C6D8E4ED2}" dt="2021-09-14T10:30:03.551" v="459" actId="114"/>
          <ac:spMkLst>
            <pc:docMk/>
            <pc:sldMk cId="4028978773" sldId="585"/>
            <ac:spMk id="2" creationId="{EDE18E26-AF32-AC42-9CE4-C9CAA5097B5C}"/>
          </ac:spMkLst>
        </pc:spChg>
        <pc:spChg chg="add mod">
          <ac:chgData name="Weaver, Miles" userId="12f56aab-b446-4486-8ef2-2a0203911b6a" providerId="ADAL" clId="{F58AB2BF-E19E-4EB9-B5C9-4D1C6D8E4ED2}" dt="2021-09-13T16:29:01.287" v="259" actId="122"/>
          <ac:spMkLst>
            <pc:docMk/>
            <pc:sldMk cId="4028978773" sldId="585"/>
            <ac:spMk id="4" creationId="{3035A895-BBDC-4707-83B9-A338AE819EA7}"/>
          </ac:spMkLst>
        </pc:spChg>
        <pc:spChg chg="mod">
          <ac:chgData name="Weaver, Miles" userId="12f56aab-b446-4486-8ef2-2a0203911b6a" providerId="ADAL" clId="{F58AB2BF-E19E-4EB9-B5C9-4D1C6D8E4ED2}" dt="2021-09-14T10:29:46.553" v="458" actId="20577"/>
          <ac:spMkLst>
            <pc:docMk/>
            <pc:sldMk cId="4028978773" sldId="585"/>
            <ac:spMk id="9" creationId="{7E33AB2A-3903-4491-AB87-EA71C4CD8AE7}"/>
          </ac:spMkLst>
        </pc:spChg>
        <pc:spChg chg="mod">
          <ac:chgData name="Weaver, Miles" userId="12f56aab-b446-4486-8ef2-2a0203911b6a" providerId="ADAL" clId="{F58AB2BF-E19E-4EB9-B5C9-4D1C6D8E4ED2}" dt="2021-09-14T10:29:17.777" v="436" actId="20577"/>
          <ac:spMkLst>
            <pc:docMk/>
            <pc:sldMk cId="4028978773" sldId="585"/>
            <ac:spMk id="12" creationId="{5766D494-6AEA-4695-BED1-1FB9A635B6F9}"/>
          </ac:spMkLst>
        </pc:spChg>
        <pc:picChg chg="mod">
          <ac:chgData name="Weaver, Miles" userId="12f56aab-b446-4486-8ef2-2a0203911b6a" providerId="ADAL" clId="{F58AB2BF-E19E-4EB9-B5C9-4D1C6D8E4ED2}" dt="2021-09-13T16:17:13.604" v="39" actId="14100"/>
          <ac:picMkLst>
            <pc:docMk/>
            <pc:sldMk cId="4028978773" sldId="585"/>
            <ac:picMk id="7" creationId="{45889E39-945B-4757-B0B2-D9B96B9EBBE0}"/>
          </ac:picMkLst>
        </pc:picChg>
        <pc:picChg chg="mod">
          <ac:chgData name="Weaver, Miles" userId="12f56aab-b446-4486-8ef2-2a0203911b6a" providerId="ADAL" clId="{F58AB2BF-E19E-4EB9-B5C9-4D1C6D8E4ED2}" dt="2021-09-13T16:28:19.247" v="254" actId="1076"/>
          <ac:picMkLst>
            <pc:docMk/>
            <pc:sldMk cId="4028978773" sldId="585"/>
            <ac:picMk id="10" creationId="{5E7AC5ED-81AC-4E07-984B-67EC85885AD3}"/>
          </ac:picMkLst>
        </pc:picChg>
        <pc:picChg chg="mod">
          <ac:chgData name="Weaver, Miles" userId="12f56aab-b446-4486-8ef2-2a0203911b6a" providerId="ADAL" clId="{F58AB2BF-E19E-4EB9-B5C9-4D1C6D8E4ED2}" dt="2021-09-13T16:17:09.889" v="38" actId="1076"/>
          <ac:picMkLst>
            <pc:docMk/>
            <pc:sldMk cId="4028978773" sldId="585"/>
            <ac:picMk id="4098" creationId="{EE4E70AF-A38D-4998-AA0C-0DB9A046FC05}"/>
          </ac:picMkLst>
        </pc:picChg>
      </pc:sldChg>
      <pc:sldChg chg="new del">
        <pc:chgData name="Weaver, Miles" userId="12f56aab-b446-4486-8ef2-2a0203911b6a" providerId="ADAL" clId="{F58AB2BF-E19E-4EB9-B5C9-4D1C6D8E4ED2}" dt="2021-09-14T11:15:41.323" v="841" actId="47"/>
        <pc:sldMkLst>
          <pc:docMk/>
          <pc:sldMk cId="683045243" sldId="586"/>
        </pc:sldMkLst>
      </pc:sldChg>
      <pc:sldChg chg="addSp delSp modSp add mod modNotesTx">
        <pc:chgData name="Weaver, Miles" userId="12f56aab-b446-4486-8ef2-2a0203911b6a" providerId="ADAL" clId="{F58AB2BF-E19E-4EB9-B5C9-4D1C6D8E4ED2}" dt="2021-09-14T11:45:46.056" v="1133"/>
        <pc:sldMkLst>
          <pc:docMk/>
          <pc:sldMk cId="2950639738" sldId="587"/>
        </pc:sldMkLst>
        <pc:spChg chg="mod">
          <ac:chgData name="Weaver, Miles" userId="12f56aab-b446-4486-8ef2-2a0203911b6a" providerId="ADAL" clId="{F58AB2BF-E19E-4EB9-B5C9-4D1C6D8E4ED2}" dt="2021-09-14T11:03:30.240" v="622" actId="27636"/>
          <ac:spMkLst>
            <pc:docMk/>
            <pc:sldMk cId="2950639738" sldId="587"/>
            <ac:spMk id="12" creationId="{566FF272-B76B-B64E-8F04-76C6B61F05B7}"/>
          </ac:spMkLst>
        </pc:spChg>
        <pc:spChg chg="add del mod">
          <ac:chgData name="Weaver, Miles" userId="12f56aab-b446-4486-8ef2-2a0203911b6a" providerId="ADAL" clId="{F58AB2BF-E19E-4EB9-B5C9-4D1C6D8E4ED2}" dt="2021-09-14T11:03:03.019" v="612" actId="478"/>
          <ac:spMkLst>
            <pc:docMk/>
            <pc:sldMk cId="2950639738" sldId="587"/>
            <ac:spMk id="13" creationId="{B2B9B967-5988-4520-8203-39BA817A9DD2}"/>
          </ac:spMkLst>
        </pc:spChg>
        <pc:spChg chg="add mod">
          <ac:chgData name="Weaver, Miles" userId="12f56aab-b446-4486-8ef2-2a0203911b6a" providerId="ADAL" clId="{F58AB2BF-E19E-4EB9-B5C9-4D1C6D8E4ED2}" dt="2021-09-14T11:45:46.056" v="1133"/>
          <ac:spMkLst>
            <pc:docMk/>
            <pc:sldMk cId="2950639738" sldId="587"/>
            <ac:spMk id="14" creationId="{214E5589-33B6-4605-8257-F22074BF0B30}"/>
          </ac:spMkLst>
        </pc:spChg>
        <pc:spChg chg="add mod">
          <ac:chgData name="Weaver, Miles" userId="12f56aab-b446-4486-8ef2-2a0203911b6a" providerId="ADAL" clId="{F58AB2BF-E19E-4EB9-B5C9-4D1C6D8E4ED2}" dt="2021-09-14T11:18:45.669" v="891" actId="20577"/>
          <ac:spMkLst>
            <pc:docMk/>
            <pc:sldMk cId="2950639738" sldId="587"/>
            <ac:spMk id="15" creationId="{3AA00233-05E0-4200-97E4-4A149AED81EE}"/>
          </ac:spMkLst>
        </pc:spChg>
        <pc:spChg chg="mod">
          <ac:chgData name="Weaver, Miles" userId="12f56aab-b446-4486-8ef2-2a0203911b6a" providerId="ADAL" clId="{F58AB2BF-E19E-4EB9-B5C9-4D1C6D8E4ED2}" dt="2021-09-14T11:22:21.664" v="982" actId="20577"/>
          <ac:spMkLst>
            <pc:docMk/>
            <pc:sldMk cId="2950639738" sldId="587"/>
            <ac:spMk id="19" creationId="{5F1D8ED6-9774-9642-8C41-CCA1D958A6B1}"/>
          </ac:spMkLst>
        </pc:spChg>
        <pc:spChg chg="mod">
          <ac:chgData name="Weaver, Miles" userId="12f56aab-b446-4486-8ef2-2a0203911b6a" providerId="ADAL" clId="{F58AB2BF-E19E-4EB9-B5C9-4D1C6D8E4ED2}" dt="2021-09-14T11:04:26.511" v="637" actId="255"/>
          <ac:spMkLst>
            <pc:docMk/>
            <pc:sldMk cId="2950639738" sldId="587"/>
            <ac:spMk id="20" creationId="{20470636-E4A9-8D40-9357-201380CEE8A1}"/>
          </ac:spMkLst>
        </pc:spChg>
        <pc:spChg chg="mod">
          <ac:chgData name="Weaver, Miles" userId="12f56aab-b446-4486-8ef2-2a0203911b6a" providerId="ADAL" clId="{F58AB2BF-E19E-4EB9-B5C9-4D1C6D8E4ED2}" dt="2021-09-14T11:07:35.346" v="680" actId="1076"/>
          <ac:spMkLst>
            <pc:docMk/>
            <pc:sldMk cId="2950639738" sldId="587"/>
            <ac:spMk id="21" creationId="{3DA85F20-533F-1A45-A649-E30F1E55BE0F}"/>
          </ac:spMkLst>
        </pc:spChg>
        <pc:spChg chg="mod">
          <ac:chgData name="Weaver, Miles" userId="12f56aab-b446-4486-8ef2-2a0203911b6a" providerId="ADAL" clId="{F58AB2BF-E19E-4EB9-B5C9-4D1C6D8E4ED2}" dt="2021-09-14T11:05:33.384" v="651" actId="255"/>
          <ac:spMkLst>
            <pc:docMk/>
            <pc:sldMk cId="2950639738" sldId="587"/>
            <ac:spMk id="23" creationId="{1EE90B73-A5BD-C84C-BDF2-F47A7CDD389B}"/>
          </ac:spMkLst>
        </pc:spChg>
        <pc:spChg chg="mod">
          <ac:chgData name="Weaver, Miles" userId="12f56aab-b446-4486-8ef2-2a0203911b6a" providerId="ADAL" clId="{F58AB2BF-E19E-4EB9-B5C9-4D1C6D8E4ED2}" dt="2021-09-14T11:09:50.458" v="682" actId="121"/>
          <ac:spMkLst>
            <pc:docMk/>
            <pc:sldMk cId="2950639738" sldId="587"/>
            <ac:spMk id="24" creationId="{BA62899D-B877-7649-91FE-4F1A1068461E}"/>
          </ac:spMkLst>
        </pc:spChg>
        <pc:spChg chg="del mod">
          <ac:chgData name="Weaver, Miles" userId="12f56aab-b446-4486-8ef2-2a0203911b6a" providerId="ADAL" clId="{F58AB2BF-E19E-4EB9-B5C9-4D1C6D8E4ED2}" dt="2021-09-14T11:06:14.042" v="663"/>
          <ac:spMkLst>
            <pc:docMk/>
            <pc:sldMk cId="2950639738" sldId="587"/>
            <ac:spMk id="25" creationId="{24A7354D-E23B-2A44-8879-248A0A2EAEB0}"/>
          </ac:spMkLst>
        </pc:spChg>
        <pc:spChg chg="mod">
          <ac:chgData name="Weaver, Miles" userId="12f56aab-b446-4486-8ef2-2a0203911b6a" providerId="ADAL" clId="{F58AB2BF-E19E-4EB9-B5C9-4D1C6D8E4ED2}" dt="2021-09-14T11:20:46.225" v="970" actId="20577"/>
          <ac:spMkLst>
            <pc:docMk/>
            <pc:sldMk cId="2950639738" sldId="587"/>
            <ac:spMk id="26" creationId="{2E188509-6CB4-7F4C-9797-7D02FD5FE8AC}"/>
          </ac:spMkLst>
        </pc:spChg>
      </pc:sldChg>
    </pc:docChg>
  </pc:docChgLst>
  <pc:docChgLst>
    <pc:chgData name="Weaver, Miles" userId="12f56aab-b446-4486-8ef2-2a0203911b6a" providerId="ADAL" clId="{9764D721-933C-4617-A3A5-92EE523867AE}"/>
    <pc:docChg chg="modSld">
      <pc:chgData name="Weaver, Miles" userId="12f56aab-b446-4486-8ef2-2a0203911b6a" providerId="ADAL" clId="{9764D721-933C-4617-A3A5-92EE523867AE}" dt="2021-09-14T14:04:39.667" v="52" actId="113"/>
      <pc:docMkLst>
        <pc:docMk/>
      </pc:docMkLst>
      <pc:sldChg chg="modAnim">
        <pc:chgData name="Weaver, Miles" userId="12f56aab-b446-4486-8ef2-2a0203911b6a" providerId="ADAL" clId="{9764D721-933C-4617-A3A5-92EE523867AE}" dt="2021-09-14T13:47:11.709" v="5"/>
        <pc:sldMkLst>
          <pc:docMk/>
          <pc:sldMk cId="1031503287" sldId="300"/>
        </pc:sldMkLst>
      </pc:sldChg>
      <pc:sldChg chg="modSp modAnim">
        <pc:chgData name="Weaver, Miles" userId="12f56aab-b446-4486-8ef2-2a0203911b6a" providerId="ADAL" clId="{9764D721-933C-4617-A3A5-92EE523867AE}" dt="2021-09-14T13:53:28.789" v="36" actId="33524"/>
        <pc:sldMkLst>
          <pc:docMk/>
          <pc:sldMk cId="3897782521" sldId="308"/>
        </pc:sldMkLst>
        <pc:spChg chg="mod">
          <ac:chgData name="Weaver, Miles" userId="12f56aab-b446-4486-8ef2-2a0203911b6a" providerId="ADAL" clId="{9764D721-933C-4617-A3A5-92EE523867AE}" dt="2021-09-14T13:53:28.789" v="36" actId="33524"/>
          <ac:spMkLst>
            <pc:docMk/>
            <pc:sldMk cId="3897782521" sldId="308"/>
            <ac:spMk id="26" creationId="{2E188509-6CB4-7F4C-9797-7D02FD5FE8AC}"/>
          </ac:spMkLst>
        </pc:spChg>
      </pc:sldChg>
      <pc:sldChg chg="modSp modAnim">
        <pc:chgData name="Weaver, Miles" userId="12f56aab-b446-4486-8ef2-2a0203911b6a" providerId="ADAL" clId="{9764D721-933C-4617-A3A5-92EE523867AE}" dt="2021-09-14T13:54:40.871" v="44" actId="113"/>
        <pc:sldMkLst>
          <pc:docMk/>
          <pc:sldMk cId="1193303151" sldId="550"/>
        </pc:sldMkLst>
        <pc:spChg chg="mod">
          <ac:chgData name="Weaver, Miles" userId="12f56aab-b446-4486-8ef2-2a0203911b6a" providerId="ADAL" clId="{9764D721-933C-4617-A3A5-92EE523867AE}" dt="2021-09-14T13:54:40.871" v="44" actId="113"/>
          <ac:spMkLst>
            <pc:docMk/>
            <pc:sldMk cId="1193303151" sldId="550"/>
            <ac:spMk id="14" creationId="{5C191A8A-5C5F-4ED0-A672-BE6D03543702}"/>
          </ac:spMkLst>
        </pc:spChg>
      </pc:sldChg>
      <pc:sldChg chg="modSp mod modAnim">
        <pc:chgData name="Weaver, Miles" userId="12f56aab-b446-4486-8ef2-2a0203911b6a" providerId="ADAL" clId="{9764D721-933C-4617-A3A5-92EE523867AE}" dt="2021-09-14T14:04:39.667" v="52" actId="113"/>
        <pc:sldMkLst>
          <pc:docMk/>
          <pc:sldMk cId="4075795356" sldId="572"/>
        </pc:sldMkLst>
        <pc:spChg chg="mod">
          <ac:chgData name="Weaver, Miles" userId="12f56aab-b446-4486-8ef2-2a0203911b6a" providerId="ADAL" clId="{9764D721-933C-4617-A3A5-92EE523867AE}" dt="2021-09-14T14:04:39.667" v="52" actId="113"/>
          <ac:spMkLst>
            <pc:docMk/>
            <pc:sldMk cId="4075795356" sldId="572"/>
            <ac:spMk id="6" creationId="{82100631-BC5B-421B-9C30-059F8579988E}"/>
          </ac:spMkLst>
        </pc:spChg>
      </pc:sldChg>
      <pc:sldChg chg="modAnim">
        <pc:chgData name="Weaver, Miles" userId="12f56aab-b446-4486-8ef2-2a0203911b6a" providerId="ADAL" clId="{9764D721-933C-4617-A3A5-92EE523867AE}" dt="2021-09-14T13:47:50.100" v="7"/>
        <pc:sldMkLst>
          <pc:docMk/>
          <pc:sldMk cId="3760304460" sldId="573"/>
        </pc:sldMkLst>
      </pc:sldChg>
      <pc:sldChg chg="modSp modAnim">
        <pc:chgData name="Weaver, Miles" userId="12f56aab-b446-4486-8ef2-2a0203911b6a" providerId="ADAL" clId="{9764D721-933C-4617-A3A5-92EE523867AE}" dt="2021-09-14T13:56:11.439" v="45" actId="114"/>
        <pc:sldMkLst>
          <pc:docMk/>
          <pc:sldMk cId="2950639738" sldId="587"/>
        </pc:sldMkLst>
        <pc:spChg chg="mod">
          <ac:chgData name="Weaver, Miles" userId="12f56aab-b446-4486-8ef2-2a0203911b6a" providerId="ADAL" clId="{9764D721-933C-4617-A3A5-92EE523867AE}" dt="2021-09-14T13:56:11.439" v="45" actId="114"/>
          <ac:spMkLst>
            <pc:docMk/>
            <pc:sldMk cId="2950639738" sldId="587"/>
            <ac:spMk id="24" creationId="{BA62899D-B877-7649-91FE-4F1A1068461E}"/>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89ACD83-9CC7-EB4C-94FC-EF0D579DB93C}" type="doc">
      <dgm:prSet loTypeId="urn:microsoft.com/office/officeart/2005/8/layout/venn2" loCatId="" qsTypeId="urn:microsoft.com/office/officeart/2005/8/quickstyle/simple1" qsCatId="simple" csTypeId="urn:microsoft.com/office/officeart/2005/8/colors/accent1_2" csCatId="accent1" phldr="1"/>
      <dgm:spPr/>
      <dgm:t>
        <a:bodyPr/>
        <a:lstStyle/>
        <a:p>
          <a:endParaRPr lang="en-US"/>
        </a:p>
      </dgm:t>
    </dgm:pt>
    <dgm:pt modelId="{F84F18ED-0CDC-F34B-B72E-796809096A58}">
      <dgm:prSet phldrT="[Text]" custT="1"/>
      <dgm:spPr>
        <a:solidFill>
          <a:schemeClr val="accent1"/>
        </a:solidFill>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400" dirty="0">
              <a:solidFill>
                <a:schemeClr val="tx1"/>
              </a:solidFill>
            </a:rPr>
            <a:t>+ 1 SDG impact area</a:t>
          </a:r>
        </a:p>
      </dgm:t>
    </dgm:pt>
    <dgm:pt modelId="{53A73666-952F-8648-A392-37FC928AD8D3}" type="parTrans" cxnId="{B4DC255C-2052-0649-8B65-AD5F290A0E9F}">
      <dgm:prSet/>
      <dgm:spPr/>
      <dgm:t>
        <a:bodyPr/>
        <a:lstStyle/>
        <a:p>
          <a:endParaRPr lang="en-US" sz="1400">
            <a:solidFill>
              <a:schemeClr val="tx1"/>
            </a:solidFill>
          </a:endParaRPr>
        </a:p>
      </dgm:t>
    </dgm:pt>
    <dgm:pt modelId="{2EA81BFD-560D-724D-90E7-B2C6043A8446}" type="sibTrans" cxnId="{B4DC255C-2052-0649-8B65-AD5F290A0E9F}">
      <dgm:prSet/>
      <dgm:spPr/>
      <dgm:t>
        <a:bodyPr/>
        <a:lstStyle/>
        <a:p>
          <a:endParaRPr lang="en-US" sz="1400">
            <a:solidFill>
              <a:schemeClr val="tx1"/>
            </a:solidFill>
          </a:endParaRPr>
        </a:p>
      </dgm:t>
    </dgm:pt>
    <dgm:pt modelId="{A10093A5-756F-7A44-A4B7-FF6D35AC7C5E}">
      <dgm:prSet phldrT="[Text]" custT="1"/>
      <dgm:spPr>
        <a:solidFill>
          <a:schemeClr val="accent6"/>
        </a:solidFill>
      </dgm:spPr>
      <dgm: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rPr>
            <a:t>Climate action</a:t>
          </a:r>
        </a:p>
      </dgm:t>
    </dgm:pt>
    <dgm:pt modelId="{B6E1B251-7FB6-314C-9618-10AA2175CE35}" type="parTrans" cxnId="{A34830E8-FE65-AB4A-8C83-14A10175F533}">
      <dgm:prSet/>
      <dgm:spPr/>
      <dgm:t>
        <a:bodyPr/>
        <a:lstStyle/>
        <a:p>
          <a:endParaRPr lang="en-US" sz="1400">
            <a:solidFill>
              <a:schemeClr val="tx1"/>
            </a:solidFill>
          </a:endParaRPr>
        </a:p>
      </dgm:t>
    </dgm:pt>
    <dgm:pt modelId="{21DEE8C5-8255-D548-B56D-B680F390CE8E}" type="sibTrans" cxnId="{A34830E8-FE65-AB4A-8C83-14A10175F533}">
      <dgm:prSet/>
      <dgm:spPr/>
      <dgm:t>
        <a:bodyPr/>
        <a:lstStyle/>
        <a:p>
          <a:endParaRPr lang="en-US" sz="1400">
            <a:solidFill>
              <a:schemeClr val="tx1"/>
            </a:solidFill>
          </a:endParaRPr>
        </a:p>
      </dgm:t>
    </dgm:pt>
    <dgm:pt modelId="{E5D82ECB-C0CE-254F-88DD-B51022BC1888}">
      <dgm:prSet phldrT="[Text]" custT="1"/>
      <dgm:spPr>
        <a:solidFill>
          <a:schemeClr val="accent1">
            <a:lumMod val="60000"/>
            <a:lumOff val="40000"/>
          </a:schemeClr>
        </a:solidFill>
      </dgm:spPr>
      <dgm:t>
        <a:bodyPr/>
        <a:lstStyle/>
        <a:p>
          <a:pPr rtl="0"/>
          <a:r>
            <a:rPr lang="en-US" sz="1400" dirty="0">
              <a:solidFill>
                <a:schemeClr val="tx1"/>
              </a:solidFill>
            </a:rPr>
            <a:t>Set direction</a:t>
          </a:r>
        </a:p>
      </dgm:t>
    </dgm:pt>
    <dgm:pt modelId="{B3CA7D1A-29E0-4F41-85F5-9F88E0F07B4C}" type="parTrans" cxnId="{B15A7815-BD41-BE4E-9E0B-A202EDACB15F}">
      <dgm:prSet/>
      <dgm:spPr/>
      <dgm:t>
        <a:bodyPr/>
        <a:lstStyle/>
        <a:p>
          <a:endParaRPr lang="en-US" sz="1400">
            <a:solidFill>
              <a:schemeClr val="tx1"/>
            </a:solidFill>
          </a:endParaRPr>
        </a:p>
      </dgm:t>
    </dgm:pt>
    <dgm:pt modelId="{70143ED1-8B5C-F84B-B472-7215395BD494}" type="sibTrans" cxnId="{B15A7815-BD41-BE4E-9E0B-A202EDACB15F}">
      <dgm:prSet/>
      <dgm:spPr/>
      <dgm:t>
        <a:bodyPr/>
        <a:lstStyle/>
        <a:p>
          <a:endParaRPr lang="en-US" sz="1400">
            <a:solidFill>
              <a:schemeClr val="tx1"/>
            </a:solidFill>
          </a:endParaRPr>
        </a:p>
      </dgm:t>
    </dgm:pt>
    <dgm:pt modelId="{845B3B8F-6D6B-0747-97DB-90BEFA312F5D}">
      <dgm:prSet phldrT="[Text]" custT="1"/>
      <dgm:spPr>
        <a:solidFill>
          <a:srgbClr val="C00000"/>
        </a:solidFill>
      </dgm:spPr>
      <dgm:t>
        <a:bodyPr/>
        <a:lstStyle/>
        <a:p>
          <a:pPr rtl="0"/>
          <a:r>
            <a:rPr lang="en-US" sz="2000" b="1" dirty="0">
              <a:solidFill>
                <a:schemeClr val="bg1"/>
              </a:solidFill>
            </a:rPr>
            <a:t>Build for purpose</a:t>
          </a:r>
        </a:p>
      </dgm:t>
    </dgm:pt>
    <dgm:pt modelId="{AF23640B-5501-3B4B-BE64-AB249063F1C2}" type="parTrans" cxnId="{3217DAE7-E80D-5644-A172-0AFDB73940C2}">
      <dgm:prSet/>
      <dgm:spPr/>
      <dgm:t>
        <a:bodyPr/>
        <a:lstStyle/>
        <a:p>
          <a:endParaRPr lang="en-US" sz="1400">
            <a:solidFill>
              <a:schemeClr val="tx1"/>
            </a:solidFill>
          </a:endParaRPr>
        </a:p>
      </dgm:t>
    </dgm:pt>
    <dgm:pt modelId="{A0FDC669-458C-F84B-A525-1F9D25066061}" type="sibTrans" cxnId="{3217DAE7-E80D-5644-A172-0AFDB73940C2}">
      <dgm:prSet/>
      <dgm:spPr/>
      <dgm:t>
        <a:bodyPr/>
        <a:lstStyle/>
        <a:p>
          <a:endParaRPr lang="en-US" sz="1400">
            <a:solidFill>
              <a:schemeClr val="tx1"/>
            </a:solidFill>
          </a:endParaRPr>
        </a:p>
      </dgm:t>
    </dgm:pt>
    <dgm:pt modelId="{BBDFE578-D291-9C42-840E-747607C63302}">
      <dgm:prSet custT="1"/>
      <dgm:spPr>
        <a:solidFill>
          <a:schemeClr val="accent4">
            <a:lumMod val="75000"/>
          </a:schemeClr>
        </a:solidFill>
        <a:ln>
          <a:solidFill>
            <a:schemeClr val="tx1"/>
          </a:solidFill>
        </a:ln>
      </dgm:spPr>
      <dgm: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rPr>
            <a:t>Amplify </a:t>
          </a:r>
          <a:r>
            <a:rPr lang="en-US" sz="1400" dirty="0">
              <a:solidFill>
                <a:schemeClr val="tx1"/>
              </a:solidFill>
              <a:latin typeface="Calibri Light" panose="020F0302020204030204"/>
            </a:rPr>
            <a:t>Impact</a:t>
          </a:r>
        </a:p>
        <a:p>
          <a:pPr marL="0" marR="0" lvl="0" indent="0"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Calibri Light" panose="020F0302020204030204"/>
            </a:rPr>
            <a:t>(in partnerships)</a:t>
          </a:r>
          <a:endParaRPr lang="en-US" sz="1400" dirty="0">
            <a:solidFill>
              <a:schemeClr val="tx1"/>
            </a:solidFill>
          </a:endParaRPr>
        </a:p>
        <a:p>
          <a:pPr marL="0" marR="0" lvl="0" indent="0" defTabSz="914400" eaLnBrk="1" fontAlgn="auto" latinLnBrk="0" hangingPunct="1">
            <a:lnSpc>
              <a:spcPct val="100000"/>
            </a:lnSpc>
            <a:spcBef>
              <a:spcPts val="0"/>
            </a:spcBef>
            <a:spcAft>
              <a:spcPts val="0"/>
            </a:spcAft>
            <a:buClrTx/>
            <a:buSzTx/>
            <a:buFontTx/>
            <a:buNone/>
            <a:tabLst/>
            <a:defRPr/>
          </a:pPr>
          <a:endParaRPr lang="en-US" sz="1400" dirty="0">
            <a:solidFill>
              <a:schemeClr val="tx1"/>
            </a:solidFill>
          </a:endParaRPr>
        </a:p>
        <a:p>
          <a:endParaRPr lang="en-US" sz="1400" dirty="0">
            <a:solidFill>
              <a:schemeClr val="tx1"/>
            </a:solidFill>
          </a:endParaRPr>
        </a:p>
      </dgm:t>
    </dgm:pt>
    <dgm:pt modelId="{293A0196-2036-AA42-8EC6-1275426A4947}" type="parTrans" cxnId="{CE22BA45-A407-CD4A-A7C6-FC22F69D8600}">
      <dgm:prSet/>
      <dgm:spPr/>
      <dgm:t>
        <a:bodyPr/>
        <a:lstStyle/>
        <a:p>
          <a:endParaRPr lang="en-US" sz="1400">
            <a:solidFill>
              <a:schemeClr val="tx1"/>
            </a:solidFill>
          </a:endParaRPr>
        </a:p>
      </dgm:t>
    </dgm:pt>
    <dgm:pt modelId="{AB21E7C4-12DE-9443-BA69-5265520D8456}" type="sibTrans" cxnId="{CE22BA45-A407-CD4A-A7C6-FC22F69D8600}">
      <dgm:prSet/>
      <dgm:spPr/>
      <dgm:t>
        <a:bodyPr/>
        <a:lstStyle/>
        <a:p>
          <a:endParaRPr lang="en-US" sz="1400">
            <a:solidFill>
              <a:schemeClr val="tx1"/>
            </a:solidFill>
          </a:endParaRPr>
        </a:p>
      </dgm:t>
    </dgm:pt>
    <dgm:pt modelId="{511ED4E6-E26E-4CBB-AFBA-369C94CDB023}">
      <dgm:prSet phldrT="[Text]" custT="1"/>
      <dgm:spPr>
        <a:solidFill>
          <a:schemeClr val="accent2">
            <a:lumMod val="40000"/>
            <a:lumOff val="60000"/>
          </a:schemeClr>
        </a:solidFill>
      </dgm:spPr>
      <dgm: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rPr>
            <a:t>Assess SDG baseline</a:t>
          </a:r>
        </a:p>
      </dgm:t>
    </dgm:pt>
    <dgm:pt modelId="{44C2A74D-AEBF-4D40-886A-B000777E6EDD}" type="parTrans" cxnId="{0EA2D2AE-00F8-4DE9-9B36-2FB2A002B6CD}">
      <dgm:prSet/>
      <dgm:spPr/>
      <dgm:t>
        <a:bodyPr/>
        <a:lstStyle/>
        <a:p>
          <a:endParaRPr lang="en-GB" sz="1400"/>
        </a:p>
      </dgm:t>
    </dgm:pt>
    <dgm:pt modelId="{8551359D-0537-4798-BC58-04DB2CC31952}" type="sibTrans" cxnId="{0EA2D2AE-00F8-4DE9-9B36-2FB2A002B6CD}">
      <dgm:prSet/>
      <dgm:spPr/>
      <dgm:t>
        <a:bodyPr/>
        <a:lstStyle/>
        <a:p>
          <a:endParaRPr lang="en-GB" sz="1400"/>
        </a:p>
      </dgm:t>
    </dgm:pt>
    <dgm:pt modelId="{126ACBBD-11D4-4AE6-971B-1AEDB9818AA0}">
      <dgm:prSet custT="1"/>
      <dgm:spPr>
        <a:solidFill>
          <a:schemeClr val="accent2">
            <a:lumMod val="75000"/>
          </a:schemeClr>
        </a:solidFill>
        <a:ln>
          <a:solidFill>
            <a:schemeClr val="tx1"/>
          </a:solidFill>
        </a:ln>
      </dgm:spPr>
      <dgm:t>
        <a:bodyPr/>
        <a:lstStyle/>
        <a:p>
          <a:r>
            <a:rPr lang="en-US" sz="1400" dirty="0">
              <a:solidFill>
                <a:schemeClr val="tx1"/>
              </a:solidFill>
            </a:rPr>
            <a:t>Take action</a:t>
          </a:r>
        </a:p>
      </dgm:t>
    </dgm:pt>
    <dgm:pt modelId="{285A78B5-54D6-46D4-A771-75B42F2C3537}" type="parTrans" cxnId="{D60F6664-CF2D-4E01-A738-A9BCFFA215A6}">
      <dgm:prSet/>
      <dgm:spPr/>
      <dgm:t>
        <a:bodyPr/>
        <a:lstStyle/>
        <a:p>
          <a:endParaRPr lang="en-GB" sz="1400"/>
        </a:p>
      </dgm:t>
    </dgm:pt>
    <dgm:pt modelId="{35C423AE-F3B6-49F0-9F3B-7A8B9811CA45}" type="sibTrans" cxnId="{D60F6664-CF2D-4E01-A738-A9BCFFA215A6}">
      <dgm:prSet/>
      <dgm:spPr/>
      <dgm:t>
        <a:bodyPr/>
        <a:lstStyle/>
        <a:p>
          <a:endParaRPr lang="en-GB" sz="1400"/>
        </a:p>
      </dgm:t>
    </dgm:pt>
    <dgm:pt modelId="{1C3FD007-A1D7-1548-9BFB-3FAEB915ECBA}" type="pres">
      <dgm:prSet presAssocID="{989ACD83-9CC7-EB4C-94FC-EF0D579DB93C}" presName="Name0" presStyleCnt="0">
        <dgm:presLayoutVars>
          <dgm:chMax val="7"/>
          <dgm:resizeHandles val="exact"/>
        </dgm:presLayoutVars>
      </dgm:prSet>
      <dgm:spPr/>
    </dgm:pt>
    <dgm:pt modelId="{26934366-0C35-C34A-852E-3F841708B9B1}" type="pres">
      <dgm:prSet presAssocID="{989ACD83-9CC7-EB4C-94FC-EF0D579DB93C}" presName="comp1" presStyleCnt="0"/>
      <dgm:spPr/>
    </dgm:pt>
    <dgm:pt modelId="{E2781B4F-FF74-914E-876E-F9E95F7FD0BA}" type="pres">
      <dgm:prSet presAssocID="{989ACD83-9CC7-EB4C-94FC-EF0D579DB93C}" presName="circle1" presStyleLbl="node1" presStyleIdx="0" presStyleCnt="7" custLinFactNeighborY="3285"/>
      <dgm:spPr/>
    </dgm:pt>
    <dgm:pt modelId="{6100E2D7-E344-A243-A870-C647CED0A3C6}" type="pres">
      <dgm:prSet presAssocID="{989ACD83-9CC7-EB4C-94FC-EF0D579DB93C}" presName="c1text" presStyleLbl="node1" presStyleIdx="0" presStyleCnt="7">
        <dgm:presLayoutVars>
          <dgm:bulletEnabled val="1"/>
        </dgm:presLayoutVars>
      </dgm:prSet>
      <dgm:spPr/>
    </dgm:pt>
    <dgm:pt modelId="{FAFA6E00-553F-EC48-A7DE-3FD2130984C4}" type="pres">
      <dgm:prSet presAssocID="{989ACD83-9CC7-EB4C-94FC-EF0D579DB93C}" presName="comp2" presStyleCnt="0"/>
      <dgm:spPr/>
    </dgm:pt>
    <dgm:pt modelId="{5F964D22-E02C-3448-B283-66CA846E92F0}" type="pres">
      <dgm:prSet presAssocID="{989ACD83-9CC7-EB4C-94FC-EF0D579DB93C}" presName="circle2" presStyleLbl="node1" presStyleIdx="1" presStyleCnt="7" custLinFactNeighborX="-115" custLinFactNeighborY="-55"/>
      <dgm:spPr/>
    </dgm:pt>
    <dgm:pt modelId="{032D9AE0-8DCC-C641-BDBE-C5BF532835E2}" type="pres">
      <dgm:prSet presAssocID="{989ACD83-9CC7-EB4C-94FC-EF0D579DB93C}" presName="c2text" presStyleLbl="node1" presStyleIdx="1" presStyleCnt="7">
        <dgm:presLayoutVars>
          <dgm:bulletEnabled val="1"/>
        </dgm:presLayoutVars>
      </dgm:prSet>
      <dgm:spPr/>
    </dgm:pt>
    <dgm:pt modelId="{EA693C71-2106-094A-9CC6-C6FB60FD24C1}" type="pres">
      <dgm:prSet presAssocID="{989ACD83-9CC7-EB4C-94FC-EF0D579DB93C}" presName="comp3" presStyleCnt="0"/>
      <dgm:spPr/>
    </dgm:pt>
    <dgm:pt modelId="{D5D9B4D7-5A20-5641-900F-F132223FA77B}" type="pres">
      <dgm:prSet presAssocID="{989ACD83-9CC7-EB4C-94FC-EF0D579DB93C}" presName="circle3" presStyleLbl="node1" presStyleIdx="2" presStyleCnt="7" custLinFactNeighborX="0" custLinFactNeighborY="347"/>
      <dgm:spPr/>
    </dgm:pt>
    <dgm:pt modelId="{D215ED0D-F20E-0A47-9E29-7319BFD7AA8B}" type="pres">
      <dgm:prSet presAssocID="{989ACD83-9CC7-EB4C-94FC-EF0D579DB93C}" presName="c3text" presStyleLbl="node1" presStyleIdx="2" presStyleCnt="7">
        <dgm:presLayoutVars>
          <dgm:bulletEnabled val="1"/>
        </dgm:presLayoutVars>
      </dgm:prSet>
      <dgm:spPr/>
    </dgm:pt>
    <dgm:pt modelId="{55D9AA4A-F444-0445-983E-A0F8B1139D93}" type="pres">
      <dgm:prSet presAssocID="{989ACD83-9CC7-EB4C-94FC-EF0D579DB93C}" presName="comp4" presStyleCnt="0"/>
      <dgm:spPr/>
    </dgm:pt>
    <dgm:pt modelId="{9FF88C09-4BB5-E441-8C0C-31541EBEC7AB}" type="pres">
      <dgm:prSet presAssocID="{989ACD83-9CC7-EB4C-94FC-EF0D579DB93C}" presName="circle4" presStyleLbl="node1" presStyleIdx="3" presStyleCnt="7" custLinFactNeighborX="0" custLinFactNeighborY="442"/>
      <dgm:spPr/>
    </dgm:pt>
    <dgm:pt modelId="{8C301D7D-A330-9B4B-90B7-C93F4F406760}" type="pres">
      <dgm:prSet presAssocID="{989ACD83-9CC7-EB4C-94FC-EF0D579DB93C}" presName="c4text" presStyleLbl="node1" presStyleIdx="3" presStyleCnt="7">
        <dgm:presLayoutVars>
          <dgm:bulletEnabled val="1"/>
        </dgm:presLayoutVars>
      </dgm:prSet>
      <dgm:spPr/>
    </dgm:pt>
    <dgm:pt modelId="{F0D04044-E843-804F-8D73-BB4D244ADECA}" type="pres">
      <dgm:prSet presAssocID="{989ACD83-9CC7-EB4C-94FC-EF0D579DB93C}" presName="comp5" presStyleCnt="0"/>
      <dgm:spPr/>
    </dgm:pt>
    <dgm:pt modelId="{71A45313-6853-5045-86F8-757B80E7C24E}" type="pres">
      <dgm:prSet presAssocID="{989ACD83-9CC7-EB4C-94FC-EF0D579DB93C}" presName="circle5" presStyleLbl="node1" presStyleIdx="4" presStyleCnt="7"/>
      <dgm:spPr/>
    </dgm:pt>
    <dgm:pt modelId="{7B1D1541-0FD9-9D41-BCCE-9C5ECD0DB183}" type="pres">
      <dgm:prSet presAssocID="{989ACD83-9CC7-EB4C-94FC-EF0D579DB93C}" presName="c5text" presStyleLbl="node1" presStyleIdx="4" presStyleCnt="7">
        <dgm:presLayoutVars>
          <dgm:bulletEnabled val="1"/>
        </dgm:presLayoutVars>
      </dgm:prSet>
      <dgm:spPr/>
    </dgm:pt>
    <dgm:pt modelId="{E70B229E-197D-434D-9F19-D59D6B65D70D}" type="pres">
      <dgm:prSet presAssocID="{989ACD83-9CC7-EB4C-94FC-EF0D579DB93C}" presName="comp6" presStyleCnt="0"/>
      <dgm:spPr/>
    </dgm:pt>
    <dgm:pt modelId="{5A9FB937-CF12-4306-B3AB-AA811AC9E812}" type="pres">
      <dgm:prSet presAssocID="{989ACD83-9CC7-EB4C-94FC-EF0D579DB93C}" presName="circle6" presStyleLbl="node1" presStyleIdx="5" presStyleCnt="7"/>
      <dgm:spPr/>
    </dgm:pt>
    <dgm:pt modelId="{19DE6169-8B4C-4337-B28E-DFD558978969}" type="pres">
      <dgm:prSet presAssocID="{989ACD83-9CC7-EB4C-94FC-EF0D579DB93C}" presName="c6text" presStyleLbl="node1" presStyleIdx="5" presStyleCnt="7">
        <dgm:presLayoutVars>
          <dgm:bulletEnabled val="1"/>
        </dgm:presLayoutVars>
      </dgm:prSet>
      <dgm:spPr/>
    </dgm:pt>
    <dgm:pt modelId="{9599D174-A8CF-43A0-BE74-964CCACB425E}" type="pres">
      <dgm:prSet presAssocID="{989ACD83-9CC7-EB4C-94FC-EF0D579DB93C}" presName="comp7" presStyleCnt="0"/>
      <dgm:spPr/>
    </dgm:pt>
    <dgm:pt modelId="{A79C4C89-D034-452D-9BD6-F640D32C2311}" type="pres">
      <dgm:prSet presAssocID="{989ACD83-9CC7-EB4C-94FC-EF0D579DB93C}" presName="circle7" presStyleLbl="node1" presStyleIdx="6" presStyleCnt="7" custScaleX="282315"/>
      <dgm:spPr/>
    </dgm:pt>
    <dgm:pt modelId="{688A75C8-347A-4908-9DB2-FCEFE1B2EE20}" type="pres">
      <dgm:prSet presAssocID="{989ACD83-9CC7-EB4C-94FC-EF0D579DB93C}" presName="c7text" presStyleLbl="node1" presStyleIdx="6" presStyleCnt="7">
        <dgm:presLayoutVars>
          <dgm:bulletEnabled val="1"/>
        </dgm:presLayoutVars>
      </dgm:prSet>
      <dgm:spPr/>
    </dgm:pt>
  </dgm:ptLst>
  <dgm:cxnLst>
    <dgm:cxn modelId="{BD07DA07-ECAD-42D3-BE53-3D80DC066E9F}" type="presOf" srcId="{845B3B8F-6D6B-0747-97DB-90BEFA312F5D}" destId="{A79C4C89-D034-452D-9BD6-F640D32C2311}" srcOrd="0" destOrd="0" presId="urn:microsoft.com/office/officeart/2005/8/layout/venn2"/>
    <dgm:cxn modelId="{B15A7815-BD41-BE4E-9E0B-A202EDACB15F}" srcId="{989ACD83-9CC7-EB4C-94FC-EF0D579DB93C}" destId="{E5D82ECB-C0CE-254F-88DD-B51022BC1888}" srcOrd="5" destOrd="0" parTransId="{B3CA7D1A-29E0-4F41-85F5-9F88E0F07B4C}" sibTransId="{70143ED1-8B5C-F84B-B472-7215395BD494}"/>
    <dgm:cxn modelId="{52305823-6AC9-496A-BBEB-7B991F877507}" type="presOf" srcId="{E5D82ECB-C0CE-254F-88DD-B51022BC1888}" destId="{5A9FB937-CF12-4306-B3AB-AA811AC9E812}" srcOrd="0" destOrd="0" presId="urn:microsoft.com/office/officeart/2005/8/layout/venn2"/>
    <dgm:cxn modelId="{8806D127-40D8-4BBC-9ADC-62F8E107CCA2}" type="presOf" srcId="{F84F18ED-0CDC-F34B-B72E-796809096A58}" destId="{D5D9B4D7-5A20-5641-900F-F132223FA77B}" srcOrd="0" destOrd="0" presId="urn:microsoft.com/office/officeart/2005/8/layout/venn2"/>
    <dgm:cxn modelId="{4F553A2E-D8A1-8142-BCAB-A63FCD9E34B4}" type="presOf" srcId="{BBDFE578-D291-9C42-840E-747607C63302}" destId="{6100E2D7-E344-A243-A870-C647CED0A3C6}" srcOrd="1" destOrd="0" presId="urn:microsoft.com/office/officeart/2005/8/layout/venn2"/>
    <dgm:cxn modelId="{B4DC255C-2052-0649-8B65-AD5F290A0E9F}" srcId="{989ACD83-9CC7-EB4C-94FC-EF0D579DB93C}" destId="{F84F18ED-0CDC-F34B-B72E-796809096A58}" srcOrd="2" destOrd="0" parTransId="{53A73666-952F-8648-A392-37FC928AD8D3}" sibTransId="{2EA81BFD-560D-724D-90E7-B2C6043A8446}"/>
    <dgm:cxn modelId="{D60F6664-CF2D-4E01-A738-A9BCFFA215A6}" srcId="{989ACD83-9CC7-EB4C-94FC-EF0D579DB93C}" destId="{126ACBBD-11D4-4AE6-971B-1AEDB9818AA0}" srcOrd="1" destOrd="0" parTransId="{285A78B5-54D6-46D4-A771-75B42F2C3537}" sibTransId="{35C423AE-F3B6-49F0-9F3B-7A8B9811CA45}"/>
    <dgm:cxn modelId="{CE22BA45-A407-CD4A-A7C6-FC22F69D8600}" srcId="{989ACD83-9CC7-EB4C-94FC-EF0D579DB93C}" destId="{BBDFE578-D291-9C42-840E-747607C63302}" srcOrd="0" destOrd="0" parTransId="{293A0196-2036-AA42-8EC6-1275426A4947}" sibTransId="{AB21E7C4-12DE-9443-BA69-5265520D8456}"/>
    <dgm:cxn modelId="{E425104B-C6E0-4C35-B762-58BFCEF78184}" type="presOf" srcId="{511ED4E6-E26E-4CBB-AFBA-369C94CDB023}" destId="{7B1D1541-0FD9-9D41-BCCE-9C5ECD0DB183}" srcOrd="1" destOrd="0" presId="urn:microsoft.com/office/officeart/2005/8/layout/venn2"/>
    <dgm:cxn modelId="{1D9E4D9A-4B87-4039-B3E8-DFD0AB0670FD}" type="presOf" srcId="{126ACBBD-11D4-4AE6-971B-1AEDB9818AA0}" destId="{5F964D22-E02C-3448-B283-66CA846E92F0}" srcOrd="0" destOrd="0" presId="urn:microsoft.com/office/officeart/2005/8/layout/venn2"/>
    <dgm:cxn modelId="{04FFAAA2-0F99-4F2F-A26B-215C8FC0446E}" type="presOf" srcId="{126ACBBD-11D4-4AE6-971B-1AEDB9818AA0}" destId="{032D9AE0-8DCC-C641-BDBE-C5BF532835E2}" srcOrd="1" destOrd="0" presId="urn:microsoft.com/office/officeart/2005/8/layout/venn2"/>
    <dgm:cxn modelId="{0EA2D2AE-00F8-4DE9-9B36-2FB2A002B6CD}" srcId="{989ACD83-9CC7-EB4C-94FC-EF0D579DB93C}" destId="{511ED4E6-E26E-4CBB-AFBA-369C94CDB023}" srcOrd="4" destOrd="0" parTransId="{44C2A74D-AEBF-4D40-886A-B000777E6EDD}" sibTransId="{8551359D-0537-4798-BC58-04DB2CC31952}"/>
    <dgm:cxn modelId="{ACA64CB1-0C22-47D2-83FD-F674D2E27C44}" type="presOf" srcId="{F84F18ED-0CDC-F34B-B72E-796809096A58}" destId="{D215ED0D-F20E-0A47-9E29-7319BFD7AA8B}" srcOrd="1" destOrd="0" presId="urn:microsoft.com/office/officeart/2005/8/layout/venn2"/>
    <dgm:cxn modelId="{92B8EDC0-8A36-4E92-B67E-4F018DB82C4F}" type="presOf" srcId="{E5D82ECB-C0CE-254F-88DD-B51022BC1888}" destId="{19DE6169-8B4C-4337-B28E-DFD558978969}" srcOrd="1" destOrd="0" presId="urn:microsoft.com/office/officeart/2005/8/layout/venn2"/>
    <dgm:cxn modelId="{09BBE7CC-BF57-4970-87B8-AE778A84347B}" type="presOf" srcId="{511ED4E6-E26E-4CBB-AFBA-369C94CDB023}" destId="{71A45313-6853-5045-86F8-757B80E7C24E}" srcOrd="0" destOrd="0" presId="urn:microsoft.com/office/officeart/2005/8/layout/venn2"/>
    <dgm:cxn modelId="{BCAF7ED9-A33F-9742-A952-2A65340F124B}" type="presOf" srcId="{989ACD83-9CC7-EB4C-94FC-EF0D579DB93C}" destId="{1C3FD007-A1D7-1548-9BFB-3FAEB915ECBA}" srcOrd="0" destOrd="0" presId="urn:microsoft.com/office/officeart/2005/8/layout/venn2"/>
    <dgm:cxn modelId="{F258DBDC-8135-46DB-9AA1-1664CE12B952}" type="presOf" srcId="{845B3B8F-6D6B-0747-97DB-90BEFA312F5D}" destId="{688A75C8-347A-4908-9DB2-FCEFE1B2EE20}" srcOrd="1" destOrd="0" presId="urn:microsoft.com/office/officeart/2005/8/layout/venn2"/>
    <dgm:cxn modelId="{F61979E2-73E1-4EA7-8718-53D6DE07BD3B}" type="presOf" srcId="{A10093A5-756F-7A44-A4B7-FF6D35AC7C5E}" destId="{9FF88C09-4BB5-E441-8C0C-31541EBEC7AB}" srcOrd="0" destOrd="0" presId="urn:microsoft.com/office/officeart/2005/8/layout/venn2"/>
    <dgm:cxn modelId="{6BFBE7E4-2FA3-4D22-8D71-460F350573C6}" type="presOf" srcId="{A10093A5-756F-7A44-A4B7-FF6D35AC7C5E}" destId="{8C301D7D-A330-9B4B-90B7-C93F4F406760}" srcOrd="1" destOrd="0" presId="urn:microsoft.com/office/officeart/2005/8/layout/venn2"/>
    <dgm:cxn modelId="{3217DAE7-E80D-5644-A172-0AFDB73940C2}" srcId="{989ACD83-9CC7-EB4C-94FC-EF0D579DB93C}" destId="{845B3B8F-6D6B-0747-97DB-90BEFA312F5D}" srcOrd="6" destOrd="0" parTransId="{AF23640B-5501-3B4B-BE64-AB249063F1C2}" sibTransId="{A0FDC669-458C-F84B-A525-1F9D25066061}"/>
    <dgm:cxn modelId="{A34830E8-FE65-AB4A-8C83-14A10175F533}" srcId="{989ACD83-9CC7-EB4C-94FC-EF0D579DB93C}" destId="{A10093A5-756F-7A44-A4B7-FF6D35AC7C5E}" srcOrd="3" destOrd="0" parTransId="{B6E1B251-7FB6-314C-9618-10AA2175CE35}" sibTransId="{21DEE8C5-8255-D548-B56D-B680F390CE8E}"/>
    <dgm:cxn modelId="{9FEC89EA-80F9-264A-85FF-7C8541DF659B}" type="presOf" srcId="{BBDFE578-D291-9C42-840E-747607C63302}" destId="{E2781B4F-FF74-914E-876E-F9E95F7FD0BA}" srcOrd="0" destOrd="0" presId="urn:microsoft.com/office/officeart/2005/8/layout/venn2"/>
    <dgm:cxn modelId="{19375C90-3537-CC41-9316-DC1D68ABE860}" type="presParOf" srcId="{1C3FD007-A1D7-1548-9BFB-3FAEB915ECBA}" destId="{26934366-0C35-C34A-852E-3F841708B9B1}" srcOrd="0" destOrd="0" presId="urn:microsoft.com/office/officeart/2005/8/layout/venn2"/>
    <dgm:cxn modelId="{00F5BA43-42EC-F245-A083-58511E5D103C}" type="presParOf" srcId="{26934366-0C35-C34A-852E-3F841708B9B1}" destId="{E2781B4F-FF74-914E-876E-F9E95F7FD0BA}" srcOrd="0" destOrd="0" presId="urn:microsoft.com/office/officeart/2005/8/layout/venn2"/>
    <dgm:cxn modelId="{1BE96178-2029-BC4F-BFA0-707518BFA778}" type="presParOf" srcId="{26934366-0C35-C34A-852E-3F841708B9B1}" destId="{6100E2D7-E344-A243-A870-C647CED0A3C6}" srcOrd="1" destOrd="0" presId="urn:microsoft.com/office/officeart/2005/8/layout/venn2"/>
    <dgm:cxn modelId="{63F35311-5191-F142-BE17-BB1520DB65F2}" type="presParOf" srcId="{1C3FD007-A1D7-1548-9BFB-3FAEB915ECBA}" destId="{FAFA6E00-553F-EC48-A7DE-3FD2130984C4}" srcOrd="1" destOrd="0" presId="urn:microsoft.com/office/officeart/2005/8/layout/venn2"/>
    <dgm:cxn modelId="{2C3D99BC-9065-694B-9B31-5F4F251936D6}" type="presParOf" srcId="{FAFA6E00-553F-EC48-A7DE-3FD2130984C4}" destId="{5F964D22-E02C-3448-B283-66CA846E92F0}" srcOrd="0" destOrd="0" presId="urn:microsoft.com/office/officeart/2005/8/layout/venn2"/>
    <dgm:cxn modelId="{7393E80E-9220-2E46-8EA2-2E597D72251F}" type="presParOf" srcId="{FAFA6E00-553F-EC48-A7DE-3FD2130984C4}" destId="{032D9AE0-8DCC-C641-BDBE-C5BF532835E2}" srcOrd="1" destOrd="0" presId="urn:microsoft.com/office/officeart/2005/8/layout/venn2"/>
    <dgm:cxn modelId="{1CFD084C-52C7-3F47-A55C-3F0F5F8ED4E1}" type="presParOf" srcId="{1C3FD007-A1D7-1548-9BFB-3FAEB915ECBA}" destId="{EA693C71-2106-094A-9CC6-C6FB60FD24C1}" srcOrd="2" destOrd="0" presId="urn:microsoft.com/office/officeart/2005/8/layout/venn2"/>
    <dgm:cxn modelId="{7A9DCBE3-F32E-124B-8734-905AF3684B85}" type="presParOf" srcId="{EA693C71-2106-094A-9CC6-C6FB60FD24C1}" destId="{D5D9B4D7-5A20-5641-900F-F132223FA77B}" srcOrd="0" destOrd="0" presId="urn:microsoft.com/office/officeart/2005/8/layout/venn2"/>
    <dgm:cxn modelId="{DBDFD5EB-962D-4242-A5B8-55A55018ABE1}" type="presParOf" srcId="{EA693C71-2106-094A-9CC6-C6FB60FD24C1}" destId="{D215ED0D-F20E-0A47-9E29-7319BFD7AA8B}" srcOrd="1" destOrd="0" presId="urn:microsoft.com/office/officeart/2005/8/layout/venn2"/>
    <dgm:cxn modelId="{6DCC4AE8-D919-0B49-8A0B-03EEE7581BB7}" type="presParOf" srcId="{1C3FD007-A1D7-1548-9BFB-3FAEB915ECBA}" destId="{55D9AA4A-F444-0445-983E-A0F8B1139D93}" srcOrd="3" destOrd="0" presId="urn:microsoft.com/office/officeart/2005/8/layout/venn2"/>
    <dgm:cxn modelId="{32516F7C-34DE-D945-A3B1-4851A662EF59}" type="presParOf" srcId="{55D9AA4A-F444-0445-983E-A0F8B1139D93}" destId="{9FF88C09-4BB5-E441-8C0C-31541EBEC7AB}" srcOrd="0" destOrd="0" presId="urn:microsoft.com/office/officeart/2005/8/layout/venn2"/>
    <dgm:cxn modelId="{1A14CF72-23EE-DF45-8BB5-087F70F7924A}" type="presParOf" srcId="{55D9AA4A-F444-0445-983E-A0F8B1139D93}" destId="{8C301D7D-A330-9B4B-90B7-C93F4F406760}" srcOrd="1" destOrd="0" presId="urn:microsoft.com/office/officeart/2005/8/layout/venn2"/>
    <dgm:cxn modelId="{BD422751-6C9D-A24B-808F-10D3B1C7643C}" type="presParOf" srcId="{1C3FD007-A1D7-1548-9BFB-3FAEB915ECBA}" destId="{F0D04044-E843-804F-8D73-BB4D244ADECA}" srcOrd="4" destOrd="0" presId="urn:microsoft.com/office/officeart/2005/8/layout/venn2"/>
    <dgm:cxn modelId="{70D8D857-407A-8C47-8167-B7E7E77EF822}" type="presParOf" srcId="{F0D04044-E843-804F-8D73-BB4D244ADECA}" destId="{71A45313-6853-5045-86F8-757B80E7C24E}" srcOrd="0" destOrd="0" presId="urn:microsoft.com/office/officeart/2005/8/layout/venn2"/>
    <dgm:cxn modelId="{F0BF020E-7F73-1944-B3A2-C858AE51DFAC}" type="presParOf" srcId="{F0D04044-E843-804F-8D73-BB4D244ADECA}" destId="{7B1D1541-0FD9-9D41-BCCE-9C5ECD0DB183}" srcOrd="1" destOrd="0" presId="urn:microsoft.com/office/officeart/2005/8/layout/venn2"/>
    <dgm:cxn modelId="{A2F8298F-4CB2-4F55-88DB-8CCDD7340076}" type="presParOf" srcId="{1C3FD007-A1D7-1548-9BFB-3FAEB915ECBA}" destId="{E70B229E-197D-434D-9F19-D59D6B65D70D}" srcOrd="5" destOrd="0" presId="urn:microsoft.com/office/officeart/2005/8/layout/venn2"/>
    <dgm:cxn modelId="{0C594610-488C-4A02-A160-EC6B9B40733C}" type="presParOf" srcId="{E70B229E-197D-434D-9F19-D59D6B65D70D}" destId="{5A9FB937-CF12-4306-B3AB-AA811AC9E812}" srcOrd="0" destOrd="0" presId="urn:microsoft.com/office/officeart/2005/8/layout/venn2"/>
    <dgm:cxn modelId="{EA988736-9324-4109-BC36-2F3964C9A51D}" type="presParOf" srcId="{E70B229E-197D-434D-9F19-D59D6B65D70D}" destId="{19DE6169-8B4C-4337-B28E-DFD558978969}" srcOrd="1" destOrd="0" presId="urn:microsoft.com/office/officeart/2005/8/layout/venn2"/>
    <dgm:cxn modelId="{7A6C5579-4C7C-420E-AA48-5825E6CE4812}" type="presParOf" srcId="{1C3FD007-A1D7-1548-9BFB-3FAEB915ECBA}" destId="{9599D174-A8CF-43A0-BE74-964CCACB425E}" srcOrd="6" destOrd="0" presId="urn:microsoft.com/office/officeart/2005/8/layout/venn2"/>
    <dgm:cxn modelId="{F51509AB-CD27-4247-B665-46E7B22283CC}" type="presParOf" srcId="{9599D174-A8CF-43A0-BE74-964CCACB425E}" destId="{A79C4C89-D034-452D-9BD6-F640D32C2311}" srcOrd="0" destOrd="0" presId="urn:microsoft.com/office/officeart/2005/8/layout/venn2"/>
    <dgm:cxn modelId="{02108E0D-FCF1-4CAC-8253-93B8A8CEB48C}" type="presParOf" srcId="{9599D174-A8CF-43A0-BE74-964CCACB425E}" destId="{688A75C8-347A-4908-9DB2-FCEFE1B2EE20}"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781B4F-FF74-914E-876E-F9E95F7FD0BA}">
      <dsp:nvSpPr>
        <dsp:cNvPr id="0" name=""/>
        <dsp:cNvSpPr/>
      </dsp:nvSpPr>
      <dsp:spPr>
        <a:xfrm>
          <a:off x="0" y="683297"/>
          <a:ext cx="5798862" cy="5798862"/>
        </a:xfrm>
        <a:prstGeom prst="ellipse">
          <a:avLst/>
        </a:prstGeom>
        <a:solidFill>
          <a:schemeClr val="accent4">
            <a:lumMod val="7500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1400" kern="1200" dirty="0">
              <a:solidFill>
                <a:schemeClr val="tx1"/>
              </a:solidFill>
            </a:rPr>
            <a:t>Amplify </a:t>
          </a:r>
          <a:r>
            <a:rPr lang="en-US" sz="1400" kern="1200" dirty="0">
              <a:solidFill>
                <a:schemeClr val="tx1"/>
              </a:solidFill>
              <a:latin typeface="Calibri Light" panose="020F0302020204030204"/>
            </a:rPr>
            <a:t>Impact</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1400" kern="1200" dirty="0">
              <a:solidFill>
                <a:schemeClr val="tx1"/>
              </a:solidFill>
              <a:latin typeface="Calibri Light" panose="020F0302020204030204"/>
            </a:rPr>
            <a:t>(in partnerships)</a:t>
          </a:r>
          <a:endParaRPr lang="en-US" sz="1400" kern="1200" dirty="0">
            <a:solidFill>
              <a:schemeClr val="tx1"/>
            </a:solidFill>
          </a:endParaRPr>
        </a:p>
        <a:p>
          <a:pPr marL="0" marR="0" lvl="0" indent="0" algn="ctr" defTabSz="914400" eaLnBrk="1" fontAlgn="auto" latinLnBrk="0" hangingPunct="1">
            <a:lnSpc>
              <a:spcPct val="100000"/>
            </a:lnSpc>
            <a:spcBef>
              <a:spcPct val="0"/>
            </a:spcBef>
            <a:spcAft>
              <a:spcPts val="0"/>
            </a:spcAft>
            <a:buClrTx/>
            <a:buSzTx/>
            <a:buFontTx/>
            <a:buNone/>
            <a:tabLst/>
            <a:defRPr/>
          </a:pPr>
          <a:endParaRPr lang="en-US" sz="1400" kern="1200" dirty="0">
            <a:solidFill>
              <a:schemeClr val="tx1"/>
            </a:solidFill>
          </a:endParaRPr>
        </a:p>
        <a:p>
          <a:pPr algn="ctr">
            <a:spcBef>
              <a:spcPct val="0"/>
            </a:spcBef>
            <a:buNone/>
          </a:pPr>
          <a:endParaRPr lang="en-US" sz="1400" kern="1200" dirty="0">
            <a:solidFill>
              <a:schemeClr val="tx1"/>
            </a:solidFill>
          </a:endParaRPr>
        </a:p>
      </dsp:txBody>
      <dsp:txXfrm>
        <a:off x="1812144" y="973240"/>
        <a:ext cx="2174573" cy="579886"/>
      </dsp:txXfrm>
    </dsp:sp>
    <dsp:sp modelId="{5F964D22-E02C-3448-B283-66CA846E92F0}">
      <dsp:nvSpPr>
        <dsp:cNvPr id="0" name=""/>
        <dsp:cNvSpPr/>
      </dsp:nvSpPr>
      <dsp:spPr>
        <a:xfrm>
          <a:off x="429246" y="1359922"/>
          <a:ext cx="4929032" cy="4929032"/>
        </a:xfrm>
        <a:prstGeom prst="ellipse">
          <a:avLst/>
        </a:prstGeom>
        <a:solidFill>
          <a:schemeClr val="accent2">
            <a:lumMod val="7500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1"/>
              </a:solidFill>
            </a:rPr>
            <a:t>Take action</a:t>
          </a:r>
        </a:p>
      </dsp:txBody>
      <dsp:txXfrm>
        <a:off x="1830939" y="1643342"/>
        <a:ext cx="2125645" cy="566838"/>
      </dsp:txXfrm>
    </dsp:sp>
    <dsp:sp modelId="{D5D9B4D7-5A20-5641-900F-F132223FA77B}">
      <dsp:nvSpPr>
        <dsp:cNvPr id="0" name=""/>
        <dsp:cNvSpPr/>
      </dsp:nvSpPr>
      <dsp:spPr>
        <a:xfrm>
          <a:off x="869829" y="2246548"/>
          <a:ext cx="4059203" cy="4059203"/>
        </a:xfrm>
        <a:prstGeom prst="ellipse">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1400" kern="1200" dirty="0">
              <a:solidFill>
                <a:schemeClr val="tx1"/>
              </a:solidFill>
            </a:rPr>
            <a:t>+ 1 SDG impact area</a:t>
          </a:r>
        </a:p>
      </dsp:txBody>
      <dsp:txXfrm>
        <a:off x="1849112" y="2526633"/>
        <a:ext cx="2100637" cy="560170"/>
      </dsp:txXfrm>
    </dsp:sp>
    <dsp:sp modelId="{9FF88C09-4BB5-E441-8C0C-31541EBEC7AB}">
      <dsp:nvSpPr>
        <dsp:cNvPr id="0" name=""/>
        <dsp:cNvSpPr/>
      </dsp:nvSpPr>
      <dsp:spPr>
        <a:xfrm>
          <a:off x="1304743" y="3116389"/>
          <a:ext cx="3189374" cy="3189374"/>
        </a:xfrm>
        <a:prstGeom prst="ellipse">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1400" kern="1200" dirty="0">
              <a:solidFill>
                <a:schemeClr val="tx1"/>
              </a:solidFill>
            </a:rPr>
            <a:t>Climate action</a:t>
          </a:r>
        </a:p>
      </dsp:txBody>
      <dsp:txXfrm>
        <a:off x="2038299" y="3403433"/>
        <a:ext cx="1722262" cy="574087"/>
      </dsp:txXfrm>
    </dsp:sp>
    <dsp:sp modelId="{71A45313-6853-5045-86F8-757B80E7C24E}">
      <dsp:nvSpPr>
        <dsp:cNvPr id="0" name=""/>
        <dsp:cNvSpPr/>
      </dsp:nvSpPr>
      <dsp:spPr>
        <a:xfrm>
          <a:off x="1739658" y="3972121"/>
          <a:ext cx="2319544" cy="2319544"/>
        </a:xfrm>
        <a:prstGeom prst="ellipse">
          <a:avLst/>
        </a:prstGeom>
        <a:solidFill>
          <a:schemeClr val="accent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1400" kern="1200" dirty="0">
              <a:solidFill>
                <a:schemeClr val="tx1"/>
              </a:solidFill>
            </a:rPr>
            <a:t>Assess SDG baseline</a:t>
          </a:r>
        </a:p>
      </dsp:txBody>
      <dsp:txXfrm>
        <a:off x="2145578" y="4262064"/>
        <a:ext cx="1507704" cy="579886"/>
      </dsp:txXfrm>
    </dsp:sp>
    <dsp:sp modelId="{5A9FB937-CF12-4306-B3AB-AA811AC9E812}">
      <dsp:nvSpPr>
        <dsp:cNvPr id="0" name=""/>
        <dsp:cNvSpPr/>
      </dsp:nvSpPr>
      <dsp:spPr>
        <a:xfrm>
          <a:off x="2174573" y="4841950"/>
          <a:ext cx="1449715" cy="1449715"/>
        </a:xfrm>
        <a:prstGeom prst="ellipse">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rtl="0">
            <a:lnSpc>
              <a:spcPct val="90000"/>
            </a:lnSpc>
            <a:spcBef>
              <a:spcPct val="0"/>
            </a:spcBef>
            <a:spcAft>
              <a:spcPct val="35000"/>
            </a:spcAft>
            <a:buNone/>
          </a:pPr>
          <a:r>
            <a:rPr lang="en-US" sz="1400" kern="1200" dirty="0">
              <a:solidFill>
                <a:schemeClr val="tx1"/>
              </a:solidFill>
            </a:rPr>
            <a:t>Set direction</a:t>
          </a:r>
        </a:p>
      </dsp:txBody>
      <dsp:txXfrm>
        <a:off x="2406527" y="5058683"/>
        <a:ext cx="985806" cy="349381"/>
      </dsp:txXfrm>
    </dsp:sp>
    <dsp:sp modelId="{A79C4C89-D034-452D-9BD6-F640D32C2311}">
      <dsp:nvSpPr>
        <dsp:cNvPr id="0" name=""/>
        <dsp:cNvSpPr/>
      </dsp:nvSpPr>
      <dsp:spPr>
        <a:xfrm>
          <a:off x="1671601" y="5421837"/>
          <a:ext cx="2455658" cy="869829"/>
        </a:xfrm>
        <a:prstGeom prst="ellipse">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rtl="0">
            <a:lnSpc>
              <a:spcPct val="90000"/>
            </a:lnSpc>
            <a:spcBef>
              <a:spcPct val="0"/>
            </a:spcBef>
            <a:spcAft>
              <a:spcPct val="35000"/>
            </a:spcAft>
            <a:buNone/>
          </a:pPr>
          <a:r>
            <a:rPr lang="en-US" sz="2000" b="1" kern="1200" dirty="0">
              <a:solidFill>
                <a:schemeClr val="bg1"/>
              </a:solidFill>
            </a:rPr>
            <a:t>Build for purpose</a:t>
          </a:r>
        </a:p>
      </dsp:txBody>
      <dsp:txXfrm>
        <a:off x="2031224" y="5639294"/>
        <a:ext cx="1736412" cy="434914"/>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80238F6-4B31-8D47-AF4C-C55DDA54338F}"/>
              </a:ext>
            </a:extLst>
          </p:cNvPr>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b="1" dirty="0">
              <a:latin typeface="+mj-lt"/>
            </a:endParaRPr>
          </a:p>
        </p:txBody>
      </p:sp>
      <p:sp>
        <p:nvSpPr>
          <p:cNvPr id="3" name="Date Placeholder 2">
            <a:extLst>
              <a:ext uri="{FF2B5EF4-FFF2-40B4-BE49-F238E27FC236}">
                <a16:creationId xmlns:a16="http://schemas.microsoft.com/office/drawing/2014/main" id="{3F1A1317-B945-6343-A72C-5C8D0AFB9F14}"/>
              </a:ext>
            </a:extLst>
          </p:cNvPr>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vl1pPr>
          </a:lstStyle>
          <a:p>
            <a:fld id="{464483AF-EE19-D740-B85B-ECC3273A2FC4}" type="datetimeFigureOut">
              <a:rPr lang="en-US" smtClean="0"/>
              <a:t>9/14/2021</a:t>
            </a:fld>
            <a:endParaRPr lang="en-US"/>
          </a:p>
        </p:txBody>
      </p:sp>
      <p:sp>
        <p:nvSpPr>
          <p:cNvPr id="4" name="Footer Placeholder 3">
            <a:extLst>
              <a:ext uri="{FF2B5EF4-FFF2-40B4-BE49-F238E27FC236}">
                <a16:creationId xmlns:a16="http://schemas.microsoft.com/office/drawing/2014/main" id="{3873068F-4DE7-6742-A803-784BD186FD64}"/>
              </a:ext>
            </a:extLst>
          </p:cNvPr>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D61C3D8-F2BE-C449-84E6-362E3C7153F7}"/>
              </a:ext>
            </a:extLst>
          </p:cNvPr>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77D42DB6-2B11-D643-A517-4332A5155458}" type="slidenum">
              <a:rPr lang="en-US" smtClean="0"/>
              <a:t>‹#›</a:t>
            </a:fld>
            <a:endParaRPr lang="en-US"/>
          </a:p>
        </p:txBody>
      </p:sp>
    </p:spTree>
    <p:extLst>
      <p:ext uri="{BB962C8B-B14F-4D97-AF65-F5344CB8AC3E}">
        <p14:creationId xmlns:p14="http://schemas.microsoft.com/office/powerpoint/2010/main" val="7298261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b="0" i="0">
                <a:latin typeface="Arial Regular"/>
              </a:defRPr>
            </a:lvl1pPr>
          </a:lstStyle>
          <a:p>
            <a:endParaRPr lang="en-US" dirty="0"/>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b="0" i="0">
                <a:latin typeface="Arial Regular"/>
              </a:defRPr>
            </a:lvl1pPr>
          </a:lstStyle>
          <a:p>
            <a:fld id="{2A85EF60-C73A-944A-B61E-7CEC8FBBB1E3}" type="datetimeFigureOut">
              <a:rPr lang="en-US" smtClean="0"/>
              <a:pPr/>
              <a:t>9/14/2021</a:t>
            </a:fld>
            <a:endParaRPr lang="en-US" dirty="0"/>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b="0" i="0">
                <a:latin typeface="Arial Regular"/>
              </a:defRPr>
            </a:lvl1pPr>
          </a:lstStyle>
          <a:p>
            <a:endParaRPr lang="en-US" dirty="0"/>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b="0" i="0">
                <a:latin typeface="Arial Regular"/>
              </a:defRPr>
            </a:lvl1pPr>
          </a:lstStyle>
          <a:p>
            <a:fld id="{27D59322-A0F9-C34C-96A5-6A4FB0854131}" type="slidenum">
              <a:rPr lang="en-US" smtClean="0"/>
              <a:pPr/>
              <a:t>‹#›</a:t>
            </a:fld>
            <a:endParaRPr lang="en-US" dirty="0"/>
          </a:p>
        </p:txBody>
      </p:sp>
    </p:spTree>
    <p:extLst>
      <p:ext uri="{BB962C8B-B14F-4D97-AF65-F5344CB8AC3E}">
        <p14:creationId xmlns:p14="http://schemas.microsoft.com/office/powerpoint/2010/main" val="1091359699"/>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Regular"/>
        <a:ea typeface="+mn-ea"/>
        <a:cs typeface="+mn-cs"/>
      </a:defRPr>
    </a:lvl1pPr>
    <a:lvl2pPr marL="457200" algn="l" defTabSz="914400" rtl="0" eaLnBrk="1" latinLnBrk="0" hangingPunct="1">
      <a:defRPr sz="1200" b="0" i="0" kern="1200">
        <a:solidFill>
          <a:schemeClr val="tx1"/>
        </a:solidFill>
        <a:latin typeface="Arial Regular"/>
        <a:ea typeface="+mn-ea"/>
        <a:cs typeface="+mn-cs"/>
      </a:defRPr>
    </a:lvl2pPr>
    <a:lvl3pPr marL="914400" algn="l" defTabSz="914400" rtl="0" eaLnBrk="1" latinLnBrk="0" hangingPunct="1">
      <a:defRPr sz="1200" b="0" i="0" kern="1200">
        <a:solidFill>
          <a:schemeClr val="tx1"/>
        </a:solidFill>
        <a:latin typeface="Arial Regular"/>
        <a:ea typeface="+mn-ea"/>
        <a:cs typeface="+mn-cs"/>
      </a:defRPr>
    </a:lvl3pPr>
    <a:lvl4pPr marL="1371600" algn="l" defTabSz="914400" rtl="0" eaLnBrk="1" latinLnBrk="0" hangingPunct="1">
      <a:defRPr sz="1200" b="0" i="0" kern="1200">
        <a:solidFill>
          <a:schemeClr val="tx1"/>
        </a:solidFill>
        <a:latin typeface="Arial Regular"/>
        <a:ea typeface="+mn-ea"/>
        <a:cs typeface="+mn-cs"/>
      </a:defRPr>
    </a:lvl4pPr>
    <a:lvl5pPr marL="1828800" algn="l" defTabSz="914400" rtl="0" eaLnBrk="1" latinLnBrk="0" hangingPunct="1">
      <a:defRPr sz="1200" b="0" i="0" kern="1200">
        <a:solidFill>
          <a:schemeClr val="tx1"/>
        </a:solidFill>
        <a:latin typeface="Arial Regular"/>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en.wikipedia.org/wiki/Systemic_intervention#cite_note-:2-2" TargetMode="External"/><Relationship Id="rId7" Type="http://schemas.openxmlformats.org/officeDocument/2006/relationships/hyperlink" Target="https://en.wikipedia.org/wiki/Systemic_intervention#cite_note-:3-4" TargetMode="External"/><Relationship Id="rId2" Type="http://schemas.openxmlformats.org/officeDocument/2006/relationships/slide" Target="../slides/slide13.xml"/><Relationship Id="rId1" Type="http://schemas.openxmlformats.org/officeDocument/2006/relationships/notesMaster" Target="../notesMasters/notesMaster1.xml"/><Relationship Id="rId6" Type="http://schemas.openxmlformats.org/officeDocument/2006/relationships/hyperlink" Target="https://en.wikipedia.org/wiki/Systemic_intervention#cite_note-:1-1" TargetMode="External"/><Relationship Id="rId5" Type="http://schemas.openxmlformats.org/officeDocument/2006/relationships/hyperlink" Target="https://en.wikipedia.org/wiki/Stakeholder_(corporate)" TargetMode="External"/><Relationship Id="rId4" Type="http://schemas.openxmlformats.org/officeDocument/2006/relationships/hyperlink" Target="https://en.wikipedia.org/wiki/Systemic_intervention#cite_note-:4-3"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goodreads.com/author/show/313201.Kate_Raworth"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7D59322-A0F9-C34C-96A5-6A4FB0854131}" type="slidenum">
              <a:rPr lang="en-US" smtClean="0"/>
              <a:pPr/>
              <a:t>1</a:t>
            </a:fld>
            <a:endParaRPr lang="en-US" dirty="0"/>
          </a:p>
        </p:txBody>
      </p:sp>
    </p:spTree>
    <p:extLst>
      <p:ext uri="{BB962C8B-B14F-4D97-AF65-F5344CB8AC3E}">
        <p14:creationId xmlns:p14="http://schemas.microsoft.com/office/powerpoint/2010/main" val="12963486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1" u="none" strike="noStrike" baseline="0" dirty="0">
                <a:solidFill>
                  <a:schemeClr val="tx1"/>
                </a:solidFill>
                <a:latin typeface="AdvTT5843c571"/>
              </a:rPr>
              <a:t>MW</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1" u="none" strike="noStrike" baseline="0" dirty="0">
              <a:solidFill>
                <a:schemeClr val="tx1"/>
              </a:solidFill>
              <a:latin typeface="AdvTT5843c571"/>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202122"/>
                </a:solidFill>
                <a:effectLst/>
                <a:latin typeface="Arial" panose="020B0604020202020204" pitchFamily="34" charset="0"/>
              </a:rPr>
              <a:t>The theory of boundary critiques illustrates the vital relationship between boundary and value judgement created by agents.</a:t>
            </a:r>
            <a:endParaRPr lang="en-GB" sz="1200" b="0" i="1" u="none" strike="noStrike" baseline="0" dirty="0">
              <a:solidFill>
                <a:schemeClr val="tx1"/>
              </a:solidFill>
              <a:latin typeface="AdvTT5843c571"/>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1" u="none" strike="noStrike" baseline="0" dirty="0">
              <a:solidFill>
                <a:schemeClr val="tx1"/>
              </a:solidFill>
              <a:latin typeface="AdvTT5843c571"/>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1" u="none" strike="noStrike" baseline="0" dirty="0">
                <a:solidFill>
                  <a:schemeClr val="tx1"/>
                </a:solidFill>
                <a:latin typeface="AdvTT5843c571"/>
              </a:rPr>
              <a:t>Incorporating: Value(s) &amp; meaning (worldview); </a:t>
            </a:r>
            <a:r>
              <a:rPr lang="en-GB" sz="1200" b="0" i="1" u="none" strike="noStrike" baseline="0" dirty="0" err="1">
                <a:solidFill>
                  <a:schemeClr val="tx1"/>
                </a:solidFill>
                <a:latin typeface="AdvTT5843c571"/>
              </a:rPr>
              <a:t>autopoesis</a:t>
            </a:r>
            <a:endParaRPr lang="en-GB" sz="1200" b="0" i="1" u="none" strike="noStrike" baseline="0" dirty="0">
              <a:solidFill>
                <a:schemeClr val="tx1"/>
              </a:solidFill>
              <a:latin typeface="AdvTT5843c571"/>
            </a:endParaRPr>
          </a:p>
          <a:p>
            <a:pPr marL="0" indent="0">
              <a:buNone/>
            </a:pPr>
            <a:endParaRPr lang="en-GB" sz="1200" dirty="0"/>
          </a:p>
          <a:p>
            <a:pPr marL="0" indent="0">
              <a:buNone/>
            </a:pPr>
            <a:endParaRPr lang="en-GB" sz="1200" dirty="0"/>
          </a:p>
          <a:p>
            <a:pPr marL="0" indent="0">
              <a:buNone/>
            </a:pPr>
            <a:r>
              <a:rPr lang="en-GB" sz="1200" dirty="0"/>
              <a:t>Opportunity to combine some of the emphases of systems-based approaches to:</a:t>
            </a:r>
          </a:p>
          <a:p>
            <a:pPr marL="0" indent="0">
              <a:buNone/>
            </a:pPr>
            <a:endParaRPr lang="en-GB" sz="1200" dirty="0"/>
          </a:p>
          <a:p>
            <a:pPr marL="514350" indent="-514350">
              <a:buFont typeface="+mj-lt"/>
              <a:buAutoNum type="arabicPeriod"/>
            </a:pPr>
            <a:r>
              <a:rPr lang="en-GB" sz="1200" dirty="0"/>
              <a:t>Accelerate progress towards attaining the SDGs including net-zero</a:t>
            </a:r>
          </a:p>
          <a:p>
            <a:pPr marL="0" indent="0" algn="r">
              <a:buNone/>
            </a:pPr>
            <a:r>
              <a:rPr lang="en-GB" sz="1200" i="1" dirty="0"/>
              <a:t>… the “ultimate” wicked problem</a:t>
            </a:r>
            <a:endParaRPr lang="en-GB" sz="1200" dirty="0"/>
          </a:p>
          <a:p>
            <a:pPr marL="514350" indent="-514350">
              <a:buFont typeface="+mj-lt"/>
              <a:buAutoNum type="arabicPeriod" startAt="2"/>
            </a:pPr>
            <a:r>
              <a:rPr lang="en-GB" sz="1200" dirty="0"/>
              <a:t>To build partnerships towards the goals</a:t>
            </a:r>
          </a:p>
          <a:p>
            <a:pPr marL="0" indent="0" algn="r">
              <a:buNone/>
            </a:pPr>
            <a:r>
              <a:rPr lang="en-GB" sz="1200" i="1" dirty="0"/>
              <a:t>… meaningful engagement between &amp; with business and communities</a:t>
            </a:r>
          </a:p>
          <a:p>
            <a:pPr marL="0" indent="0" algn="r">
              <a:buNone/>
            </a:pPr>
            <a:endParaRPr lang="en-GB" sz="1200" dirty="0"/>
          </a:p>
          <a:p>
            <a:pPr marL="514350" indent="-514350">
              <a:buFont typeface="+mj-lt"/>
              <a:buAutoNum type="arabicPeriod" startAt="3"/>
            </a:pPr>
            <a:r>
              <a:rPr lang="en-GB" sz="1200" dirty="0"/>
              <a:t>Help business find their sense of purpose</a:t>
            </a:r>
          </a:p>
          <a:p>
            <a:pPr marL="0" indent="0" algn="r">
              <a:buNone/>
            </a:pPr>
            <a:r>
              <a:rPr lang="en-GB" sz="1200" i="1" dirty="0"/>
              <a:t>… Embodying purpose by untangling Value(s)</a:t>
            </a:r>
          </a:p>
          <a:p>
            <a:pPr marL="0" indent="0" algn="r">
              <a:buNone/>
            </a:pPr>
            <a:r>
              <a:rPr lang="en-GB" sz="1200" i="1" dirty="0"/>
              <a:t>… Bringing about a wider impact by connecting &amp; aligning individual &amp; shared Weltanschauung </a:t>
            </a:r>
          </a:p>
          <a:p>
            <a:endParaRPr lang="en-GB" dirty="0"/>
          </a:p>
        </p:txBody>
      </p:sp>
      <p:sp>
        <p:nvSpPr>
          <p:cNvPr id="4" name="Slide Number Placeholder 3"/>
          <p:cNvSpPr>
            <a:spLocks noGrp="1"/>
          </p:cNvSpPr>
          <p:nvPr>
            <p:ph type="sldNum" sz="quarter" idx="5"/>
          </p:nvPr>
        </p:nvSpPr>
        <p:spPr/>
        <p:txBody>
          <a:bodyPr/>
          <a:lstStyle/>
          <a:p>
            <a:fld id="{27D59322-A0F9-C34C-96A5-6A4FB0854131}" type="slidenum">
              <a:rPr lang="en-US" smtClean="0"/>
              <a:pPr/>
              <a:t>11</a:t>
            </a:fld>
            <a:endParaRPr lang="en-US" dirty="0"/>
          </a:p>
        </p:txBody>
      </p:sp>
    </p:spTree>
    <p:extLst>
      <p:ext uri="{BB962C8B-B14F-4D97-AF65-F5344CB8AC3E}">
        <p14:creationId xmlns:p14="http://schemas.microsoft.com/office/powerpoint/2010/main" val="3308641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800" dirty="0"/>
              <a:t>Opportunity to combine some of the emphases of systems-based approaches to:</a:t>
            </a:r>
          </a:p>
          <a:p>
            <a:pPr marL="0" indent="0">
              <a:buNone/>
            </a:pPr>
            <a:endParaRPr lang="en-GB" sz="1800" dirty="0"/>
          </a:p>
          <a:p>
            <a:pPr marL="514350" indent="-514350">
              <a:buFont typeface="+mj-lt"/>
              <a:buAutoNum type="arabicPeriod"/>
            </a:pPr>
            <a:r>
              <a:rPr lang="en-GB" sz="1800" dirty="0"/>
              <a:t>Accelerate progress towards attaining the SDGs including net-zero</a:t>
            </a:r>
          </a:p>
          <a:p>
            <a:pPr marL="0" indent="0" algn="r">
              <a:buNone/>
            </a:pPr>
            <a:r>
              <a:rPr lang="en-GB" sz="1800" i="1" dirty="0"/>
              <a:t>… the “ultimate” wicked problem</a:t>
            </a:r>
            <a:endParaRPr lang="en-GB" sz="1800" dirty="0"/>
          </a:p>
          <a:p>
            <a:pPr marL="514350" indent="-514350">
              <a:buFont typeface="+mj-lt"/>
              <a:buAutoNum type="arabicPeriod" startAt="2"/>
            </a:pPr>
            <a:r>
              <a:rPr lang="en-GB" sz="1800" dirty="0"/>
              <a:t>To build partnerships towards the goals</a:t>
            </a:r>
          </a:p>
          <a:p>
            <a:pPr marL="0" indent="0" algn="r">
              <a:buNone/>
            </a:pPr>
            <a:r>
              <a:rPr lang="en-GB" sz="1800" i="1" dirty="0"/>
              <a:t>… meaningful engagement between &amp; with business and communities</a:t>
            </a:r>
          </a:p>
          <a:p>
            <a:pPr marL="0" indent="0" algn="r">
              <a:buNone/>
            </a:pPr>
            <a:endParaRPr lang="en-GB" sz="1800" dirty="0"/>
          </a:p>
          <a:p>
            <a:pPr marL="514350" indent="-514350">
              <a:buFont typeface="+mj-lt"/>
              <a:buAutoNum type="arabicPeriod" startAt="3"/>
            </a:pPr>
            <a:r>
              <a:rPr lang="en-GB" sz="1800" dirty="0"/>
              <a:t>Help business find their sense of purpose</a:t>
            </a:r>
          </a:p>
          <a:p>
            <a:pPr marL="0" indent="0" algn="r">
              <a:buNone/>
            </a:pPr>
            <a:r>
              <a:rPr lang="en-GB" sz="1800" i="1" dirty="0"/>
              <a:t>… Embodying purpose by untangling Value(s)</a:t>
            </a:r>
          </a:p>
          <a:p>
            <a:pPr marL="0" indent="0" algn="r">
              <a:buNone/>
            </a:pPr>
            <a:r>
              <a:rPr lang="en-GB" sz="1800" i="1" dirty="0"/>
              <a:t>… Bringing about a wider impact by connecting &amp; aligning individual &amp; shared Weltanschauung </a:t>
            </a:r>
          </a:p>
          <a:p>
            <a:endParaRPr lang="en-GB" sz="1800" b="1" dirty="0">
              <a:solidFill>
                <a:srgbClr val="C00000"/>
              </a:solidFill>
            </a:endParaRPr>
          </a:p>
          <a:p>
            <a:endParaRPr lang="en-GB" sz="1800" b="1" dirty="0">
              <a:solidFill>
                <a:srgbClr val="C00000"/>
              </a:solidFill>
            </a:endParaRPr>
          </a:p>
          <a:p>
            <a:r>
              <a:rPr lang="en-GB" sz="1800" b="1" dirty="0">
                <a:solidFill>
                  <a:srgbClr val="002060"/>
                </a:solidFill>
              </a:rPr>
              <a:t>“WHY” </a:t>
            </a:r>
            <a:r>
              <a:rPr lang="en-GB" sz="1800" b="1" dirty="0"/>
              <a:t>does the organisation exist?</a:t>
            </a:r>
          </a:p>
          <a:p>
            <a:r>
              <a:rPr lang="en-GB" sz="1800" b="1" dirty="0">
                <a:solidFill>
                  <a:schemeClr val="accent2">
                    <a:lumMod val="75000"/>
                  </a:schemeClr>
                </a:solidFill>
              </a:rPr>
              <a:t>“WHAT” </a:t>
            </a:r>
            <a:r>
              <a:rPr lang="en-GB" sz="1800" b="1" dirty="0"/>
              <a:t>gives meaning to this “WHY”?</a:t>
            </a:r>
          </a:p>
          <a:p>
            <a:endParaRPr lang="en-GB" sz="1800" b="1" dirty="0">
              <a:solidFill>
                <a:srgbClr val="C00000"/>
              </a:solidFill>
            </a:endParaRPr>
          </a:p>
          <a:p>
            <a:endParaRPr lang="en-GB" sz="1800" b="1" dirty="0">
              <a:solidFill>
                <a:srgbClr val="C00000"/>
              </a:solidFill>
            </a:endParaRPr>
          </a:p>
          <a:p>
            <a:endParaRPr lang="en-GB" sz="1800" b="1" dirty="0">
              <a:solidFill>
                <a:srgbClr val="C00000"/>
              </a:solidFill>
            </a:endParaRPr>
          </a:p>
          <a:p>
            <a:r>
              <a:rPr lang="en-GB" sz="1800" b="1" dirty="0">
                <a:solidFill>
                  <a:srgbClr val="C00000"/>
                </a:solidFill>
              </a:rPr>
              <a:t>North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i="1" dirty="0">
                <a:solidFill>
                  <a:srgbClr val="C00000"/>
                </a:solidFill>
              </a:rPr>
              <a:t>How </a:t>
            </a:r>
            <a:r>
              <a:rPr lang="en-GB" b="1" i="1" dirty="0">
                <a:solidFill>
                  <a:srgbClr val="C00000"/>
                </a:solidFill>
              </a:rPr>
              <a:t>VALUE</a:t>
            </a:r>
            <a:r>
              <a:rPr lang="en-GB" i="1" dirty="0">
                <a:solidFill>
                  <a:srgbClr val="C00000"/>
                </a:solidFill>
              </a:rPr>
              <a:t> is and ought to be 	created (T) in the context of W?</a:t>
            </a:r>
          </a:p>
          <a:p>
            <a:endParaRPr lang="en-GB" sz="1200" b="1" dirty="0">
              <a:solidFill>
                <a:srgbClr val="002060"/>
              </a:solidFill>
            </a:endParaRPr>
          </a:p>
          <a:p>
            <a:r>
              <a:rPr lang="en-GB" sz="1200" b="1" dirty="0">
                <a:solidFill>
                  <a:srgbClr val="002060"/>
                </a:solidFill>
              </a:rPr>
              <a:t>“WHY” does T matter?</a:t>
            </a:r>
          </a:p>
          <a:p>
            <a:r>
              <a:rPr lang="en-GB" sz="1200" b="1" dirty="0">
                <a:solidFill>
                  <a:srgbClr val="002060"/>
                </a:solidFill>
              </a:rPr>
              <a:t>“WHAT” W gives meaning to T?</a:t>
            </a:r>
          </a:p>
          <a:p>
            <a:r>
              <a:rPr lang="en-GB" sz="1200" b="1" dirty="0">
                <a:solidFill>
                  <a:srgbClr val="002060"/>
                </a:solidFill>
              </a:rPr>
              <a:t>“WHO” is involved in co-creating T &amp; affected by the change?</a:t>
            </a:r>
          </a:p>
          <a:p>
            <a:r>
              <a:rPr lang="en-GB" sz="1200" b="1" dirty="0">
                <a:solidFill>
                  <a:srgbClr val="002060"/>
                </a:solidFill>
              </a:rPr>
              <a:t>“WHO” is </a:t>
            </a:r>
          </a:p>
          <a:p>
            <a:endParaRPr lang="en-GB" sz="1200" b="1" dirty="0">
              <a:solidFill>
                <a:srgbClr val="002060"/>
              </a:solidFill>
            </a:endParaRPr>
          </a:p>
          <a:p>
            <a:r>
              <a:rPr lang="en-GB" sz="1200" b="1" dirty="0">
                <a:solidFill>
                  <a:srgbClr val="002060"/>
                </a:solidFill>
              </a:rPr>
              <a:t>“WHY” </a:t>
            </a:r>
            <a:r>
              <a:rPr lang="en-GB" sz="1200" b="1" dirty="0"/>
              <a:t>does the organisation exist?</a:t>
            </a:r>
          </a:p>
          <a:p>
            <a:r>
              <a:rPr lang="en-GB" sz="1200" b="1" dirty="0">
                <a:solidFill>
                  <a:schemeClr val="accent2">
                    <a:lumMod val="75000"/>
                  </a:schemeClr>
                </a:solidFill>
              </a:rPr>
              <a:t>“WHAT” </a:t>
            </a:r>
            <a:r>
              <a:rPr lang="en-GB" sz="1200" b="1" dirty="0"/>
              <a:t>gives meaning to this “WHY”?</a:t>
            </a:r>
          </a:p>
          <a:p>
            <a:endParaRPr lang="en-GB" dirty="0"/>
          </a:p>
        </p:txBody>
      </p:sp>
      <p:sp>
        <p:nvSpPr>
          <p:cNvPr id="4" name="Slide Number Placeholder 3"/>
          <p:cNvSpPr>
            <a:spLocks noGrp="1"/>
          </p:cNvSpPr>
          <p:nvPr>
            <p:ph type="sldNum" sz="quarter" idx="5"/>
          </p:nvPr>
        </p:nvSpPr>
        <p:spPr/>
        <p:txBody>
          <a:bodyPr/>
          <a:lstStyle/>
          <a:p>
            <a:fld id="{27D59322-A0F9-C34C-96A5-6A4FB0854131}" type="slidenum">
              <a:rPr lang="en-US" smtClean="0"/>
              <a:pPr/>
              <a:t>12</a:t>
            </a:fld>
            <a:endParaRPr lang="en-US" dirty="0"/>
          </a:p>
        </p:txBody>
      </p:sp>
    </p:spTree>
    <p:extLst>
      <p:ext uri="{BB962C8B-B14F-4D97-AF65-F5344CB8AC3E}">
        <p14:creationId xmlns:p14="http://schemas.microsoft.com/office/powerpoint/2010/main" val="1491284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200" b="1" dirty="0">
                <a:solidFill>
                  <a:schemeClr val="bg1"/>
                </a:solidFill>
              </a:rPr>
              <a:t>Implications for Systems/COR: Value(s) in partnership working for the goals</a:t>
            </a:r>
            <a:endParaRPr lang="en-US" sz="1200" b="1" dirty="0">
              <a:solidFill>
                <a:schemeClr val="bg1"/>
              </a:solidFill>
            </a:endParaRPr>
          </a:p>
          <a:p>
            <a:pPr marL="0" indent="0" algn="r">
              <a:buNone/>
            </a:pPr>
            <a:endParaRPr lang="en-GB" b="0" i="0" dirty="0">
              <a:solidFill>
                <a:srgbClr val="202122"/>
              </a:solidFill>
              <a:effectLst/>
              <a:latin typeface="Arial" panose="020B0604020202020204" pitchFamily="34" charset="0"/>
            </a:endParaRPr>
          </a:p>
          <a:p>
            <a:pPr marL="0" indent="0" algn="r">
              <a:buNone/>
            </a:pPr>
            <a:endParaRPr lang="en-GB" b="0" i="0" dirty="0">
              <a:solidFill>
                <a:srgbClr val="202122"/>
              </a:solidFill>
              <a:effectLst/>
              <a:latin typeface="Arial" panose="020B0604020202020204" pitchFamily="34" charset="0"/>
            </a:endParaRPr>
          </a:p>
          <a:p>
            <a:pPr marL="0" indent="0" algn="r">
              <a:buNone/>
            </a:pPr>
            <a:endParaRPr lang="en-GB" b="0" i="0" dirty="0">
              <a:solidFill>
                <a:srgbClr val="202122"/>
              </a:solidFill>
              <a:effectLst/>
              <a:latin typeface="Arial" panose="020B0604020202020204" pitchFamily="34" charset="0"/>
            </a:endParaRPr>
          </a:p>
          <a:p>
            <a:pPr marL="0" indent="0" algn="r">
              <a:buNone/>
            </a:pPr>
            <a:r>
              <a:rPr lang="en-GB" b="0" i="0" dirty="0">
                <a:solidFill>
                  <a:srgbClr val="202122"/>
                </a:solidFill>
                <a:effectLst/>
                <a:latin typeface="Arial" panose="020B0604020202020204" pitchFamily="34" charset="0"/>
              </a:rPr>
              <a:t>Thus, "systemic intervention is purposeful action by an agent to create change in relation to reflection on boundaries". The theory of boundary critiques illustrates the vital relationship between boundary and value judgement created by agents.</a:t>
            </a:r>
            <a:r>
              <a:rPr lang="en-GB" b="0" i="0" u="none" strike="noStrike" baseline="30000" dirty="0">
                <a:solidFill>
                  <a:srgbClr val="0645AD"/>
                </a:solidFill>
                <a:effectLst/>
                <a:latin typeface="Arial" panose="020B0604020202020204" pitchFamily="34" charset="0"/>
                <a:hlinkClick r:id="rId3"/>
              </a:rPr>
              <a:t>[2]</a:t>
            </a:r>
            <a:r>
              <a:rPr lang="en-GB" b="0" i="0" dirty="0">
                <a:solidFill>
                  <a:srgbClr val="202122"/>
                </a:solidFill>
                <a:effectLst/>
                <a:latin typeface="Arial" panose="020B0604020202020204" pitchFamily="34" charset="0"/>
              </a:rPr>
              <a:t> This value judgement derived from the boundary, deciding on who is to be consulted and involved as well as what issues are comprised in the systemic intervention action.</a:t>
            </a:r>
            <a:r>
              <a:rPr lang="en-GB" b="0" i="0" u="none" strike="noStrike" baseline="30000" dirty="0">
                <a:solidFill>
                  <a:srgbClr val="0645AD"/>
                </a:solidFill>
                <a:effectLst/>
                <a:latin typeface="Arial" panose="020B0604020202020204" pitchFamily="34" charset="0"/>
                <a:hlinkClick r:id="rId4"/>
              </a:rPr>
              <a:t>[3]</a:t>
            </a:r>
            <a:r>
              <a:rPr lang="en-GB" b="0" i="0" dirty="0">
                <a:solidFill>
                  <a:srgbClr val="202122"/>
                </a:solidFill>
                <a:effectLst/>
                <a:latin typeface="Arial" panose="020B0604020202020204" pitchFamily="34" charset="0"/>
              </a:rPr>
              <a:t> The most ethical systemic intervention groundwork practice is by expanding the boundary so that additional </a:t>
            </a:r>
            <a:r>
              <a:rPr lang="en-GB" b="0" i="0" u="none" strike="noStrike" dirty="0">
                <a:solidFill>
                  <a:srgbClr val="0645AD"/>
                </a:solidFill>
                <a:effectLst/>
                <a:latin typeface="Arial" panose="020B0604020202020204" pitchFamily="34" charset="0"/>
                <a:hlinkClick r:id="rId5" tooltip="Stakeholder (corporate)"/>
              </a:rPr>
              <a:t>stakeholders</a:t>
            </a:r>
            <a:r>
              <a:rPr lang="en-GB" b="0" i="0" dirty="0">
                <a:solidFill>
                  <a:srgbClr val="202122"/>
                </a:solidFill>
                <a:effectLst/>
                <a:latin typeface="Arial" panose="020B0604020202020204" pitchFamily="34" charset="0"/>
              </a:rPr>
              <a:t> beliefs and concerns would be accounted for.</a:t>
            </a:r>
            <a:r>
              <a:rPr lang="en-GB" b="0" i="0" u="none" strike="noStrike" baseline="30000" dirty="0">
                <a:solidFill>
                  <a:srgbClr val="0645AD"/>
                </a:solidFill>
                <a:effectLst/>
                <a:latin typeface="Arial" panose="020B0604020202020204" pitchFamily="34" charset="0"/>
                <a:hlinkClick r:id="rId6"/>
              </a:rPr>
              <a:t>[1]</a:t>
            </a:r>
            <a:r>
              <a:rPr lang="en-GB" b="0" i="0" u="none" strike="noStrike" baseline="30000" dirty="0">
                <a:solidFill>
                  <a:srgbClr val="0645AD"/>
                </a:solidFill>
                <a:effectLst/>
                <a:latin typeface="Arial" panose="020B0604020202020204" pitchFamily="34" charset="0"/>
                <a:hlinkClick r:id="rId7"/>
              </a:rPr>
              <a:t>[4]</a:t>
            </a:r>
            <a:endParaRPr lang="en-GB" b="0" i="0" u="none" strike="noStrike" baseline="30000" dirty="0">
              <a:solidFill>
                <a:srgbClr val="0645AD"/>
              </a:solidFill>
              <a:effectLst/>
              <a:latin typeface="Arial" panose="020B0604020202020204" pitchFamily="34" charset="0"/>
            </a:endParaRPr>
          </a:p>
          <a:p>
            <a:pPr marL="0" indent="0" algn="r">
              <a:buNone/>
            </a:pPr>
            <a:endParaRPr lang="en-GB" sz="1200" b="0" i="0" u="none" strike="noStrike" baseline="30000" dirty="0">
              <a:solidFill>
                <a:srgbClr val="0645AD"/>
              </a:solidFill>
              <a:effectLst/>
              <a:latin typeface="Arial" panose="020B0604020202020204" pitchFamily="34" charset="0"/>
            </a:endParaRPr>
          </a:p>
          <a:p>
            <a:pPr marL="0" indent="0" algn="r">
              <a:buNone/>
            </a:pPr>
            <a:endParaRPr lang="en-GB" sz="1200" b="0" i="0" u="none" strike="noStrike" baseline="30000" dirty="0">
              <a:solidFill>
                <a:srgbClr val="0645AD"/>
              </a:solidFill>
              <a:effectLst/>
              <a:latin typeface="Arial" panose="020B0604020202020204" pitchFamily="34" charset="0"/>
            </a:endParaRPr>
          </a:p>
          <a:p>
            <a:pPr marL="0" indent="0" algn="r">
              <a:buNone/>
            </a:pPr>
            <a:endParaRPr lang="en-GB" sz="1200" b="0" i="0" u="none" strike="noStrike" baseline="30000" dirty="0">
              <a:solidFill>
                <a:srgbClr val="0645AD"/>
              </a:solidFill>
              <a:effectLst/>
              <a:latin typeface="Arial" panose="020B0604020202020204" pitchFamily="34" charset="0"/>
            </a:endParaRPr>
          </a:p>
          <a:p>
            <a:pPr marL="0" indent="0" algn="r">
              <a:buNone/>
            </a:pPr>
            <a:r>
              <a:rPr lang="en-GB" b="1" i="0" dirty="0">
                <a:solidFill>
                  <a:srgbClr val="666666"/>
                </a:solidFill>
                <a:effectLst/>
                <a:latin typeface="Open Sans" panose="020B0606030504020204" pitchFamily="34" charset="0"/>
              </a:rPr>
              <a:t>The ecological divide:</a:t>
            </a:r>
            <a:r>
              <a:rPr lang="en-GB" b="0" i="0" dirty="0">
                <a:solidFill>
                  <a:srgbClr val="666666"/>
                </a:solidFill>
                <a:effectLst/>
                <a:latin typeface="Open Sans" panose="020B0606030504020204" pitchFamily="34" charset="0"/>
              </a:rPr>
              <a:t> Disconnection between self and nature</a:t>
            </a:r>
            <a:br>
              <a:rPr lang="en-GB" dirty="0"/>
            </a:br>
            <a:r>
              <a:rPr lang="en-GB" b="1" i="0" dirty="0">
                <a:solidFill>
                  <a:srgbClr val="666666"/>
                </a:solidFill>
                <a:effectLst/>
                <a:latin typeface="Open Sans" panose="020B0606030504020204" pitchFamily="34" charset="0"/>
              </a:rPr>
              <a:t>The social divide:</a:t>
            </a:r>
            <a:r>
              <a:rPr lang="en-GB" b="0" i="0" dirty="0">
                <a:solidFill>
                  <a:srgbClr val="666666"/>
                </a:solidFill>
                <a:effectLst/>
                <a:latin typeface="Open Sans" panose="020B0606030504020204" pitchFamily="34" charset="0"/>
              </a:rPr>
              <a:t> Disconnection between self and others</a:t>
            </a:r>
            <a:br>
              <a:rPr lang="en-GB" dirty="0"/>
            </a:br>
            <a:r>
              <a:rPr lang="en-GB" b="1" i="0" dirty="0">
                <a:solidFill>
                  <a:srgbClr val="666666"/>
                </a:solidFill>
                <a:effectLst/>
                <a:latin typeface="Open Sans" panose="020B0606030504020204" pitchFamily="34" charset="0"/>
              </a:rPr>
              <a:t>The spiritual divide:</a:t>
            </a:r>
            <a:r>
              <a:rPr lang="en-GB" b="0" i="0" dirty="0">
                <a:solidFill>
                  <a:srgbClr val="666666"/>
                </a:solidFill>
                <a:effectLst/>
                <a:latin typeface="Open Sans" panose="020B0606030504020204" pitchFamily="34" charset="0"/>
              </a:rPr>
              <a:t> Disconnection of self from self</a:t>
            </a:r>
            <a:endParaRPr lang="en-GB" sz="1200" b="0" i="0" u="none" strike="noStrike" baseline="30000" dirty="0">
              <a:solidFill>
                <a:srgbClr val="0645AD"/>
              </a:solidFill>
              <a:effectLst/>
              <a:latin typeface="Arial" panose="020B0604020202020204" pitchFamily="34" charset="0"/>
            </a:endParaRPr>
          </a:p>
          <a:p>
            <a:pPr marL="0" indent="0" algn="r">
              <a:buNone/>
            </a:pPr>
            <a:endParaRPr lang="en-GB" sz="1200" dirty="0"/>
          </a:p>
          <a:p>
            <a:pPr marL="514350" indent="-514350">
              <a:buFont typeface="+mj-lt"/>
              <a:buAutoNum type="arabicPeriod" startAt="3"/>
            </a:pPr>
            <a:r>
              <a:rPr lang="en-GB" sz="1200" dirty="0"/>
              <a:t>Help business find their sense of purpose</a:t>
            </a:r>
          </a:p>
          <a:p>
            <a:pPr marL="0" indent="0" algn="r">
              <a:buNone/>
            </a:pPr>
            <a:r>
              <a:rPr lang="en-GB" sz="1200" i="1" dirty="0"/>
              <a:t>… Embodying purpose by untangling Value(s)</a:t>
            </a:r>
          </a:p>
          <a:p>
            <a:pPr marL="0" indent="0" algn="r">
              <a:buNone/>
            </a:pPr>
            <a:r>
              <a:rPr lang="en-GB" sz="1200" i="1" dirty="0"/>
              <a:t>… Bringing about a wider impact by connecting &amp; aligning individual &amp; shared (relational, community) Weltanschauung </a:t>
            </a:r>
          </a:p>
          <a:p>
            <a:endParaRPr lang="en-GB" dirty="0"/>
          </a:p>
        </p:txBody>
      </p:sp>
      <p:sp>
        <p:nvSpPr>
          <p:cNvPr id="4" name="Slide Number Placeholder 3"/>
          <p:cNvSpPr>
            <a:spLocks noGrp="1"/>
          </p:cNvSpPr>
          <p:nvPr>
            <p:ph type="sldNum" sz="quarter" idx="5"/>
          </p:nvPr>
        </p:nvSpPr>
        <p:spPr/>
        <p:txBody>
          <a:bodyPr/>
          <a:lstStyle/>
          <a:p>
            <a:fld id="{27D59322-A0F9-C34C-96A5-6A4FB0854131}" type="slidenum">
              <a:rPr lang="en-US" smtClean="0"/>
              <a:pPr/>
              <a:t>13</a:t>
            </a:fld>
            <a:endParaRPr lang="en-US" dirty="0"/>
          </a:p>
        </p:txBody>
      </p:sp>
    </p:spTree>
    <p:extLst>
      <p:ext uri="{BB962C8B-B14F-4D97-AF65-F5344CB8AC3E}">
        <p14:creationId xmlns:p14="http://schemas.microsoft.com/office/powerpoint/2010/main" val="5422694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8770487-7651-4336-841D-D8B00CE54197}" type="slidenum">
              <a:rPr lang="en-GB" smtClean="0"/>
              <a:t>14</a:t>
            </a:fld>
            <a:endParaRPr lang="en-GB"/>
          </a:p>
        </p:txBody>
      </p:sp>
    </p:spTree>
    <p:extLst>
      <p:ext uri="{BB962C8B-B14F-4D97-AF65-F5344CB8AC3E}">
        <p14:creationId xmlns:p14="http://schemas.microsoft.com/office/powerpoint/2010/main" val="42121297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Sustainability – the “ultimate” wicked problem</a:t>
            </a:r>
          </a:p>
        </p:txBody>
      </p:sp>
      <p:sp>
        <p:nvSpPr>
          <p:cNvPr id="4" name="Slide Number Placeholder 3"/>
          <p:cNvSpPr>
            <a:spLocks noGrp="1"/>
          </p:cNvSpPr>
          <p:nvPr>
            <p:ph type="sldNum" sz="quarter" idx="5"/>
          </p:nvPr>
        </p:nvSpPr>
        <p:spPr/>
        <p:txBody>
          <a:bodyPr/>
          <a:lstStyle/>
          <a:p>
            <a:fld id="{27D59322-A0F9-C34C-96A5-6A4FB0854131}" type="slidenum">
              <a:rPr lang="en-US" smtClean="0"/>
              <a:pPr/>
              <a:t>2</a:t>
            </a:fld>
            <a:endParaRPr lang="en-US" dirty="0"/>
          </a:p>
        </p:txBody>
      </p:sp>
    </p:spTree>
    <p:extLst>
      <p:ext uri="{BB962C8B-B14F-4D97-AF65-F5344CB8AC3E}">
        <p14:creationId xmlns:p14="http://schemas.microsoft.com/office/powerpoint/2010/main" val="24743317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Miles</a:t>
            </a:r>
          </a:p>
        </p:txBody>
      </p:sp>
      <p:sp>
        <p:nvSpPr>
          <p:cNvPr id="4" name="Slide Number Placeholder 3"/>
          <p:cNvSpPr>
            <a:spLocks noGrp="1"/>
          </p:cNvSpPr>
          <p:nvPr>
            <p:ph type="sldNum" sz="quarter" idx="5"/>
          </p:nvPr>
        </p:nvSpPr>
        <p:spPr/>
        <p:txBody>
          <a:bodyPr/>
          <a:lstStyle/>
          <a:p>
            <a:fld id="{27D59322-A0F9-C34C-96A5-6A4FB0854131}" type="slidenum">
              <a:rPr lang="en-US" smtClean="0"/>
              <a:pPr/>
              <a:t>3</a:t>
            </a:fld>
            <a:endParaRPr lang="en-US" dirty="0"/>
          </a:p>
        </p:txBody>
      </p:sp>
    </p:spTree>
    <p:extLst>
      <p:ext uri="{BB962C8B-B14F-4D97-AF65-F5344CB8AC3E}">
        <p14:creationId xmlns:p14="http://schemas.microsoft.com/office/powerpoint/2010/main" val="40425201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Miles</a:t>
            </a:r>
          </a:p>
        </p:txBody>
      </p:sp>
      <p:sp>
        <p:nvSpPr>
          <p:cNvPr id="4" name="Slide Number Placeholder 3"/>
          <p:cNvSpPr>
            <a:spLocks noGrp="1"/>
          </p:cNvSpPr>
          <p:nvPr>
            <p:ph type="sldNum" sz="quarter" idx="5"/>
          </p:nvPr>
        </p:nvSpPr>
        <p:spPr/>
        <p:txBody>
          <a:bodyPr/>
          <a:lstStyle/>
          <a:p>
            <a:fld id="{27D59322-A0F9-C34C-96A5-6A4FB0854131}" type="slidenum">
              <a:rPr lang="en-US" smtClean="0"/>
              <a:pPr/>
              <a:t>4</a:t>
            </a:fld>
            <a:endParaRPr lang="en-US" dirty="0"/>
          </a:p>
        </p:txBody>
      </p:sp>
    </p:spTree>
    <p:extLst>
      <p:ext uri="{BB962C8B-B14F-4D97-AF65-F5344CB8AC3E}">
        <p14:creationId xmlns:p14="http://schemas.microsoft.com/office/powerpoint/2010/main" val="8219272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MW</a:t>
            </a:r>
          </a:p>
          <a:p>
            <a:endParaRPr lang="en-GB" dirty="0"/>
          </a:p>
          <a:p>
            <a:r>
              <a:rPr lang="en-GB" b="0" i="0" u="sng" dirty="0">
                <a:solidFill>
                  <a:srgbClr val="333333"/>
                </a:solidFill>
                <a:effectLst/>
                <a:latin typeface="Merriweather" panose="020B0604020202020204" pitchFamily="2" charset="0"/>
                <a:hlinkClick r:id="rId3"/>
              </a:rPr>
              <a:t>Raworth</a:t>
            </a:r>
            <a:r>
              <a:rPr lang="en-GB" b="0" i="0" u="sng" dirty="0">
                <a:solidFill>
                  <a:srgbClr val="333333"/>
                </a:solidFill>
                <a:effectLst/>
                <a:latin typeface="Merriweather" panose="020B0604020202020204" pitchFamily="2" charset="0"/>
              </a:rPr>
              <a:t> Is our economic model working for us, that includes planet?</a:t>
            </a:r>
            <a:endParaRPr lang="en-GB" dirty="0"/>
          </a:p>
          <a:p>
            <a:endParaRPr lang="en-GB" dirty="0"/>
          </a:p>
          <a:p>
            <a:r>
              <a:rPr lang="en-GB" dirty="0"/>
              <a:t>Doughnut economy</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t>“visionary” companies </a:t>
            </a:r>
            <a:r>
              <a:rPr lang="en-GB" sz="1200" dirty="0"/>
              <a:t>— those guided by a </a:t>
            </a:r>
            <a:r>
              <a:rPr lang="en-GB" sz="1200" i="1" dirty="0"/>
              <a:t>purpose beyond making money </a:t>
            </a:r>
            <a:r>
              <a:rPr lang="en-GB" sz="1200" dirty="0"/>
              <a:t>— returned </a:t>
            </a:r>
            <a:r>
              <a:rPr lang="en-GB" sz="1200" b="1" dirty="0"/>
              <a:t>six times </a:t>
            </a:r>
            <a:r>
              <a:rPr lang="en-GB" sz="1200" dirty="0"/>
              <a:t>more to shareholders than explicitly profit-driven rivals” (Collins &amp; Porras, 1994)</a:t>
            </a:r>
          </a:p>
          <a:p>
            <a:endParaRPr lang="en-GB" dirty="0"/>
          </a:p>
          <a:p>
            <a:endParaRPr lang="en-GB" dirty="0"/>
          </a:p>
          <a:p>
            <a:pPr marL="0" indent="0">
              <a:buNone/>
            </a:pPr>
            <a:r>
              <a:rPr lang="en-GB" sz="1200" dirty="0"/>
              <a:t>Purpose-driven Businesses, adopt:</a:t>
            </a:r>
          </a:p>
          <a:p>
            <a:pPr marL="514350" indent="-514350">
              <a:buFont typeface="+mj-lt"/>
              <a:buAutoNum type="romanUcPeriod"/>
            </a:pPr>
            <a:r>
              <a:rPr lang="en-GB" sz="1200" dirty="0"/>
              <a:t>a corporate </a:t>
            </a:r>
            <a:r>
              <a:rPr lang="en-GB" sz="1200" b="1" dirty="0"/>
              <a:t>purpose</a:t>
            </a:r>
            <a:r>
              <a:rPr lang="en-GB" sz="1200" dirty="0"/>
              <a:t> to create a material positive impact on society and the environment;</a:t>
            </a:r>
          </a:p>
          <a:p>
            <a:pPr marL="514350" indent="-514350">
              <a:buFont typeface="+mj-lt"/>
              <a:buAutoNum type="romanUcPeriod"/>
            </a:pPr>
            <a:r>
              <a:rPr lang="en-GB" sz="1200" dirty="0"/>
              <a:t>Expanded fiduciary </a:t>
            </a:r>
            <a:r>
              <a:rPr lang="en-GB" sz="1200" b="1" dirty="0"/>
              <a:t>duties of the directors </a:t>
            </a:r>
            <a:r>
              <a:rPr lang="en-GB" sz="1200" dirty="0"/>
              <a:t>requiring the consideration of non-financial interests; </a:t>
            </a:r>
          </a:p>
          <a:p>
            <a:pPr marL="514350" indent="-514350">
              <a:buFont typeface="+mj-lt"/>
              <a:buAutoNum type="romanUcPeriod"/>
            </a:pPr>
            <a:r>
              <a:rPr lang="en-GB" sz="1200" dirty="0"/>
              <a:t>an obligation for the corporation to </a:t>
            </a:r>
            <a:r>
              <a:rPr lang="en-GB" sz="1200" b="1" dirty="0"/>
              <a:t>report </a:t>
            </a:r>
            <a:r>
              <a:rPr lang="en-GB" sz="1200" dirty="0"/>
              <a:t>on its overall social and environmental performance” </a:t>
            </a:r>
          </a:p>
          <a:p>
            <a:pPr marL="514350" indent="-514350">
              <a:buFont typeface="+mj-lt"/>
              <a:buAutoNum type="romanUcPeriod"/>
            </a:pPr>
            <a:endParaRPr lang="en-GB" sz="800" dirty="0"/>
          </a:p>
          <a:p>
            <a:pPr marL="0" indent="0" algn="r">
              <a:buNone/>
            </a:pPr>
            <a:r>
              <a:rPr lang="en-GB" sz="1200" dirty="0"/>
              <a:t>(Hemphill and Cullari 2014, p. 520)</a:t>
            </a:r>
          </a:p>
          <a:p>
            <a:pPr marL="0" indent="0" algn="r">
              <a:buNone/>
            </a:pPr>
            <a:endParaRPr lang="en-GB" sz="1200" dirty="0"/>
          </a:p>
          <a:p>
            <a:r>
              <a:rPr lang="en-GB" sz="1050" dirty="0"/>
              <a:t>Catalysts: French Civil Code (2016), B Movement as well as UN Global Compact, SDGs &amp; Net-zero</a:t>
            </a:r>
          </a:p>
          <a:p>
            <a:endParaRPr lang="en-GB" dirty="0"/>
          </a:p>
        </p:txBody>
      </p:sp>
      <p:sp>
        <p:nvSpPr>
          <p:cNvPr id="4" name="Slide Number Placeholder 3"/>
          <p:cNvSpPr>
            <a:spLocks noGrp="1"/>
          </p:cNvSpPr>
          <p:nvPr>
            <p:ph type="sldNum" sz="quarter" idx="5"/>
          </p:nvPr>
        </p:nvSpPr>
        <p:spPr/>
        <p:txBody>
          <a:bodyPr/>
          <a:lstStyle/>
          <a:p>
            <a:fld id="{27D59322-A0F9-C34C-96A5-6A4FB0854131}" type="slidenum">
              <a:rPr lang="en-US" smtClean="0"/>
              <a:pPr/>
              <a:t>6</a:t>
            </a:fld>
            <a:endParaRPr lang="en-US" dirty="0"/>
          </a:p>
        </p:txBody>
      </p:sp>
    </p:spTree>
    <p:extLst>
      <p:ext uri="{BB962C8B-B14F-4D97-AF65-F5344CB8AC3E}">
        <p14:creationId xmlns:p14="http://schemas.microsoft.com/office/powerpoint/2010/main" val="17287959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t>HT</a:t>
            </a:r>
          </a:p>
          <a:p>
            <a:endParaRPr lang="en-GB" dirty="0"/>
          </a:p>
          <a:p>
            <a:r>
              <a:rPr lang="en-GB" dirty="0"/>
              <a:t>Values - the principles that help you to decide what is right and wrong, and how to act in various situations</a:t>
            </a:r>
            <a:endParaRPr lang="en-US" dirty="0"/>
          </a:p>
          <a:p>
            <a:r>
              <a:rPr lang="en-GB" dirty="0"/>
              <a:t>Values give meaning</a:t>
            </a:r>
          </a:p>
          <a:p>
            <a:r>
              <a:rPr lang="en-GB" dirty="0"/>
              <a:t>Meaning is a sense of importance. Meaning touches individual.</a:t>
            </a:r>
          </a:p>
          <a:p>
            <a:r>
              <a:rPr lang="en-GB" dirty="0"/>
              <a:t>Purpose – the reason for which something is done</a:t>
            </a:r>
          </a:p>
          <a:p>
            <a:pPr lvl="1"/>
            <a:r>
              <a:rPr lang="en-GB" dirty="0"/>
              <a:t>Purpose externalises meaning (doing) to create value (worth, benefit, importance)</a:t>
            </a:r>
          </a:p>
          <a:p>
            <a:endParaRPr lang="en-GB" dirty="0"/>
          </a:p>
        </p:txBody>
      </p:sp>
      <p:sp>
        <p:nvSpPr>
          <p:cNvPr id="4" name="Slide Number Placeholder 3"/>
          <p:cNvSpPr>
            <a:spLocks noGrp="1"/>
          </p:cNvSpPr>
          <p:nvPr>
            <p:ph type="sldNum" sz="quarter" idx="5"/>
          </p:nvPr>
        </p:nvSpPr>
        <p:spPr/>
        <p:txBody>
          <a:bodyPr/>
          <a:lstStyle/>
          <a:p>
            <a:fld id="{27D59322-A0F9-C34C-96A5-6A4FB0854131}" type="slidenum">
              <a:rPr lang="en-US" smtClean="0"/>
              <a:pPr/>
              <a:t>7</a:t>
            </a:fld>
            <a:endParaRPr lang="en-US" dirty="0"/>
          </a:p>
        </p:txBody>
      </p:sp>
    </p:spTree>
    <p:extLst>
      <p:ext uri="{BB962C8B-B14F-4D97-AF65-F5344CB8AC3E}">
        <p14:creationId xmlns:p14="http://schemas.microsoft.com/office/powerpoint/2010/main" val="29357359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a:t>
            </a:r>
          </a:p>
        </p:txBody>
      </p:sp>
      <p:sp>
        <p:nvSpPr>
          <p:cNvPr id="4" name="Slide Number Placeholder 3"/>
          <p:cNvSpPr>
            <a:spLocks noGrp="1"/>
          </p:cNvSpPr>
          <p:nvPr>
            <p:ph type="sldNum" sz="quarter" idx="5"/>
          </p:nvPr>
        </p:nvSpPr>
        <p:spPr/>
        <p:txBody>
          <a:bodyPr/>
          <a:lstStyle/>
          <a:p>
            <a:fld id="{27D59322-A0F9-C34C-96A5-6A4FB0854131}" type="slidenum">
              <a:rPr lang="en-US" smtClean="0"/>
              <a:pPr/>
              <a:t>8</a:t>
            </a:fld>
            <a:endParaRPr lang="en-US" dirty="0"/>
          </a:p>
        </p:txBody>
      </p:sp>
    </p:spTree>
    <p:extLst>
      <p:ext uri="{BB962C8B-B14F-4D97-AF65-F5344CB8AC3E}">
        <p14:creationId xmlns:p14="http://schemas.microsoft.com/office/powerpoint/2010/main" val="22687930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dirty="0"/>
              <a:t>HT</a:t>
            </a:r>
          </a:p>
          <a:p>
            <a:pPr lvl="0"/>
            <a:endParaRPr lang="en-GB" sz="1200" dirty="0"/>
          </a:p>
          <a:p>
            <a:pPr lvl="0"/>
            <a:r>
              <a:rPr lang="en-GB" sz="1200" dirty="0"/>
              <a:t>A worldview of deep interconnectedness</a:t>
            </a:r>
          </a:p>
          <a:p>
            <a:pPr lvl="0"/>
            <a:r>
              <a:rPr lang="en-GB" sz="1200" dirty="0"/>
              <a:t>As our civilization careens toward a precipice of climate breakdown, ecological destruction, and gaping inequality, people are losing their existential moorings.</a:t>
            </a:r>
            <a:br>
              <a:rPr lang="en-GB" sz="1200" dirty="0"/>
            </a:br>
            <a:br>
              <a:rPr lang="en-GB" sz="1200" dirty="0"/>
            </a:br>
            <a:r>
              <a:rPr lang="en-GB" sz="1200" dirty="0"/>
              <a:t>Our dominant worldview of disconnection, tells us we are </a:t>
            </a:r>
            <a:br>
              <a:rPr lang="en-GB" sz="1200" dirty="0"/>
            </a:br>
            <a:r>
              <a:rPr lang="en-GB" sz="1200" dirty="0"/>
              <a:t>— split between mind and body, </a:t>
            </a:r>
            <a:br>
              <a:rPr lang="en-GB" sz="1200" dirty="0"/>
            </a:br>
            <a:r>
              <a:rPr lang="en-GB" sz="1200" dirty="0"/>
              <a:t>— separate from each other, and </a:t>
            </a:r>
            <a:br>
              <a:rPr lang="en-GB" sz="1200" dirty="0"/>
            </a:br>
            <a:r>
              <a:rPr lang="en-GB" sz="1200" dirty="0"/>
              <a:t>— at odds with the natural world</a:t>
            </a:r>
            <a:br>
              <a:rPr lang="en-GB" sz="1200" dirty="0"/>
            </a:br>
            <a:r>
              <a:rPr lang="en-GB" sz="1200" dirty="0"/>
              <a:t> </a:t>
            </a:r>
            <a:br>
              <a:rPr lang="en-GB" sz="1200" dirty="0"/>
            </a:br>
            <a:r>
              <a:rPr lang="en-GB" sz="1200" dirty="0"/>
              <a:t>This worldview has passed its expiration date</a:t>
            </a:r>
            <a:br>
              <a:rPr lang="en-GB" sz="1200" dirty="0"/>
            </a:br>
            <a:br>
              <a:rPr lang="en-GB" sz="1200" dirty="0"/>
            </a:br>
            <a:r>
              <a:rPr lang="en-GB" sz="1200" dirty="0"/>
              <a:t>It's not just dangerous—it's based on a series of flawed assumptions that have been superseded by modern scientific findings</a:t>
            </a:r>
          </a:p>
          <a:p>
            <a:endParaRPr lang="en-GB" dirty="0"/>
          </a:p>
        </p:txBody>
      </p:sp>
      <p:sp>
        <p:nvSpPr>
          <p:cNvPr id="4" name="Slide Number Placeholder 3"/>
          <p:cNvSpPr>
            <a:spLocks noGrp="1"/>
          </p:cNvSpPr>
          <p:nvPr>
            <p:ph type="sldNum" sz="quarter" idx="5"/>
          </p:nvPr>
        </p:nvSpPr>
        <p:spPr/>
        <p:txBody>
          <a:bodyPr/>
          <a:lstStyle/>
          <a:p>
            <a:fld id="{27D59322-A0F9-C34C-96A5-6A4FB0854131}" type="slidenum">
              <a:rPr lang="en-US" smtClean="0"/>
              <a:pPr/>
              <a:t>9</a:t>
            </a:fld>
            <a:endParaRPr lang="en-US" dirty="0"/>
          </a:p>
        </p:txBody>
      </p:sp>
    </p:spTree>
    <p:extLst>
      <p:ext uri="{BB962C8B-B14F-4D97-AF65-F5344CB8AC3E}">
        <p14:creationId xmlns:p14="http://schemas.microsoft.com/office/powerpoint/2010/main" val="34012114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Not prescribed</a:t>
            </a:r>
          </a:p>
          <a:p>
            <a:r>
              <a:rPr lang="en-GB" dirty="0"/>
              <a:t>We don’t have the answers – we on journey#</a:t>
            </a:r>
          </a:p>
          <a:p>
            <a:endParaRPr lang="en-GB" dirty="0"/>
          </a:p>
          <a:p>
            <a:r>
              <a:rPr lang="en-GB" b="0" i="0" dirty="0">
                <a:solidFill>
                  <a:srgbClr val="404040"/>
                </a:solidFill>
                <a:effectLst/>
                <a:latin typeface="Arial" panose="020B0604020202020204" pitchFamily="34" charset="0"/>
              </a:rPr>
              <a:t>a body of people or pupils adhering to a certain set of principles, doctrines, or methods</a:t>
            </a:r>
            <a:endParaRPr lang="en-GB" dirty="0"/>
          </a:p>
          <a:p>
            <a:endParaRPr lang="en-GB" dirty="0"/>
          </a:p>
          <a:p>
            <a:endParaRPr lang="en-GB" dirty="0"/>
          </a:p>
          <a:p>
            <a:endParaRPr lang="en-GB" dirty="0"/>
          </a:p>
          <a:p>
            <a:r>
              <a:rPr lang="en-GB" dirty="0"/>
              <a:t>Global Financing campaign – green guilt</a:t>
            </a:r>
          </a:p>
          <a:p>
            <a:r>
              <a:rPr lang="en-GB" dirty="0"/>
              <a:t>Clean power – 4 times faster than present. Low carbon industrial sector. Renewable energy</a:t>
            </a:r>
          </a:p>
          <a:p>
            <a:r>
              <a:rPr lang="en-GB" dirty="0"/>
              <a:t>EV corporate fleet</a:t>
            </a:r>
          </a:p>
          <a:p>
            <a:endParaRPr lang="en-GB" dirty="0"/>
          </a:p>
          <a:p>
            <a:r>
              <a:rPr lang="en-GB" dirty="0"/>
              <a:t>Build for Purpose (Climate Action)</a:t>
            </a:r>
          </a:p>
          <a:p>
            <a:r>
              <a:rPr lang="en-GB" dirty="0"/>
              <a:t>BPCA</a:t>
            </a:r>
          </a:p>
          <a:p>
            <a:endParaRPr lang="en-GB" dirty="0"/>
          </a:p>
          <a:p>
            <a:r>
              <a:rPr lang="en-GB" dirty="0"/>
              <a:t>Excellence in Climate Action</a:t>
            </a:r>
          </a:p>
          <a:p>
            <a:r>
              <a:rPr lang="en-GB" dirty="0"/>
              <a:t>ECA</a:t>
            </a:r>
          </a:p>
          <a:p>
            <a:br>
              <a:rPr lang="en-GB" dirty="0"/>
            </a:br>
            <a:r>
              <a:rPr lang="en-GB" dirty="0"/>
              <a:t>Beyond</a:t>
            </a:r>
          </a:p>
          <a:p>
            <a:br>
              <a:rPr lang="en-GB" dirty="0"/>
            </a:br>
            <a:r>
              <a:rPr lang="en-GB" dirty="0"/>
              <a:t>Act</a:t>
            </a:r>
          </a:p>
          <a:p>
            <a:endParaRPr lang="en-GB" dirty="0"/>
          </a:p>
          <a:p>
            <a:r>
              <a:rPr lang="en-GB" dirty="0"/>
              <a:t>Pay for the masterclass = £1500</a:t>
            </a:r>
          </a:p>
          <a:p>
            <a:r>
              <a:rPr lang="en-GB" dirty="0"/>
              <a:t>C2K = 1K</a:t>
            </a:r>
          </a:p>
          <a:p>
            <a:r>
              <a:rPr lang="en-GB" dirty="0"/>
              <a:t>Green ticks = 1K</a:t>
            </a:r>
          </a:p>
          <a:p>
            <a:r>
              <a:rPr lang="en-GB" dirty="0"/>
              <a:t>= £3500 service package (say 4K)</a:t>
            </a:r>
          </a:p>
          <a:p>
            <a:endParaRPr lang="en-GB" dirty="0"/>
          </a:p>
          <a:p>
            <a:r>
              <a:rPr lang="en-GB" dirty="0"/>
              <a:t>Student placement = 3K</a:t>
            </a:r>
          </a:p>
          <a:p>
            <a:endParaRPr lang="en-GB" dirty="0"/>
          </a:p>
          <a:p>
            <a:r>
              <a:rPr lang="en-GB" dirty="0"/>
              <a:t>= £4 service. (with 50% voucher = £2K). You get:</a:t>
            </a:r>
          </a:p>
          <a:p>
            <a:r>
              <a:rPr lang="en-GB" dirty="0"/>
              <a:t>Training, support, CoP, holistic view of improvement, climate action improvement, EMS</a:t>
            </a:r>
          </a:p>
          <a:p>
            <a:endParaRPr lang="en-GB" dirty="0"/>
          </a:p>
          <a:p>
            <a:r>
              <a:rPr lang="en-GB" dirty="0"/>
              <a:t>For additional 2K you get a placement student (50% towards the cost of a student)</a:t>
            </a:r>
          </a:p>
          <a:p>
            <a:endParaRPr lang="en-GB" dirty="0"/>
          </a:p>
          <a:p>
            <a:r>
              <a:rPr lang="en-GB" dirty="0"/>
              <a:t>So total cost = 4K investment</a:t>
            </a:r>
          </a:p>
          <a:p>
            <a:endParaRPr lang="en-GB" dirty="0"/>
          </a:p>
          <a:p>
            <a:r>
              <a:rPr lang="en-GB" dirty="0"/>
              <a:t>We could build this into a PG cert for an additional 4k (perhaps no voucher for this?)</a:t>
            </a:r>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476DBD-842A-C14D-9D8A-73DF024F89C9}" type="slidenum">
              <a:rPr kumimoji="0" lang="en-GB"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671859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61F697-14F6-7047-9F08-B022F7433D59}"/>
              </a:ext>
            </a:extLst>
          </p:cNvPr>
          <p:cNvSpPr>
            <a:spLocks noGrp="1"/>
          </p:cNvSpPr>
          <p:nvPr>
            <p:ph type="ctrTitle"/>
          </p:nvPr>
        </p:nvSpPr>
        <p:spPr>
          <a:xfrm>
            <a:off x="1671782" y="1122363"/>
            <a:ext cx="8996218"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3986B83-8E92-A247-BEE4-05B8A7033FC0}"/>
              </a:ext>
            </a:extLst>
          </p:cNvPr>
          <p:cNvSpPr>
            <a:spLocks noGrp="1"/>
          </p:cNvSpPr>
          <p:nvPr>
            <p:ph type="subTitle" idx="1"/>
          </p:nvPr>
        </p:nvSpPr>
        <p:spPr>
          <a:xfrm>
            <a:off x="1671782" y="3602038"/>
            <a:ext cx="899621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643979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8702A-16AB-6349-B343-36D26B101D26}"/>
              </a:ext>
            </a:extLst>
          </p:cNvPr>
          <p:cNvSpPr>
            <a:spLocks noGrp="1"/>
          </p:cNvSpPr>
          <p:nvPr>
            <p:ph type="title"/>
          </p:nvPr>
        </p:nvSpPr>
        <p:spPr>
          <a:xfrm>
            <a:off x="1736436" y="1154545"/>
            <a:ext cx="9617363" cy="536143"/>
          </a:xfr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2A89B78-4E50-E245-ABE2-21CC99507C2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ADCDCD-8683-9F45-9E26-B73447DFF8AE}"/>
              </a:ext>
            </a:extLst>
          </p:cNvPr>
          <p:cNvSpPr>
            <a:spLocks noGrp="1"/>
          </p:cNvSpPr>
          <p:nvPr>
            <p:ph type="dt" sz="half" idx="10"/>
          </p:nvPr>
        </p:nvSpPr>
        <p:spPr>
          <a:xfrm>
            <a:off x="10512056" y="6311900"/>
            <a:ext cx="841744" cy="365125"/>
          </a:xfrm>
          <a:prstGeom prst="rect">
            <a:avLst/>
          </a:prstGeom>
        </p:spPr>
        <p:txBody>
          <a:bodyPr/>
          <a:lstStyle/>
          <a:p>
            <a:fld id="{E733F547-3E62-DC4A-A97F-376384D3274D}" type="datetimeFigureOut">
              <a:rPr lang="en-US" smtClean="0"/>
              <a:t>9/14/2021</a:t>
            </a:fld>
            <a:endParaRPr lang="en-US"/>
          </a:p>
        </p:txBody>
      </p:sp>
    </p:spTree>
    <p:extLst>
      <p:ext uri="{BB962C8B-B14F-4D97-AF65-F5344CB8AC3E}">
        <p14:creationId xmlns:p14="http://schemas.microsoft.com/office/powerpoint/2010/main" val="29318953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89A9609-F002-D449-8190-0AAA89251B76}"/>
              </a:ext>
            </a:extLst>
          </p:cNvPr>
          <p:cNvSpPr>
            <a:spLocks noGrp="1"/>
          </p:cNvSpPr>
          <p:nvPr>
            <p:ph type="title" orient="vert"/>
          </p:nvPr>
        </p:nvSpPr>
        <p:spPr>
          <a:xfrm>
            <a:off x="8724900" y="1690255"/>
            <a:ext cx="2628900" cy="448670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842DE4F-626B-C34C-B5B7-55BEEC55C765}"/>
              </a:ext>
            </a:extLst>
          </p:cNvPr>
          <p:cNvSpPr>
            <a:spLocks noGrp="1"/>
          </p:cNvSpPr>
          <p:nvPr>
            <p:ph type="body" orient="vert" idx="1"/>
          </p:nvPr>
        </p:nvSpPr>
        <p:spPr>
          <a:xfrm>
            <a:off x="1671782" y="365125"/>
            <a:ext cx="6900718"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AD5E006-1C48-C44F-908B-F13859C13AEE}"/>
              </a:ext>
            </a:extLst>
          </p:cNvPr>
          <p:cNvSpPr>
            <a:spLocks noGrp="1"/>
          </p:cNvSpPr>
          <p:nvPr>
            <p:ph type="ftr" sz="quarter" idx="11"/>
          </p:nvPr>
        </p:nvSpPr>
        <p:spPr>
          <a:xfrm>
            <a:off x="1671782" y="6356350"/>
            <a:ext cx="6481618"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6AD8A38D-EABB-BB40-B770-6998566E36D0}"/>
              </a:ext>
            </a:extLst>
          </p:cNvPr>
          <p:cNvSpPr>
            <a:spLocks noGrp="1"/>
          </p:cNvSpPr>
          <p:nvPr>
            <p:ph type="sldNum" sz="quarter" idx="12"/>
          </p:nvPr>
        </p:nvSpPr>
        <p:spPr>
          <a:xfrm>
            <a:off x="8610600" y="6356350"/>
            <a:ext cx="2743200" cy="365125"/>
          </a:xfrm>
          <a:prstGeom prst="rect">
            <a:avLst/>
          </a:prstGeom>
        </p:spPr>
        <p:txBody>
          <a:bodyPr/>
          <a:lstStyle/>
          <a:p>
            <a:fld id="{D8C43F7E-7BF6-8D43-A74E-5A009D36F25E}" type="slidenum">
              <a:rPr lang="en-US" smtClean="0"/>
              <a:t>‹#›</a:t>
            </a:fld>
            <a:endParaRPr lang="en-US"/>
          </a:p>
        </p:txBody>
      </p:sp>
    </p:spTree>
    <p:extLst>
      <p:ext uri="{BB962C8B-B14F-4D97-AF65-F5344CB8AC3E}">
        <p14:creationId xmlns:p14="http://schemas.microsoft.com/office/powerpoint/2010/main" val="12800896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78B43-14F3-204E-943C-1A43AD3C5963}"/>
              </a:ext>
            </a:extLst>
          </p:cNvPr>
          <p:cNvSpPr>
            <a:spLocks noGrp="1"/>
          </p:cNvSpPr>
          <p:nvPr>
            <p:ph type="title"/>
          </p:nvPr>
        </p:nvSpPr>
        <p:spPr>
          <a:xfrm>
            <a:off x="1671782" y="790429"/>
            <a:ext cx="7054004" cy="492568"/>
          </a:xfrm>
          <a:solidFill>
            <a:schemeClr val="bg1"/>
          </a:solidFill>
        </p:spPr>
        <p:txBody>
          <a:bodyPr lIns="288000" tIns="0" rIns="288000" bIns="0">
            <a:normAutofit/>
          </a:bodyPr>
          <a:lstStyle>
            <a:lvl1pPr>
              <a:defRPr sz="3200" b="1" i="0">
                <a:latin typeface="Arial Bold"/>
              </a:defRPr>
            </a:lvl1pPr>
          </a:lstStyle>
          <a:p>
            <a:r>
              <a:rPr lang="en-US"/>
              <a:t>Click to edit Master title style</a:t>
            </a:r>
            <a:endParaRPr lang="en-US" dirty="0"/>
          </a:p>
        </p:txBody>
      </p:sp>
    </p:spTree>
    <p:extLst>
      <p:ext uri="{BB962C8B-B14F-4D97-AF65-F5344CB8AC3E}">
        <p14:creationId xmlns:p14="http://schemas.microsoft.com/office/powerpoint/2010/main" val="3814382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4567D38-8B41-46F2-97AF-CE4FDBEDC9B2}" type="datetimeFigureOut">
              <a:rPr lang="en-GB" smtClean="0"/>
              <a:t>14/09/2021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716D84-738A-476E-8D87-74AC7F51E04C}" type="slidenum">
              <a:rPr lang="en-GB" smtClean="0"/>
              <a:t>‹#›</a:t>
            </a:fld>
            <a:endParaRPr lang="en-GB"/>
          </a:p>
        </p:txBody>
      </p:sp>
    </p:spTree>
    <p:extLst>
      <p:ext uri="{BB962C8B-B14F-4D97-AF65-F5344CB8AC3E}">
        <p14:creationId xmlns:p14="http://schemas.microsoft.com/office/powerpoint/2010/main" val="27826882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4567D38-8B41-46F2-97AF-CE4FDBEDC9B2}" type="datetimeFigureOut">
              <a:rPr lang="en-GB" smtClean="0"/>
              <a:t>14/09/2021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716D84-738A-476E-8D87-74AC7F51E04C}" type="slidenum">
              <a:rPr lang="en-GB" smtClean="0"/>
              <a:t>‹#›</a:t>
            </a:fld>
            <a:endParaRPr lang="en-GB"/>
          </a:p>
        </p:txBody>
      </p:sp>
    </p:spTree>
    <p:extLst>
      <p:ext uri="{BB962C8B-B14F-4D97-AF65-F5344CB8AC3E}">
        <p14:creationId xmlns:p14="http://schemas.microsoft.com/office/powerpoint/2010/main" val="23442788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4567D38-8B41-46F2-97AF-CE4FDBEDC9B2}" type="datetimeFigureOut">
              <a:rPr lang="en-GB" smtClean="0"/>
              <a:t>14/09/2021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716D84-738A-476E-8D87-74AC7F51E04C}" type="slidenum">
              <a:rPr lang="en-GB" smtClean="0"/>
              <a:t>‹#›</a:t>
            </a:fld>
            <a:endParaRPr lang="en-GB"/>
          </a:p>
        </p:txBody>
      </p:sp>
    </p:spTree>
    <p:extLst>
      <p:ext uri="{BB962C8B-B14F-4D97-AF65-F5344CB8AC3E}">
        <p14:creationId xmlns:p14="http://schemas.microsoft.com/office/powerpoint/2010/main" val="20073794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4567D38-8B41-46F2-97AF-CE4FDBEDC9B2}" type="datetimeFigureOut">
              <a:rPr lang="en-GB" smtClean="0"/>
              <a:t>14/09/2021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F716D84-738A-476E-8D87-74AC7F51E04C}" type="slidenum">
              <a:rPr lang="en-GB" smtClean="0"/>
              <a:t>‹#›</a:t>
            </a:fld>
            <a:endParaRPr lang="en-GB"/>
          </a:p>
        </p:txBody>
      </p:sp>
    </p:spTree>
    <p:extLst>
      <p:ext uri="{BB962C8B-B14F-4D97-AF65-F5344CB8AC3E}">
        <p14:creationId xmlns:p14="http://schemas.microsoft.com/office/powerpoint/2010/main" val="17254886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4567D38-8B41-46F2-97AF-CE4FDBEDC9B2}" type="datetimeFigureOut">
              <a:rPr lang="en-GB" smtClean="0"/>
              <a:t>14/09/2021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F716D84-738A-476E-8D87-74AC7F51E04C}" type="slidenum">
              <a:rPr lang="en-GB" smtClean="0"/>
              <a:t>‹#›</a:t>
            </a:fld>
            <a:endParaRPr lang="en-GB"/>
          </a:p>
        </p:txBody>
      </p:sp>
    </p:spTree>
    <p:extLst>
      <p:ext uri="{BB962C8B-B14F-4D97-AF65-F5344CB8AC3E}">
        <p14:creationId xmlns:p14="http://schemas.microsoft.com/office/powerpoint/2010/main" val="8528487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4567D38-8B41-46F2-97AF-CE4FDBEDC9B2}" type="datetimeFigureOut">
              <a:rPr lang="en-GB" smtClean="0"/>
              <a:t>14/09/2021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F716D84-738A-476E-8D87-74AC7F51E04C}" type="slidenum">
              <a:rPr lang="en-GB" smtClean="0"/>
              <a:t>‹#›</a:t>
            </a:fld>
            <a:endParaRPr lang="en-GB"/>
          </a:p>
        </p:txBody>
      </p:sp>
    </p:spTree>
    <p:extLst>
      <p:ext uri="{BB962C8B-B14F-4D97-AF65-F5344CB8AC3E}">
        <p14:creationId xmlns:p14="http://schemas.microsoft.com/office/powerpoint/2010/main" val="8600763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567D38-8B41-46F2-97AF-CE4FDBEDC9B2}" type="datetimeFigureOut">
              <a:rPr lang="en-GB" smtClean="0"/>
              <a:t>14/09/2021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F716D84-738A-476E-8D87-74AC7F51E04C}" type="slidenum">
              <a:rPr lang="en-GB" smtClean="0"/>
              <a:t>‹#›</a:t>
            </a:fld>
            <a:endParaRPr lang="en-GB"/>
          </a:p>
        </p:txBody>
      </p:sp>
    </p:spTree>
    <p:extLst>
      <p:ext uri="{BB962C8B-B14F-4D97-AF65-F5344CB8AC3E}">
        <p14:creationId xmlns:p14="http://schemas.microsoft.com/office/powerpoint/2010/main" val="22521690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2F0895-2E44-4746-96AE-8E97AD5D215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D46E5C7-4E6F-E746-A92C-EC3BB4BAEB1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82ECE3-D448-8846-AA70-BFB28946EFF8}"/>
              </a:ext>
            </a:extLst>
          </p:cNvPr>
          <p:cNvSpPr>
            <a:spLocks noGrp="1"/>
          </p:cNvSpPr>
          <p:nvPr>
            <p:ph type="dt" sz="half" idx="10"/>
          </p:nvPr>
        </p:nvSpPr>
        <p:spPr>
          <a:xfrm>
            <a:off x="838200" y="6356350"/>
            <a:ext cx="2743200" cy="365125"/>
          </a:xfrm>
          <a:prstGeom prst="rect">
            <a:avLst/>
          </a:prstGeom>
        </p:spPr>
        <p:txBody>
          <a:bodyPr/>
          <a:lstStyle/>
          <a:p>
            <a:fld id="{E733F547-3E62-DC4A-A97F-376384D3274D}" type="datetimeFigureOut">
              <a:rPr lang="en-US" smtClean="0"/>
              <a:t>9/14/2021</a:t>
            </a:fld>
            <a:endParaRPr lang="en-US"/>
          </a:p>
        </p:txBody>
      </p:sp>
      <p:sp>
        <p:nvSpPr>
          <p:cNvPr id="5" name="Footer Placeholder 4">
            <a:extLst>
              <a:ext uri="{FF2B5EF4-FFF2-40B4-BE49-F238E27FC236}">
                <a16:creationId xmlns:a16="http://schemas.microsoft.com/office/drawing/2014/main" id="{5ADFC972-5BAA-7B4B-8467-7F83F11D317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EB2820B-B64B-C34B-A3F7-412F5EDFE12D}"/>
              </a:ext>
            </a:extLst>
          </p:cNvPr>
          <p:cNvSpPr>
            <a:spLocks noGrp="1"/>
          </p:cNvSpPr>
          <p:nvPr>
            <p:ph type="sldNum" sz="quarter" idx="12"/>
          </p:nvPr>
        </p:nvSpPr>
        <p:spPr>
          <a:xfrm>
            <a:off x="8610600" y="6356350"/>
            <a:ext cx="2743200" cy="365125"/>
          </a:xfrm>
          <a:prstGeom prst="rect">
            <a:avLst/>
          </a:prstGeom>
        </p:spPr>
        <p:txBody>
          <a:bodyPr/>
          <a:lstStyle/>
          <a:p>
            <a:fld id="{D8C43F7E-7BF6-8D43-A74E-5A009D36F25E}" type="slidenum">
              <a:rPr lang="en-US" smtClean="0"/>
              <a:t>‹#›</a:t>
            </a:fld>
            <a:endParaRPr lang="en-US"/>
          </a:p>
        </p:txBody>
      </p:sp>
    </p:spTree>
    <p:extLst>
      <p:ext uri="{BB962C8B-B14F-4D97-AF65-F5344CB8AC3E}">
        <p14:creationId xmlns:p14="http://schemas.microsoft.com/office/powerpoint/2010/main" val="2929165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4567D38-8B41-46F2-97AF-CE4FDBEDC9B2}" type="datetimeFigureOut">
              <a:rPr lang="en-GB" smtClean="0"/>
              <a:t>14/09/2021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F716D84-738A-476E-8D87-74AC7F51E04C}" type="slidenum">
              <a:rPr lang="en-GB" smtClean="0"/>
              <a:t>‹#›</a:t>
            </a:fld>
            <a:endParaRPr lang="en-GB"/>
          </a:p>
        </p:txBody>
      </p:sp>
    </p:spTree>
    <p:extLst>
      <p:ext uri="{BB962C8B-B14F-4D97-AF65-F5344CB8AC3E}">
        <p14:creationId xmlns:p14="http://schemas.microsoft.com/office/powerpoint/2010/main" val="1992850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4567D38-8B41-46F2-97AF-CE4FDBEDC9B2}" type="datetimeFigureOut">
              <a:rPr lang="en-GB" smtClean="0"/>
              <a:t>14/09/2021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F716D84-738A-476E-8D87-74AC7F51E04C}" type="slidenum">
              <a:rPr lang="en-GB" smtClean="0"/>
              <a:t>‹#›</a:t>
            </a:fld>
            <a:endParaRPr lang="en-GB"/>
          </a:p>
        </p:txBody>
      </p:sp>
    </p:spTree>
    <p:extLst>
      <p:ext uri="{BB962C8B-B14F-4D97-AF65-F5344CB8AC3E}">
        <p14:creationId xmlns:p14="http://schemas.microsoft.com/office/powerpoint/2010/main" val="22539774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4567D38-8B41-46F2-97AF-CE4FDBEDC9B2}" type="datetimeFigureOut">
              <a:rPr lang="en-GB" smtClean="0"/>
              <a:t>14/09/2021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716D84-738A-476E-8D87-74AC7F51E04C}" type="slidenum">
              <a:rPr lang="en-GB" smtClean="0"/>
              <a:t>‹#›</a:t>
            </a:fld>
            <a:endParaRPr lang="en-GB"/>
          </a:p>
        </p:txBody>
      </p:sp>
    </p:spTree>
    <p:extLst>
      <p:ext uri="{BB962C8B-B14F-4D97-AF65-F5344CB8AC3E}">
        <p14:creationId xmlns:p14="http://schemas.microsoft.com/office/powerpoint/2010/main" val="4077902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4567D38-8B41-46F2-97AF-CE4FDBEDC9B2}" type="datetimeFigureOut">
              <a:rPr lang="en-GB" smtClean="0"/>
              <a:t>14/09/2021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716D84-738A-476E-8D87-74AC7F51E04C}" type="slidenum">
              <a:rPr lang="en-GB" smtClean="0"/>
              <a:t>‹#›</a:t>
            </a:fld>
            <a:endParaRPr lang="en-GB"/>
          </a:p>
        </p:txBody>
      </p:sp>
    </p:spTree>
    <p:extLst>
      <p:ext uri="{BB962C8B-B14F-4D97-AF65-F5344CB8AC3E}">
        <p14:creationId xmlns:p14="http://schemas.microsoft.com/office/powerpoint/2010/main" val="24672900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7F8EE3-7D45-1545-A500-952EA8A4AC5B}"/>
              </a:ext>
            </a:extLst>
          </p:cNvPr>
          <p:cNvSpPr>
            <a:spLocks noGrp="1"/>
          </p:cNvSpPr>
          <p:nvPr>
            <p:ph type="title"/>
          </p:nvPr>
        </p:nvSpPr>
        <p:spPr>
          <a:xfrm>
            <a:off x="1671782" y="1930585"/>
            <a:ext cx="9675668" cy="553998"/>
          </a:xfrm>
        </p:spPr>
        <p:txBody>
          <a:bodyPr anchor="b"/>
          <a:lstStyle>
            <a:lvl1pPr>
              <a:defRPr sz="4000"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F9C7224-9324-2046-B2AA-B0ED645653EB}"/>
              </a:ext>
            </a:extLst>
          </p:cNvPr>
          <p:cNvSpPr>
            <a:spLocks noGrp="1"/>
          </p:cNvSpPr>
          <p:nvPr>
            <p:ph type="body" idx="1"/>
          </p:nvPr>
        </p:nvSpPr>
        <p:spPr>
          <a:xfrm>
            <a:off x="1671782" y="2632365"/>
            <a:ext cx="9675668" cy="3457286"/>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6515435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968A8-36FB-AF42-8C9A-B238D09E4268}"/>
              </a:ext>
            </a:extLst>
          </p:cNvPr>
          <p:cNvSpPr>
            <a:spLocks noGrp="1"/>
          </p:cNvSpPr>
          <p:nvPr>
            <p:ph type="title"/>
          </p:nvPr>
        </p:nvSpPr>
        <p:spPr>
          <a:xfrm>
            <a:off x="1736436" y="1108456"/>
            <a:ext cx="9617364" cy="553998"/>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EF2535B3-D077-9541-A161-DA8894929424}"/>
              </a:ext>
            </a:extLst>
          </p:cNvPr>
          <p:cNvSpPr>
            <a:spLocks noGrp="1"/>
          </p:cNvSpPr>
          <p:nvPr>
            <p:ph sz="half" idx="1"/>
          </p:nvPr>
        </p:nvSpPr>
        <p:spPr>
          <a:xfrm>
            <a:off x="1736436" y="1825625"/>
            <a:ext cx="4283364"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CD4FAC2-332C-E44A-A587-47224E09378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978776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60772-47F3-574F-94F7-43C417ABBDC5}"/>
              </a:ext>
            </a:extLst>
          </p:cNvPr>
          <p:cNvSpPr>
            <a:spLocks noGrp="1"/>
          </p:cNvSpPr>
          <p:nvPr>
            <p:ph type="title"/>
          </p:nvPr>
        </p:nvSpPr>
        <p:spPr>
          <a:xfrm>
            <a:off x="1671782" y="365125"/>
            <a:ext cx="9683606"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FE78963-2EA3-CB41-A650-898092C0198A}"/>
              </a:ext>
            </a:extLst>
          </p:cNvPr>
          <p:cNvSpPr>
            <a:spLocks noGrp="1"/>
          </p:cNvSpPr>
          <p:nvPr>
            <p:ph type="body" idx="1"/>
          </p:nvPr>
        </p:nvSpPr>
        <p:spPr>
          <a:xfrm>
            <a:off x="1671782" y="1681163"/>
            <a:ext cx="4325793"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C58D009-4475-C84D-AFFE-F0B4CF6A14DF}"/>
              </a:ext>
            </a:extLst>
          </p:cNvPr>
          <p:cNvSpPr>
            <a:spLocks noGrp="1"/>
          </p:cNvSpPr>
          <p:nvPr>
            <p:ph sz="half" idx="2"/>
          </p:nvPr>
        </p:nvSpPr>
        <p:spPr>
          <a:xfrm>
            <a:off x="1671782" y="2505075"/>
            <a:ext cx="4325793"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A5062FB-B868-6345-AE5D-77DF01C9C22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B4214B9-0B24-3541-8F2D-D6D6DD09176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846495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63564D-BC8D-A743-B993-BC141B170B9D}"/>
              </a:ext>
            </a:extLst>
          </p:cNvPr>
          <p:cNvSpPr>
            <a:spLocks noGrp="1"/>
          </p:cNvSpPr>
          <p:nvPr>
            <p:ph type="title"/>
          </p:nvPr>
        </p:nvSpPr>
        <p:spPr>
          <a:xfrm>
            <a:off x="1736436" y="1108456"/>
            <a:ext cx="9617364" cy="553998"/>
          </a:xfrm>
        </p:spPr>
        <p:txBody>
          <a:bodyPr/>
          <a:lstStyle/>
          <a:p>
            <a:r>
              <a:rPr lang="en-US"/>
              <a:t>Click to edit Master title style</a:t>
            </a:r>
          </a:p>
        </p:txBody>
      </p:sp>
      <p:sp>
        <p:nvSpPr>
          <p:cNvPr id="4" name="Footer Placeholder 3">
            <a:extLst>
              <a:ext uri="{FF2B5EF4-FFF2-40B4-BE49-F238E27FC236}">
                <a16:creationId xmlns:a16="http://schemas.microsoft.com/office/drawing/2014/main" id="{69C7682A-DDAB-304B-AB58-30CB00DAE3F7}"/>
              </a:ext>
            </a:extLst>
          </p:cNvPr>
          <p:cNvSpPr>
            <a:spLocks noGrp="1"/>
          </p:cNvSpPr>
          <p:nvPr>
            <p:ph type="ftr" sz="quarter" idx="11"/>
          </p:nvPr>
        </p:nvSpPr>
        <p:spPr>
          <a:xfrm>
            <a:off x="1736436" y="6356350"/>
            <a:ext cx="6416964" cy="365125"/>
          </a:xfrm>
          <a:prstGeom prst="rect">
            <a:avLst/>
          </a:prstGeom>
        </p:spPr>
        <p:txBody>
          <a:bodyPr/>
          <a:lstStyle/>
          <a:p>
            <a:endParaRPr lang="en-US" dirty="0"/>
          </a:p>
        </p:txBody>
      </p:sp>
    </p:spTree>
    <p:extLst>
      <p:ext uri="{BB962C8B-B14F-4D97-AF65-F5344CB8AC3E}">
        <p14:creationId xmlns:p14="http://schemas.microsoft.com/office/powerpoint/2010/main" val="15481060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6D8FE64-EB4F-3E4A-8F97-1BBCCB70FEFC}"/>
              </a:ext>
            </a:extLst>
          </p:cNvPr>
          <p:cNvSpPr>
            <a:spLocks noGrp="1"/>
          </p:cNvSpPr>
          <p:nvPr>
            <p:ph type="ftr" sz="quarter" idx="11"/>
          </p:nvPr>
        </p:nvSpPr>
        <p:spPr>
          <a:xfrm>
            <a:off x="1671782" y="6356350"/>
            <a:ext cx="6481618" cy="365125"/>
          </a:xfrm>
          <a:prstGeom prst="rect">
            <a:avLst/>
          </a:prstGeom>
        </p:spPr>
        <p:txBody>
          <a:bodyPr/>
          <a:lstStyle/>
          <a:p>
            <a:endParaRPr lang="en-US" dirty="0"/>
          </a:p>
        </p:txBody>
      </p:sp>
    </p:spTree>
    <p:extLst>
      <p:ext uri="{BB962C8B-B14F-4D97-AF65-F5344CB8AC3E}">
        <p14:creationId xmlns:p14="http://schemas.microsoft.com/office/powerpoint/2010/main" val="31325504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B3376-5F3B-194A-9D14-307C8157E32A}"/>
              </a:ext>
            </a:extLst>
          </p:cNvPr>
          <p:cNvSpPr>
            <a:spLocks noGrp="1"/>
          </p:cNvSpPr>
          <p:nvPr>
            <p:ph type="title"/>
          </p:nvPr>
        </p:nvSpPr>
        <p:spPr>
          <a:xfrm>
            <a:off x="1579418" y="457200"/>
            <a:ext cx="319260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6D6A365-AA04-4F48-B41F-2184B0C1B9C7}"/>
              </a:ext>
            </a:extLst>
          </p:cNvPr>
          <p:cNvSpPr>
            <a:spLocks noGrp="1"/>
          </p:cNvSpPr>
          <p:nvPr>
            <p:ph idx="1"/>
          </p:nvPr>
        </p:nvSpPr>
        <p:spPr>
          <a:xfrm>
            <a:off x="5183188" y="1256145"/>
            <a:ext cx="6172200" cy="460490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9ED4943-183A-3A4A-92A1-EAF5C6BBC55C}"/>
              </a:ext>
            </a:extLst>
          </p:cNvPr>
          <p:cNvSpPr>
            <a:spLocks noGrp="1"/>
          </p:cNvSpPr>
          <p:nvPr>
            <p:ph type="body" sz="half" idx="2"/>
          </p:nvPr>
        </p:nvSpPr>
        <p:spPr>
          <a:xfrm>
            <a:off x="1579418" y="2057400"/>
            <a:ext cx="319260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15067EF9-E848-0648-BA85-2084BE80055D}"/>
              </a:ext>
            </a:extLst>
          </p:cNvPr>
          <p:cNvSpPr>
            <a:spLocks noGrp="1"/>
          </p:cNvSpPr>
          <p:nvPr>
            <p:ph type="ftr" sz="quarter" idx="11"/>
          </p:nvPr>
        </p:nvSpPr>
        <p:spPr>
          <a:xfrm>
            <a:off x="1579418" y="6356350"/>
            <a:ext cx="6573982" cy="365125"/>
          </a:xfrm>
          <a:prstGeom prst="rect">
            <a:avLst/>
          </a:prstGeom>
        </p:spPr>
        <p:txBody>
          <a:bodyPr/>
          <a:lstStyle/>
          <a:p>
            <a:endParaRPr lang="en-US"/>
          </a:p>
        </p:txBody>
      </p:sp>
    </p:spTree>
    <p:extLst>
      <p:ext uri="{BB962C8B-B14F-4D97-AF65-F5344CB8AC3E}">
        <p14:creationId xmlns:p14="http://schemas.microsoft.com/office/powerpoint/2010/main" val="7757326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BFEA7F-6297-5848-BD38-4575782E2301}"/>
              </a:ext>
            </a:extLst>
          </p:cNvPr>
          <p:cNvSpPr>
            <a:spLocks noGrp="1"/>
          </p:cNvSpPr>
          <p:nvPr>
            <p:ph type="title"/>
          </p:nvPr>
        </p:nvSpPr>
        <p:spPr>
          <a:xfrm>
            <a:off x="1579418" y="457200"/>
            <a:ext cx="319260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E6CDDD9-0BA2-9B43-BEE0-886756375BC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AB1A4B49-1511-ED42-8FB7-9898F75BAC26}"/>
              </a:ext>
            </a:extLst>
          </p:cNvPr>
          <p:cNvSpPr>
            <a:spLocks noGrp="1"/>
          </p:cNvSpPr>
          <p:nvPr>
            <p:ph type="body" sz="half" idx="2"/>
          </p:nvPr>
        </p:nvSpPr>
        <p:spPr>
          <a:xfrm>
            <a:off x="1579418" y="2057400"/>
            <a:ext cx="319260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EBE39295-3B4E-1847-A5BF-9EDDA3063911}"/>
              </a:ext>
            </a:extLst>
          </p:cNvPr>
          <p:cNvSpPr>
            <a:spLocks noGrp="1"/>
          </p:cNvSpPr>
          <p:nvPr>
            <p:ph type="ftr" sz="quarter" idx="11"/>
          </p:nvPr>
        </p:nvSpPr>
        <p:spPr>
          <a:xfrm>
            <a:off x="1579418" y="6356350"/>
            <a:ext cx="6573982"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519ED4E5-857B-1040-9017-0BC2F08EA40F}"/>
              </a:ext>
            </a:extLst>
          </p:cNvPr>
          <p:cNvSpPr>
            <a:spLocks noGrp="1"/>
          </p:cNvSpPr>
          <p:nvPr>
            <p:ph type="sldNum" sz="quarter" idx="12"/>
          </p:nvPr>
        </p:nvSpPr>
        <p:spPr>
          <a:xfrm>
            <a:off x="8610600" y="6356350"/>
            <a:ext cx="2743200" cy="365125"/>
          </a:xfrm>
          <a:prstGeom prst="rect">
            <a:avLst/>
          </a:prstGeom>
        </p:spPr>
        <p:txBody>
          <a:bodyPr/>
          <a:lstStyle/>
          <a:p>
            <a:fld id="{D8C43F7E-7BF6-8D43-A74E-5A009D36F25E}" type="slidenum">
              <a:rPr lang="en-US" smtClean="0"/>
              <a:t>‹#›</a:t>
            </a:fld>
            <a:endParaRPr lang="en-US"/>
          </a:p>
        </p:txBody>
      </p:sp>
    </p:spTree>
    <p:extLst>
      <p:ext uri="{BB962C8B-B14F-4D97-AF65-F5344CB8AC3E}">
        <p14:creationId xmlns:p14="http://schemas.microsoft.com/office/powerpoint/2010/main" val="11855049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A7727CE-E577-C34B-8AC6-2E17E1CE7456}"/>
              </a:ext>
            </a:extLst>
          </p:cNvPr>
          <p:cNvSpPr>
            <a:spLocks noGrp="1"/>
          </p:cNvSpPr>
          <p:nvPr>
            <p:ph type="title"/>
          </p:nvPr>
        </p:nvSpPr>
        <p:spPr>
          <a:xfrm>
            <a:off x="1736436" y="1108456"/>
            <a:ext cx="9617364" cy="553998"/>
          </a:xfrm>
          <a:prstGeom prst="rect">
            <a:avLst/>
          </a:prstGeom>
        </p:spPr>
        <p:txBody>
          <a:bodyPr vert="horz" wrap="square" lIns="144000" tIns="0" rIns="144000" bIns="0" rtlCol="0" anchor="ctr">
            <a:sp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18AB3E8-B0D5-404A-A375-02744103FB8B}"/>
              </a:ext>
            </a:extLst>
          </p:cNvPr>
          <p:cNvSpPr>
            <a:spLocks noGrp="1"/>
          </p:cNvSpPr>
          <p:nvPr>
            <p:ph type="body" idx="1"/>
          </p:nvPr>
        </p:nvSpPr>
        <p:spPr>
          <a:xfrm>
            <a:off x="1736436" y="1825625"/>
            <a:ext cx="9617364" cy="41410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69256478"/>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l" defTabSz="914400" rtl="0" eaLnBrk="1" latinLnBrk="0" hangingPunct="1">
        <a:lnSpc>
          <a:spcPct val="90000"/>
        </a:lnSpc>
        <a:spcBef>
          <a:spcPct val="0"/>
        </a:spcBef>
        <a:buNone/>
        <a:defRPr sz="4000" b="1" i="0" kern="1200" baseline="0">
          <a:solidFill>
            <a:schemeClr val="tx1"/>
          </a:solidFill>
          <a:latin typeface="Arial Bold"/>
          <a:ea typeface="+mj-ea"/>
          <a:cs typeface="+mj-cs"/>
        </a:defRPr>
      </a:lvl1pPr>
    </p:titleStyle>
    <p:bodyStyle>
      <a:lvl1pPr marL="228600" indent="-228600" algn="l" defTabSz="914400" rtl="0" eaLnBrk="1" latinLnBrk="0" hangingPunct="1">
        <a:lnSpc>
          <a:spcPct val="90000"/>
        </a:lnSpc>
        <a:spcBef>
          <a:spcPts val="1000"/>
        </a:spcBef>
        <a:buFont typeface="Wingdings" pitchFamily="2" charset="2"/>
        <a:buChar char="§"/>
        <a:defRPr sz="2800" b="0" i="0" kern="1200">
          <a:solidFill>
            <a:schemeClr val="tx1"/>
          </a:solidFill>
          <a:latin typeface="Arial Regular"/>
          <a:ea typeface="+mn-ea"/>
          <a:cs typeface="+mn-cs"/>
        </a:defRPr>
      </a:lvl1pPr>
      <a:lvl2pPr marL="685800" indent="-228600" algn="l" defTabSz="914400" rtl="0" eaLnBrk="1" latinLnBrk="0" hangingPunct="1">
        <a:lnSpc>
          <a:spcPct val="90000"/>
        </a:lnSpc>
        <a:spcBef>
          <a:spcPts val="500"/>
        </a:spcBef>
        <a:buFont typeface="Wingdings" pitchFamily="2" charset="2"/>
        <a:buChar char="§"/>
        <a:defRPr sz="2400" b="0" i="0" kern="1200">
          <a:solidFill>
            <a:schemeClr val="tx1"/>
          </a:solidFill>
          <a:latin typeface="Arial Regular"/>
          <a:ea typeface="+mn-ea"/>
          <a:cs typeface="+mn-cs"/>
        </a:defRPr>
      </a:lvl2pPr>
      <a:lvl3pPr marL="1143000" indent="-228600" algn="l" defTabSz="914400" rtl="0" eaLnBrk="1" latinLnBrk="0" hangingPunct="1">
        <a:lnSpc>
          <a:spcPct val="90000"/>
        </a:lnSpc>
        <a:spcBef>
          <a:spcPts val="500"/>
        </a:spcBef>
        <a:buFont typeface="Wingdings" pitchFamily="2" charset="2"/>
        <a:buChar char="§"/>
        <a:defRPr sz="2000" b="0" i="0" kern="1200">
          <a:solidFill>
            <a:schemeClr val="tx1"/>
          </a:solidFill>
          <a:latin typeface="Arial Regular"/>
          <a:ea typeface="+mn-ea"/>
          <a:cs typeface="+mn-cs"/>
        </a:defRPr>
      </a:lvl3pPr>
      <a:lvl4pPr marL="1600200" indent="-228600" algn="l" defTabSz="914400" rtl="0" eaLnBrk="1" latinLnBrk="0" hangingPunct="1">
        <a:lnSpc>
          <a:spcPct val="90000"/>
        </a:lnSpc>
        <a:spcBef>
          <a:spcPts val="500"/>
        </a:spcBef>
        <a:buFont typeface="Wingdings" pitchFamily="2" charset="2"/>
        <a:buChar char="§"/>
        <a:defRPr sz="1800" b="0" i="0" kern="1200">
          <a:solidFill>
            <a:schemeClr val="tx1"/>
          </a:solidFill>
          <a:latin typeface="Arial Regular"/>
          <a:ea typeface="+mn-ea"/>
          <a:cs typeface="+mn-cs"/>
        </a:defRPr>
      </a:lvl4pPr>
      <a:lvl5pPr marL="2057400" indent="-228600" algn="l" defTabSz="914400" rtl="0" eaLnBrk="1" latinLnBrk="0" hangingPunct="1">
        <a:lnSpc>
          <a:spcPct val="90000"/>
        </a:lnSpc>
        <a:spcBef>
          <a:spcPts val="500"/>
        </a:spcBef>
        <a:buFont typeface="Wingdings" pitchFamily="2" charset="2"/>
        <a:buChar char="§"/>
        <a:defRPr sz="1800" b="0" i="0" kern="1200">
          <a:solidFill>
            <a:schemeClr val="tx1"/>
          </a:solidFill>
          <a:latin typeface="Arial Regular"/>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567D38-8B41-46F2-97AF-CE4FDBEDC9B2}" type="datetimeFigureOut">
              <a:rPr lang="en-GB" smtClean="0"/>
              <a:t>14/09/2021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716D84-738A-476E-8D87-74AC7F51E04C}" type="slidenum">
              <a:rPr lang="en-GB" smtClean="0"/>
              <a:t>‹#›</a:t>
            </a:fld>
            <a:endParaRPr lang="en-GB"/>
          </a:p>
        </p:txBody>
      </p:sp>
    </p:spTree>
    <p:extLst>
      <p:ext uri="{BB962C8B-B14F-4D97-AF65-F5344CB8AC3E}">
        <p14:creationId xmlns:p14="http://schemas.microsoft.com/office/powerpoint/2010/main" val="3361033367"/>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mailto:m.weaver@napier.ac.uk" TargetMode="External"/></Relationships>
</file>

<file path=ppt/slides/_rels/slide10.xml.rels><?xml version="1.0" encoding="UTF-8" standalone="yes"?>
<Relationships xmlns="http://schemas.openxmlformats.org/package/2006/relationships"><Relationship Id="rId8" Type="http://schemas.openxmlformats.org/officeDocument/2006/relationships/image" Target="../media/image36.emf"/><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1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18" Type="http://schemas.openxmlformats.org/officeDocument/2006/relationships/image" Target="../media/image18.jpe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17" Type="http://schemas.openxmlformats.org/officeDocument/2006/relationships/image" Target="../media/image17.jpeg"/><Relationship Id="rId2" Type="http://schemas.openxmlformats.org/officeDocument/2006/relationships/notesSlide" Target="../notesSlides/notesSlide3.xml"/><Relationship Id="rId16" Type="http://schemas.openxmlformats.org/officeDocument/2006/relationships/image" Target="../media/image16.jpeg"/><Relationship Id="rId20" Type="http://schemas.openxmlformats.org/officeDocument/2006/relationships/image" Target="../media/image20.png"/><Relationship Id="rId1" Type="http://schemas.openxmlformats.org/officeDocument/2006/relationships/slideLayout" Target="../slideLayouts/slideLayout3.xml"/><Relationship Id="rId6" Type="http://schemas.openxmlformats.org/officeDocument/2006/relationships/image" Target="../media/image6.jpeg"/><Relationship Id="rId11" Type="http://schemas.openxmlformats.org/officeDocument/2006/relationships/image" Target="../media/image11.png"/><Relationship Id="rId5" Type="http://schemas.openxmlformats.org/officeDocument/2006/relationships/image" Target="../media/image5.jpeg"/><Relationship Id="rId15" Type="http://schemas.openxmlformats.org/officeDocument/2006/relationships/image" Target="../media/image15.png"/><Relationship Id="rId10" Type="http://schemas.openxmlformats.org/officeDocument/2006/relationships/image" Target="../media/image10.png"/><Relationship Id="rId19" Type="http://schemas.openxmlformats.org/officeDocument/2006/relationships/image" Target="../media/image19.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jpeg"/><Relationship Id="rId7"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 Id="rId9" Type="http://schemas.openxmlformats.org/officeDocument/2006/relationships/image" Target="../media/image29.jpeg"/></Relationships>
</file>

<file path=ppt/slides/_rels/slide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31.png"/></Relationships>
</file>

<file path=ppt/slides/_rels/slide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31.png"/></Relationships>
</file>

<file path=ppt/slides/_rels/slide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8.xml"/><Relationship Id="rId1" Type="http://schemas.openxmlformats.org/officeDocument/2006/relationships/slideLayout" Target="../slideLayouts/slideLayout8.xml"/><Relationship Id="rId5" Type="http://schemas.openxmlformats.org/officeDocument/2006/relationships/image" Target="../media/image35.jpeg"/><Relationship Id="rId4" Type="http://schemas.openxmlformats.org/officeDocument/2006/relationships/image" Target="../media/image3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E0E7EDE-313B-A94B-848F-516F44582A1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80232" cy="6858000"/>
          </a:xfrm>
          <a:prstGeom prst="rect">
            <a:avLst/>
          </a:prstGeom>
        </p:spPr>
      </p:pic>
      <p:sp>
        <p:nvSpPr>
          <p:cNvPr id="2" name="Title 1">
            <a:extLst>
              <a:ext uri="{FF2B5EF4-FFF2-40B4-BE49-F238E27FC236}">
                <a16:creationId xmlns:a16="http://schemas.microsoft.com/office/drawing/2014/main" id="{4622373F-DBCB-954F-8A90-053B95003515}"/>
              </a:ext>
            </a:extLst>
          </p:cNvPr>
          <p:cNvSpPr>
            <a:spLocks noGrp="1"/>
          </p:cNvSpPr>
          <p:nvPr>
            <p:ph type="ctrTitle"/>
          </p:nvPr>
        </p:nvSpPr>
        <p:spPr>
          <a:xfrm>
            <a:off x="1784077" y="2361476"/>
            <a:ext cx="5502465" cy="1661993"/>
          </a:xfrm>
        </p:spPr>
        <p:txBody>
          <a:bodyPr lIns="288000" rIns="288000"/>
          <a:lstStyle/>
          <a:p>
            <a:pPr algn="l"/>
            <a:r>
              <a:rPr lang="en-GB" sz="4000" b="1" i="1" dirty="0">
                <a:solidFill>
                  <a:schemeClr val="bg1"/>
                </a:solidFill>
                <a:latin typeface="+mn-lt"/>
              </a:rPr>
              <a:t>Value(s): </a:t>
            </a:r>
            <a:r>
              <a:rPr lang="en-GB" sz="4000" b="1" dirty="0">
                <a:solidFill>
                  <a:schemeClr val="bg1"/>
                </a:solidFill>
                <a:latin typeface="+mn-lt"/>
              </a:rPr>
              <a:t>Taking a Systems/COR Critical Perspective</a:t>
            </a:r>
            <a:endParaRPr lang="en-US" sz="4000" b="1" dirty="0">
              <a:solidFill>
                <a:schemeClr val="bg1"/>
              </a:solidFill>
              <a:latin typeface="+mn-lt"/>
            </a:endParaRPr>
          </a:p>
        </p:txBody>
      </p:sp>
      <p:sp>
        <p:nvSpPr>
          <p:cNvPr id="3" name="Subtitle 2">
            <a:extLst>
              <a:ext uri="{FF2B5EF4-FFF2-40B4-BE49-F238E27FC236}">
                <a16:creationId xmlns:a16="http://schemas.microsoft.com/office/drawing/2014/main" id="{4AE14F3F-C451-8C4C-8EA4-B4F0F927B2FA}"/>
              </a:ext>
            </a:extLst>
          </p:cNvPr>
          <p:cNvSpPr>
            <a:spLocks noGrp="1"/>
          </p:cNvSpPr>
          <p:nvPr>
            <p:ph type="subTitle" idx="1"/>
          </p:nvPr>
        </p:nvSpPr>
        <p:spPr>
          <a:xfrm>
            <a:off x="1784077" y="4296213"/>
            <a:ext cx="6833961" cy="420165"/>
          </a:xfrm>
          <a:solidFill>
            <a:srgbClr val="32285B"/>
          </a:solidFill>
        </p:spPr>
        <p:txBody>
          <a:bodyPr lIns="288000" tIns="72000" rIns="288000">
            <a:noAutofit/>
          </a:bodyPr>
          <a:lstStyle/>
          <a:p>
            <a:pPr algn="l"/>
            <a:r>
              <a:rPr lang="en-GB" sz="2000" dirty="0">
                <a:solidFill>
                  <a:schemeClr val="bg1"/>
                </a:solidFill>
                <a:latin typeface="+mn-lt"/>
              </a:rPr>
              <a:t>* Miles Weaver &amp;</a:t>
            </a:r>
            <a:r>
              <a:rPr lang="en-US" sz="2000" dirty="0">
                <a:solidFill>
                  <a:schemeClr val="bg1"/>
                </a:solidFill>
                <a:latin typeface="+mn-lt"/>
              </a:rPr>
              <a:t> Hock Tan</a:t>
            </a:r>
          </a:p>
          <a:p>
            <a:pPr algn="l"/>
            <a:endParaRPr lang="en-US" sz="2000" dirty="0">
              <a:solidFill>
                <a:schemeClr val="bg1"/>
              </a:solidFill>
              <a:latin typeface="+mn-lt"/>
            </a:endParaRPr>
          </a:p>
          <a:p>
            <a:pPr algn="l"/>
            <a:endParaRPr lang="en-GB" sz="2000" dirty="0">
              <a:solidFill>
                <a:schemeClr val="bg1"/>
              </a:solidFill>
              <a:latin typeface="+mn-lt"/>
            </a:endParaRPr>
          </a:p>
        </p:txBody>
      </p:sp>
      <p:cxnSp>
        <p:nvCxnSpPr>
          <p:cNvPr id="4" name="Straight Connector 3">
            <a:extLst>
              <a:ext uri="{FF2B5EF4-FFF2-40B4-BE49-F238E27FC236}">
                <a16:creationId xmlns:a16="http://schemas.microsoft.com/office/drawing/2014/main" id="{3EFC8DB4-1EC7-F744-90E6-4C53DC775A7C}"/>
              </a:ext>
            </a:extLst>
          </p:cNvPr>
          <p:cNvCxnSpPr>
            <a:cxnSpLocks/>
          </p:cNvCxnSpPr>
          <p:nvPr/>
        </p:nvCxnSpPr>
        <p:spPr>
          <a:xfrm>
            <a:off x="1784077" y="1556084"/>
            <a:ext cx="1876927"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BDD50096-92CD-44D5-A2C2-990E79A47761}"/>
              </a:ext>
            </a:extLst>
          </p:cNvPr>
          <p:cNvSpPr txBox="1"/>
          <p:nvPr/>
        </p:nvSpPr>
        <p:spPr>
          <a:xfrm>
            <a:off x="1898149" y="5301916"/>
            <a:ext cx="8717463" cy="646331"/>
          </a:xfrm>
          <a:prstGeom prst="rect">
            <a:avLst/>
          </a:prstGeom>
          <a:noFill/>
        </p:spPr>
        <p:txBody>
          <a:bodyPr wrap="square">
            <a:spAutoFit/>
          </a:bodyPr>
          <a:lstStyle/>
          <a:p>
            <a:r>
              <a:rPr lang="en-GB" dirty="0">
                <a:solidFill>
                  <a:schemeClr val="bg1"/>
                </a:solidFill>
              </a:rPr>
              <a:t>* </a:t>
            </a:r>
            <a:r>
              <a:rPr lang="en-GB" dirty="0">
                <a:solidFill>
                  <a:schemeClr val="bg1"/>
                </a:solidFill>
                <a:hlinkClick r:id="rId4">
                  <a:extLst>
                    <a:ext uri="{A12FA001-AC4F-418D-AE19-62706E023703}">
                      <ahyp:hlinkClr xmlns:ahyp="http://schemas.microsoft.com/office/drawing/2018/hyperlinkcolor" val="tx"/>
                    </a:ext>
                  </a:extLst>
                </a:hlinkClick>
              </a:rPr>
              <a:t>m.weaver@napier.ac.uk</a:t>
            </a:r>
            <a:r>
              <a:rPr lang="en-GB" dirty="0">
                <a:solidFill>
                  <a:schemeClr val="bg1"/>
                </a:solidFill>
              </a:rPr>
              <a:t> </a:t>
            </a:r>
          </a:p>
          <a:p>
            <a:r>
              <a:rPr lang="en-GB" dirty="0">
                <a:solidFill>
                  <a:schemeClr val="bg1"/>
                </a:solidFill>
              </a:rPr>
              <a:t>@weavermiles</a:t>
            </a:r>
          </a:p>
        </p:txBody>
      </p:sp>
      <p:sp>
        <p:nvSpPr>
          <p:cNvPr id="7" name="TextBox 6">
            <a:extLst>
              <a:ext uri="{FF2B5EF4-FFF2-40B4-BE49-F238E27FC236}">
                <a16:creationId xmlns:a16="http://schemas.microsoft.com/office/drawing/2014/main" id="{99F6D5E0-C687-4E87-BE96-907E005BECB1}"/>
              </a:ext>
            </a:extLst>
          </p:cNvPr>
          <p:cNvSpPr txBox="1"/>
          <p:nvPr/>
        </p:nvSpPr>
        <p:spPr>
          <a:xfrm>
            <a:off x="6096000" y="6384449"/>
            <a:ext cx="6096000" cy="369332"/>
          </a:xfrm>
          <a:prstGeom prst="rect">
            <a:avLst/>
          </a:prstGeom>
          <a:noFill/>
        </p:spPr>
        <p:txBody>
          <a:bodyPr wrap="square">
            <a:spAutoFit/>
          </a:bodyPr>
          <a:lstStyle/>
          <a:p>
            <a:r>
              <a:rPr lang="en-GB" dirty="0">
                <a:solidFill>
                  <a:schemeClr val="bg1"/>
                </a:solidFill>
              </a:rPr>
              <a:t>Systems Thinking - Stream 5, 14/09/2021 1520, #OR63</a:t>
            </a:r>
          </a:p>
        </p:txBody>
      </p:sp>
    </p:spTree>
    <p:extLst>
      <p:ext uri="{BB962C8B-B14F-4D97-AF65-F5344CB8AC3E}">
        <p14:creationId xmlns:p14="http://schemas.microsoft.com/office/powerpoint/2010/main" val="26820953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6F4C631C-D992-EF4F-84BE-8042DB4DF996}"/>
              </a:ext>
            </a:extLst>
          </p:cNvPr>
          <p:cNvGraphicFramePr/>
          <p:nvPr>
            <p:extLst>
              <p:ext uri="{D42A27DB-BD31-4B8C-83A1-F6EECF244321}">
                <p14:modId xmlns:p14="http://schemas.microsoft.com/office/powerpoint/2010/main" val="3771374325"/>
              </p:ext>
            </p:extLst>
          </p:nvPr>
        </p:nvGraphicFramePr>
        <p:xfrm>
          <a:off x="2240666" y="73529"/>
          <a:ext cx="5798862" cy="67844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Table 5">
            <a:extLst>
              <a:ext uri="{FF2B5EF4-FFF2-40B4-BE49-F238E27FC236}">
                <a16:creationId xmlns:a16="http://schemas.microsoft.com/office/drawing/2014/main" id="{328FFB46-1206-4638-BDD0-5EAB3970A27A}"/>
              </a:ext>
            </a:extLst>
          </p:cNvPr>
          <p:cNvGraphicFramePr>
            <a:graphicFrameLocks noGrp="1"/>
          </p:cNvGraphicFramePr>
          <p:nvPr/>
        </p:nvGraphicFramePr>
        <p:xfrm>
          <a:off x="12982990" y="4360091"/>
          <a:ext cx="3952875" cy="1686560"/>
        </p:xfrm>
        <a:graphic>
          <a:graphicData uri="http://schemas.openxmlformats.org/drawingml/2006/table">
            <a:tbl>
              <a:tblPr firstRow="1" bandRow="1">
                <a:tableStyleId>{5C22544A-7EE6-4342-B048-85BDC9FD1C3A}</a:tableStyleId>
              </a:tblPr>
              <a:tblGrid>
                <a:gridCol w="942975">
                  <a:extLst>
                    <a:ext uri="{9D8B030D-6E8A-4147-A177-3AD203B41FA5}">
                      <a16:colId xmlns:a16="http://schemas.microsoft.com/office/drawing/2014/main" val="3894156298"/>
                    </a:ext>
                  </a:extLst>
                </a:gridCol>
                <a:gridCol w="3009900">
                  <a:extLst>
                    <a:ext uri="{9D8B030D-6E8A-4147-A177-3AD203B41FA5}">
                      <a16:colId xmlns:a16="http://schemas.microsoft.com/office/drawing/2014/main" val="2987471113"/>
                    </a:ext>
                  </a:extLst>
                </a:gridCol>
              </a:tblGrid>
              <a:tr h="370840">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effectLst/>
                        </a:rPr>
                        <a:t>Impact = [SDG Baseline + (SDG13 + 1)]</a:t>
                      </a:r>
                      <a:r>
                        <a:rPr lang="en-GB" sz="1600" baseline="30000" dirty="0">
                          <a:effectLst/>
                        </a:rPr>
                        <a:t>Purpose</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a:tc>
                <a:tc hMerge="1">
                  <a:txBody>
                    <a:bodyPr/>
                    <a:lstStyle/>
                    <a:p>
                      <a:endParaRPr lang="en-GB" dirty="0"/>
                    </a:p>
                  </a:txBody>
                  <a:tcPr/>
                </a:tc>
                <a:extLst>
                  <a:ext uri="{0D108BD9-81ED-4DB2-BD59-A6C34878D82A}">
                    <a16:rowId xmlns:a16="http://schemas.microsoft.com/office/drawing/2014/main" val="367031419"/>
                  </a:ext>
                </a:extLst>
              </a:tr>
              <a:tr h="370840">
                <a:tc>
                  <a:txBody>
                    <a:bodyPr/>
                    <a:lstStyle/>
                    <a:p>
                      <a:r>
                        <a:rPr lang="en-GB" sz="1400" dirty="0"/>
                        <a:t>Pathways</a:t>
                      </a:r>
                    </a:p>
                  </a:txBody>
                  <a:tcPr/>
                </a:tc>
                <a:tc>
                  <a:txBody>
                    <a:bodyPr/>
                    <a:lstStyle/>
                    <a:p>
                      <a:pPr algn="ctr"/>
                      <a:r>
                        <a:rPr lang="en-GB" sz="1400" dirty="0">
                          <a:effectLst/>
                          <a:latin typeface="Calibri" panose="020F0502020204030204" pitchFamily="34" charset="0"/>
                          <a:ea typeface="Calibri" panose="020F0502020204030204" pitchFamily="34" charset="0"/>
                          <a:cs typeface="Times New Roman" panose="02020603050405020304" pitchFamily="18" charset="0"/>
                        </a:rPr>
                        <a:t>SDG Action (mainstream)</a:t>
                      </a:r>
                    </a:p>
                    <a:p>
                      <a:pPr algn="ct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GB" sz="1400" dirty="0">
                          <a:effectLst/>
                          <a:latin typeface="Calibri" panose="020F0502020204030204" pitchFamily="34" charset="0"/>
                          <a:ea typeface="Calibri" panose="020F0502020204030204" pitchFamily="34" charset="0"/>
                          <a:cs typeface="Times New Roman" panose="02020603050405020304" pitchFamily="18" charset="0"/>
                        </a:rPr>
                        <a:t>Net Zero; Leading Excellence; B Leaders</a:t>
                      </a:r>
                      <a:endParaRPr lang="en-GB" sz="1400" dirty="0"/>
                    </a:p>
                  </a:txBody>
                  <a:tcPr/>
                </a:tc>
                <a:extLst>
                  <a:ext uri="{0D108BD9-81ED-4DB2-BD59-A6C34878D82A}">
                    <a16:rowId xmlns:a16="http://schemas.microsoft.com/office/drawing/2014/main" val="2519748331"/>
                  </a:ext>
                </a:extLst>
              </a:tr>
              <a:tr h="370840">
                <a:tc>
                  <a:txBody>
                    <a:bodyPr/>
                    <a:lstStyle/>
                    <a:p>
                      <a:r>
                        <a:rPr lang="en-GB" sz="1400" dirty="0"/>
                        <a:t>Trails</a:t>
                      </a:r>
                    </a:p>
                  </a:txBody>
                  <a:tcPr/>
                </a:tc>
                <a:tc>
                  <a:txBody>
                    <a:bodyPr/>
                    <a:lstStyle/>
                    <a:p>
                      <a:pPr algn="ctr"/>
                      <a:r>
                        <a:rPr lang="en-GB" sz="1400" dirty="0">
                          <a:effectLst/>
                          <a:latin typeface="Calibri" panose="020F0502020204030204" pitchFamily="34" charset="0"/>
                          <a:ea typeface="Calibri" panose="020F0502020204030204" pitchFamily="34" charset="0"/>
                          <a:cs typeface="Times New Roman" panose="02020603050405020304" pitchFamily="18" charset="0"/>
                        </a:rPr>
                        <a:t>Sectoral &amp; place-making</a:t>
                      </a:r>
                      <a:endParaRPr lang="en-GB" sz="1400" dirty="0"/>
                    </a:p>
                  </a:txBody>
                  <a:tcPr/>
                </a:tc>
                <a:extLst>
                  <a:ext uri="{0D108BD9-81ED-4DB2-BD59-A6C34878D82A}">
                    <a16:rowId xmlns:a16="http://schemas.microsoft.com/office/drawing/2014/main" val="533313138"/>
                  </a:ext>
                </a:extLst>
              </a:tr>
            </a:tbl>
          </a:graphicData>
        </a:graphic>
      </p:graphicFrame>
      <p:sp>
        <p:nvSpPr>
          <p:cNvPr id="7" name="Arrow: Up-Down 6">
            <a:extLst>
              <a:ext uri="{FF2B5EF4-FFF2-40B4-BE49-F238E27FC236}">
                <a16:creationId xmlns:a16="http://schemas.microsoft.com/office/drawing/2014/main" id="{75C20209-FF44-45C6-A312-563DE948BFB6}"/>
              </a:ext>
            </a:extLst>
          </p:cNvPr>
          <p:cNvSpPr/>
          <p:nvPr/>
        </p:nvSpPr>
        <p:spPr>
          <a:xfrm>
            <a:off x="8294546" y="2951627"/>
            <a:ext cx="605045" cy="3360469"/>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Analysis</a:t>
            </a:r>
          </a:p>
        </p:txBody>
      </p:sp>
      <p:sp>
        <p:nvSpPr>
          <p:cNvPr id="12" name="TextBox 11">
            <a:extLst>
              <a:ext uri="{FF2B5EF4-FFF2-40B4-BE49-F238E27FC236}">
                <a16:creationId xmlns:a16="http://schemas.microsoft.com/office/drawing/2014/main" id="{BECEF788-5A98-481A-82EA-2CEC9A5E1FE1}"/>
              </a:ext>
            </a:extLst>
          </p:cNvPr>
          <p:cNvSpPr txBox="1"/>
          <p:nvPr/>
        </p:nvSpPr>
        <p:spPr>
          <a:xfrm>
            <a:off x="572625" y="4505512"/>
            <a:ext cx="1280913"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1" u="none" strike="noStrike" kern="1200" cap="none" spc="0" normalizeH="0" baseline="0" noProof="0" dirty="0">
                <a:ln>
                  <a:noFill/>
                </a:ln>
                <a:solidFill>
                  <a:srgbClr val="C00000"/>
                </a:solidFill>
                <a:effectLst/>
                <a:uLnTx/>
                <a:uFillTx/>
                <a:latin typeface="Calibri" panose="020F0502020204030204"/>
                <a:ea typeface="+mn-ea"/>
                <a:cs typeface="+mn-cs"/>
              </a:rPr>
              <a:t>“the mess”</a:t>
            </a:r>
          </a:p>
        </p:txBody>
      </p:sp>
      <p:pic>
        <p:nvPicPr>
          <p:cNvPr id="13" name="Picture 12">
            <a:extLst>
              <a:ext uri="{FF2B5EF4-FFF2-40B4-BE49-F238E27FC236}">
                <a16:creationId xmlns:a16="http://schemas.microsoft.com/office/drawing/2014/main" id="{29F5A813-471B-49A6-A224-DF6623DDB7A7}"/>
              </a:ext>
            </a:extLst>
          </p:cNvPr>
          <p:cNvPicPr>
            <a:picLocks noChangeAspect="1"/>
          </p:cNvPicPr>
          <p:nvPr/>
        </p:nvPicPr>
        <p:blipFill>
          <a:blip r:embed="rId8"/>
          <a:stretch>
            <a:fillRect/>
          </a:stretch>
        </p:blipFill>
        <p:spPr>
          <a:xfrm>
            <a:off x="8616" y="3026176"/>
            <a:ext cx="2247506" cy="1570315"/>
          </a:xfrm>
          <a:prstGeom prst="rect">
            <a:avLst/>
          </a:prstGeom>
        </p:spPr>
      </p:pic>
      <p:sp>
        <p:nvSpPr>
          <p:cNvPr id="10" name="TextBox 9">
            <a:extLst>
              <a:ext uri="{FF2B5EF4-FFF2-40B4-BE49-F238E27FC236}">
                <a16:creationId xmlns:a16="http://schemas.microsoft.com/office/drawing/2014/main" id="{C3B0C8E6-F891-4F85-8DD6-D2BD8931E4A6}"/>
              </a:ext>
            </a:extLst>
          </p:cNvPr>
          <p:cNvSpPr txBox="1"/>
          <p:nvPr/>
        </p:nvSpPr>
        <p:spPr>
          <a:xfrm>
            <a:off x="463842" y="4942509"/>
            <a:ext cx="1439818" cy="369332"/>
          </a:xfrm>
          <a:prstGeom prst="rect">
            <a:avLst/>
          </a:prstGeom>
          <a:solidFill>
            <a:srgbClr val="C00000"/>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alibri" panose="020F0502020204030204"/>
                <a:ea typeface="+mn-ea"/>
                <a:cs typeface="+mn-cs"/>
              </a:rPr>
              <a:t>Sensemaking</a:t>
            </a:r>
          </a:p>
        </p:txBody>
      </p:sp>
      <p:sp>
        <p:nvSpPr>
          <p:cNvPr id="3" name="TextBox 2">
            <a:extLst>
              <a:ext uri="{FF2B5EF4-FFF2-40B4-BE49-F238E27FC236}">
                <a16:creationId xmlns:a16="http://schemas.microsoft.com/office/drawing/2014/main" id="{EBB83E61-F731-4F95-92EB-9B0F7CC0D9B8}"/>
              </a:ext>
            </a:extLst>
          </p:cNvPr>
          <p:cNvSpPr txBox="1"/>
          <p:nvPr/>
        </p:nvSpPr>
        <p:spPr>
          <a:xfrm>
            <a:off x="12742467" y="73529"/>
            <a:ext cx="3914577" cy="4247317"/>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Undertake an SDG Baseline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Deep dive into ‘SDG13 Climate Action’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Deep dive into + 1 SDG / pillar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Embody sense of purpose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1" u="none" strike="noStrike" kern="1200" cap="none" spc="0" normalizeH="0" baseline="0" noProof="0" dirty="0">
                <a:ln>
                  <a:noFill/>
                </a:ln>
                <a:solidFill>
                  <a:prstClr val="black"/>
                </a:solidFill>
                <a:effectLst/>
                <a:uLnTx/>
                <a:uFillTx/>
                <a:latin typeface="Calibri" panose="020F0502020204030204"/>
                <a:ea typeface="+mn-ea"/>
                <a:cs typeface="+mn-cs"/>
              </a:rPr>
              <a:t>Contextualised: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1" u="none" strike="noStrike" kern="1200" cap="none" spc="0" normalizeH="0" baseline="0" noProof="0" dirty="0">
                <a:ln>
                  <a:noFill/>
                </a:ln>
                <a:solidFill>
                  <a:prstClr val="black"/>
                </a:solidFill>
                <a:effectLst/>
                <a:uLnTx/>
                <a:uFillTx/>
                <a:latin typeface="Calibri" panose="020F0502020204030204"/>
                <a:ea typeface="+mn-ea"/>
                <a:cs typeface="+mn-cs"/>
              </a:rPr>
              <a:t>Tribes: B Leaders; Zero Waste; Excellence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1" u="none" strike="noStrike" kern="1200" cap="none" spc="0" normalizeH="0" baseline="0" noProof="0" dirty="0">
                <a:ln>
                  <a:noFill/>
                </a:ln>
                <a:solidFill>
                  <a:prstClr val="black"/>
                </a:solidFill>
                <a:effectLst/>
                <a:uLnTx/>
                <a:uFillTx/>
                <a:latin typeface="Calibri" panose="020F0502020204030204"/>
                <a:ea typeface="+mn-ea"/>
                <a:cs typeface="+mn-cs"/>
              </a:rPr>
              <a:t>Sectorial: Tourism, Education, Cycling etc.,</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1" u="none" strike="noStrike" kern="1200" cap="none" spc="0" normalizeH="0" baseline="0" noProof="0" dirty="0">
                <a:ln>
                  <a:noFill/>
                </a:ln>
                <a:solidFill>
                  <a:prstClr val="black"/>
                </a:solidFill>
                <a:effectLst/>
                <a:uLnTx/>
                <a:uFillTx/>
                <a:latin typeface="Calibri" panose="020F0502020204030204"/>
                <a:ea typeface="+mn-ea"/>
                <a:cs typeface="+mn-cs"/>
              </a:rPr>
              <a:t>Place: Edinburgh and South East Region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4" name="Table 5">
            <a:extLst>
              <a:ext uri="{FF2B5EF4-FFF2-40B4-BE49-F238E27FC236}">
                <a16:creationId xmlns:a16="http://schemas.microsoft.com/office/drawing/2014/main" id="{425C3BE4-462C-4CA2-9336-7770A1960A27}"/>
              </a:ext>
            </a:extLst>
          </p:cNvPr>
          <p:cNvGraphicFramePr>
            <a:graphicFrameLocks noGrp="1"/>
          </p:cNvGraphicFramePr>
          <p:nvPr>
            <p:extLst>
              <p:ext uri="{D42A27DB-BD31-4B8C-83A1-F6EECF244321}">
                <p14:modId xmlns:p14="http://schemas.microsoft.com/office/powerpoint/2010/main" val="2127162241"/>
              </p:ext>
            </p:extLst>
          </p:nvPr>
        </p:nvGraphicFramePr>
        <p:xfrm>
          <a:off x="8039528" y="111357"/>
          <a:ext cx="3914577" cy="2651760"/>
        </p:xfrm>
        <a:graphic>
          <a:graphicData uri="http://schemas.openxmlformats.org/drawingml/2006/table">
            <a:tbl>
              <a:tblPr firstRow="1" bandRow="1">
                <a:tableStyleId>{37CE84F3-28C3-443E-9E96-99CF82512B78}</a:tableStyleId>
              </a:tblPr>
              <a:tblGrid>
                <a:gridCol w="1043841">
                  <a:extLst>
                    <a:ext uri="{9D8B030D-6E8A-4147-A177-3AD203B41FA5}">
                      <a16:colId xmlns:a16="http://schemas.microsoft.com/office/drawing/2014/main" val="2276903516"/>
                    </a:ext>
                  </a:extLst>
                </a:gridCol>
                <a:gridCol w="2870736">
                  <a:extLst>
                    <a:ext uri="{9D8B030D-6E8A-4147-A177-3AD203B41FA5}">
                      <a16:colId xmlns:a16="http://schemas.microsoft.com/office/drawing/2014/main" val="184508094"/>
                    </a:ext>
                  </a:extLst>
                </a:gridCol>
              </a:tblGrid>
              <a:tr h="242488">
                <a:tc gridSpan="2">
                  <a:txBody>
                    <a:bodyPr/>
                    <a:lstStyle/>
                    <a:p>
                      <a:pPr algn="ctr"/>
                      <a:r>
                        <a:rPr lang="en-GB" sz="1600" b="1" dirty="0"/>
                        <a:t>Journey Making Lens</a:t>
                      </a:r>
                    </a:p>
                  </a:txBody>
                  <a:tcPr/>
                </a:tc>
                <a:tc hMerge="1">
                  <a:txBody>
                    <a:bodyPr/>
                    <a:lstStyle/>
                    <a:p>
                      <a:endParaRPr lang="en-GB" b="0" dirty="0"/>
                    </a:p>
                  </a:txBody>
                  <a:tcPr/>
                </a:tc>
                <a:extLst>
                  <a:ext uri="{0D108BD9-81ED-4DB2-BD59-A6C34878D82A}">
                    <a16:rowId xmlns:a16="http://schemas.microsoft.com/office/drawing/2014/main" val="136894390"/>
                  </a:ext>
                </a:extLst>
              </a:tr>
              <a:tr h="257138">
                <a:tc>
                  <a:txBody>
                    <a:bodyPr/>
                    <a:lstStyle/>
                    <a:p>
                      <a:r>
                        <a:rPr lang="en-GB" sz="1600" b="1" dirty="0"/>
                        <a:t>SDG Pillars</a:t>
                      </a:r>
                    </a:p>
                  </a:txBody>
                  <a:tcPr anchor="ctr"/>
                </a:tc>
                <a:tc>
                  <a:txBody>
                    <a:bodyPr/>
                    <a:lstStyle/>
                    <a:p>
                      <a:r>
                        <a:rPr lang="en-GB" sz="1600" b="0" dirty="0"/>
                        <a:t>Planet; People; Prosperity; Peace</a:t>
                      </a:r>
                    </a:p>
                  </a:txBody>
                  <a:tcPr/>
                </a:tc>
                <a:extLst>
                  <a:ext uri="{0D108BD9-81ED-4DB2-BD59-A6C34878D82A}">
                    <a16:rowId xmlns:a16="http://schemas.microsoft.com/office/drawing/2014/main" val="296562829"/>
                  </a:ext>
                </a:extLst>
              </a:tr>
              <a:tr h="418842">
                <a:tc>
                  <a:txBody>
                    <a:bodyPr/>
                    <a:lstStyle/>
                    <a:p>
                      <a:r>
                        <a:rPr lang="en-GB" sz="1600" b="1" dirty="0"/>
                        <a:t>Schools of thought</a:t>
                      </a:r>
                    </a:p>
                  </a:txBody>
                  <a:tcPr anchor="ctr"/>
                </a:tc>
                <a:tc>
                  <a:txBody>
                    <a:bodyPr/>
                    <a:lstStyle/>
                    <a:p>
                      <a:r>
                        <a:rPr lang="en-GB" sz="1600" b="0" dirty="0"/>
                        <a:t>B Leaders; Zero Waste; Leading Excellence (EFQM); SDG Impact</a:t>
                      </a:r>
                    </a:p>
                  </a:txBody>
                  <a:tcPr/>
                </a:tc>
                <a:extLst>
                  <a:ext uri="{0D108BD9-81ED-4DB2-BD59-A6C34878D82A}">
                    <a16:rowId xmlns:a16="http://schemas.microsoft.com/office/drawing/2014/main" val="1839702807"/>
                  </a:ext>
                </a:extLst>
              </a:tr>
              <a:tr h="242488">
                <a:tc>
                  <a:txBody>
                    <a:bodyPr/>
                    <a:lstStyle/>
                    <a:p>
                      <a:r>
                        <a:rPr lang="en-GB" sz="1600" b="1" dirty="0"/>
                        <a:t>Sectors</a:t>
                      </a:r>
                    </a:p>
                  </a:txBody>
                  <a:tcPr anchor="ctr"/>
                </a:tc>
                <a:tc>
                  <a:txBody>
                    <a:bodyPr/>
                    <a:lstStyle/>
                    <a:p>
                      <a:r>
                        <a:rPr lang="en-GB" sz="1600" b="0" dirty="0"/>
                        <a:t>SMEs; HCIs (funded)</a:t>
                      </a:r>
                    </a:p>
                  </a:txBody>
                  <a:tcPr/>
                </a:tc>
                <a:extLst>
                  <a:ext uri="{0D108BD9-81ED-4DB2-BD59-A6C34878D82A}">
                    <a16:rowId xmlns:a16="http://schemas.microsoft.com/office/drawing/2014/main" val="2353839443"/>
                  </a:ext>
                </a:extLst>
              </a:tr>
              <a:tr h="418842">
                <a:tc>
                  <a:txBody>
                    <a:bodyPr/>
                    <a:lstStyle/>
                    <a:p>
                      <a:r>
                        <a:rPr lang="en-GB" sz="1600" b="1" dirty="0"/>
                        <a:t>Place</a:t>
                      </a:r>
                    </a:p>
                  </a:txBody>
                  <a:tcPr anchor="ctr"/>
                </a:tc>
                <a:tc>
                  <a:txBody>
                    <a:bodyPr/>
                    <a:lstStyle/>
                    <a:p>
                      <a:r>
                        <a:rPr lang="en-GB" sz="1600" b="0" dirty="0"/>
                        <a:t>Local to global </a:t>
                      </a:r>
                    </a:p>
                    <a:p>
                      <a:r>
                        <a:rPr lang="en-GB" sz="1600" b="0" dirty="0"/>
                        <a:t>(Edinburgh &amp; SE region funded)</a:t>
                      </a:r>
                    </a:p>
                  </a:txBody>
                  <a:tcPr/>
                </a:tc>
                <a:extLst>
                  <a:ext uri="{0D108BD9-81ED-4DB2-BD59-A6C34878D82A}">
                    <a16:rowId xmlns:a16="http://schemas.microsoft.com/office/drawing/2014/main" val="1753198490"/>
                  </a:ext>
                </a:extLst>
              </a:tr>
            </a:tbl>
          </a:graphicData>
        </a:graphic>
      </p:graphicFrame>
      <p:graphicFrame>
        <p:nvGraphicFramePr>
          <p:cNvPr id="6" name="Table 7">
            <a:extLst>
              <a:ext uri="{FF2B5EF4-FFF2-40B4-BE49-F238E27FC236}">
                <a16:creationId xmlns:a16="http://schemas.microsoft.com/office/drawing/2014/main" id="{769FDB6E-B16F-46A6-ACA7-1AEBCE72F828}"/>
              </a:ext>
            </a:extLst>
          </p:cNvPr>
          <p:cNvGraphicFramePr>
            <a:graphicFrameLocks noGrp="1"/>
          </p:cNvGraphicFramePr>
          <p:nvPr>
            <p:extLst>
              <p:ext uri="{D42A27DB-BD31-4B8C-83A1-F6EECF244321}">
                <p14:modId xmlns:p14="http://schemas.microsoft.com/office/powerpoint/2010/main" val="2120770574"/>
              </p:ext>
            </p:extLst>
          </p:nvPr>
        </p:nvGraphicFramePr>
        <p:xfrm>
          <a:off x="9115424" y="3656253"/>
          <a:ext cx="2838681" cy="1938117"/>
        </p:xfrm>
        <a:graphic>
          <a:graphicData uri="http://schemas.openxmlformats.org/drawingml/2006/table">
            <a:tbl>
              <a:tblPr firstRow="1" bandRow="1">
                <a:tableStyleId>{125E5076-3810-47DD-B79F-674D7AD40C01}</a:tableStyleId>
              </a:tblPr>
              <a:tblGrid>
                <a:gridCol w="2838681">
                  <a:extLst>
                    <a:ext uri="{9D8B030D-6E8A-4147-A177-3AD203B41FA5}">
                      <a16:colId xmlns:a16="http://schemas.microsoft.com/office/drawing/2014/main" val="32080546"/>
                    </a:ext>
                  </a:extLst>
                </a:gridCol>
              </a:tblGrid>
              <a:tr h="370840">
                <a:tc>
                  <a:txBody>
                    <a:bodyPr/>
                    <a:lstStyle/>
                    <a:p>
                      <a:pPr algn="ctr"/>
                      <a:r>
                        <a:rPr lang="en-GB" dirty="0"/>
                        <a:t>The Napier B4P Pathway</a:t>
                      </a:r>
                    </a:p>
                  </a:txBody>
                  <a:tcPr/>
                </a:tc>
                <a:extLst>
                  <a:ext uri="{0D108BD9-81ED-4DB2-BD59-A6C34878D82A}">
                    <a16:rowId xmlns:a16="http://schemas.microsoft.com/office/drawing/2014/main" val="1991887519"/>
                  </a:ext>
                </a:extLst>
              </a:tr>
              <a:tr h="370840">
                <a:tc>
                  <a:txBody>
                    <a:bodyPr/>
                    <a:lstStyle/>
                    <a:p>
                      <a:pPr algn="ctr"/>
                      <a:r>
                        <a:rPr lang="en-GB" dirty="0"/>
                        <a:t>SDG baseline</a:t>
                      </a:r>
                    </a:p>
                  </a:txBody>
                  <a:tcPr/>
                </a:tc>
                <a:extLst>
                  <a:ext uri="{0D108BD9-81ED-4DB2-BD59-A6C34878D82A}">
                    <a16:rowId xmlns:a16="http://schemas.microsoft.com/office/drawing/2014/main" val="1683497305"/>
                  </a:ext>
                </a:extLst>
              </a:tr>
              <a:tr h="464917">
                <a:tc>
                  <a:txBody>
                    <a:bodyPr/>
                    <a:lstStyle/>
                    <a:p>
                      <a:pPr algn="ctr"/>
                      <a:r>
                        <a:rPr lang="en-GB" dirty="0"/>
                        <a:t>SDG13 climate action</a:t>
                      </a:r>
                    </a:p>
                  </a:txBody>
                  <a:tcPr/>
                </a:tc>
                <a:extLst>
                  <a:ext uri="{0D108BD9-81ED-4DB2-BD59-A6C34878D82A}">
                    <a16:rowId xmlns:a16="http://schemas.microsoft.com/office/drawing/2014/main" val="3892646395"/>
                  </a:ext>
                </a:extLst>
              </a:tr>
              <a:tr h="233404">
                <a:tc>
                  <a:txBody>
                    <a:bodyPr/>
                    <a:lstStyle/>
                    <a:p>
                      <a:pPr algn="ctr"/>
                      <a:r>
                        <a:rPr lang="en-GB" dirty="0"/>
                        <a:t>+ 1 SDG / pillar</a:t>
                      </a:r>
                    </a:p>
                  </a:txBody>
                  <a:tcPr/>
                </a:tc>
                <a:extLst>
                  <a:ext uri="{0D108BD9-81ED-4DB2-BD59-A6C34878D82A}">
                    <a16:rowId xmlns:a16="http://schemas.microsoft.com/office/drawing/2014/main" val="1618395881"/>
                  </a:ext>
                </a:extLst>
              </a:tr>
              <a:tr h="233404">
                <a:tc>
                  <a:txBody>
                    <a:bodyPr/>
                    <a:lstStyle/>
                    <a:p>
                      <a:pPr algn="ctr"/>
                      <a:r>
                        <a:rPr lang="en-GB" dirty="0"/>
                        <a:t>Embody purpose</a:t>
                      </a:r>
                    </a:p>
                  </a:txBody>
                  <a:tcPr/>
                </a:tc>
                <a:extLst>
                  <a:ext uri="{0D108BD9-81ED-4DB2-BD59-A6C34878D82A}">
                    <a16:rowId xmlns:a16="http://schemas.microsoft.com/office/drawing/2014/main" val="2107170566"/>
                  </a:ext>
                </a:extLst>
              </a:tr>
            </a:tbl>
          </a:graphicData>
        </a:graphic>
      </p:graphicFrame>
      <p:graphicFrame>
        <p:nvGraphicFramePr>
          <p:cNvPr id="9" name="Table 8">
            <a:extLst>
              <a:ext uri="{FF2B5EF4-FFF2-40B4-BE49-F238E27FC236}">
                <a16:creationId xmlns:a16="http://schemas.microsoft.com/office/drawing/2014/main" id="{AE6AC17A-6011-42A1-B405-76634AE22E98}"/>
              </a:ext>
            </a:extLst>
          </p:cNvPr>
          <p:cNvGraphicFramePr>
            <a:graphicFrameLocks noGrp="1"/>
          </p:cNvGraphicFramePr>
          <p:nvPr>
            <p:extLst>
              <p:ext uri="{D42A27DB-BD31-4B8C-83A1-F6EECF244321}">
                <p14:modId xmlns:p14="http://schemas.microsoft.com/office/powerpoint/2010/main" val="1858845934"/>
              </p:ext>
            </p:extLst>
          </p:nvPr>
        </p:nvGraphicFramePr>
        <p:xfrm>
          <a:off x="126833" y="111357"/>
          <a:ext cx="2546793" cy="1798320"/>
        </p:xfrm>
        <a:graphic>
          <a:graphicData uri="http://schemas.openxmlformats.org/drawingml/2006/table">
            <a:tbl>
              <a:tblPr firstRow="1" bandRow="1">
                <a:tableStyleId>{E929F9F4-4A8F-4326-A1B4-22849713DDAB}</a:tableStyleId>
              </a:tblPr>
              <a:tblGrid>
                <a:gridCol w="954118">
                  <a:extLst>
                    <a:ext uri="{9D8B030D-6E8A-4147-A177-3AD203B41FA5}">
                      <a16:colId xmlns:a16="http://schemas.microsoft.com/office/drawing/2014/main" val="3692104589"/>
                    </a:ext>
                  </a:extLst>
                </a:gridCol>
                <a:gridCol w="1592675">
                  <a:extLst>
                    <a:ext uri="{9D8B030D-6E8A-4147-A177-3AD203B41FA5}">
                      <a16:colId xmlns:a16="http://schemas.microsoft.com/office/drawing/2014/main" val="3839155593"/>
                    </a:ext>
                  </a:extLst>
                </a:gridCol>
              </a:tblGrid>
              <a:tr h="242488">
                <a:tc gridSpan="2">
                  <a:txBody>
                    <a:bodyPr/>
                    <a:lstStyle/>
                    <a:p>
                      <a:pPr algn="ctr"/>
                      <a:r>
                        <a:rPr lang="en-GB" sz="1600" b="1" dirty="0"/>
                        <a:t>Purposeful Partnerships</a:t>
                      </a:r>
                    </a:p>
                  </a:txBody>
                  <a:tcPr/>
                </a:tc>
                <a:tc hMerge="1">
                  <a:txBody>
                    <a:bodyPr/>
                    <a:lstStyle/>
                    <a:p>
                      <a:endParaRPr lang="en-GB"/>
                    </a:p>
                  </a:txBody>
                  <a:tcPr/>
                </a:tc>
                <a:extLst>
                  <a:ext uri="{0D108BD9-81ED-4DB2-BD59-A6C34878D82A}">
                    <a16:rowId xmlns:a16="http://schemas.microsoft.com/office/drawing/2014/main" val="3803323462"/>
                  </a:ext>
                </a:extLst>
              </a:tr>
              <a:tr h="289560">
                <a:tc>
                  <a:txBody>
                    <a:bodyPr/>
                    <a:lstStyle/>
                    <a:p>
                      <a:r>
                        <a:rPr lang="en-GB" sz="1600" b="0" dirty="0"/>
                        <a:t>Value</a:t>
                      </a:r>
                    </a:p>
                  </a:txBody>
                  <a:tcPr anchor="ctr"/>
                </a:tc>
                <a:tc>
                  <a:txBody>
                    <a:bodyPr/>
                    <a:lstStyle/>
                    <a:p>
                      <a:r>
                        <a:rPr lang="en-GB" sz="1400" b="0" dirty="0"/>
                        <a:t>Benefit of co-creation to those involved &amp; affected</a:t>
                      </a:r>
                    </a:p>
                  </a:txBody>
                  <a:tcPr anchor="ctr"/>
                </a:tc>
                <a:extLst>
                  <a:ext uri="{0D108BD9-81ED-4DB2-BD59-A6C34878D82A}">
                    <a16:rowId xmlns:a16="http://schemas.microsoft.com/office/drawing/2014/main" val="2586620844"/>
                  </a:ext>
                </a:extLst>
              </a:tr>
              <a:tr h="289560">
                <a:tc>
                  <a:txBody>
                    <a:bodyPr/>
                    <a:lstStyle/>
                    <a:p>
                      <a:r>
                        <a:rPr lang="en-GB" sz="1600" b="0" dirty="0"/>
                        <a:t>Values</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dirty="0"/>
                        <a:t>Connecting Weltanschauung – individual, shared</a:t>
                      </a:r>
                    </a:p>
                  </a:txBody>
                  <a:tcPr anchor="ctr"/>
                </a:tc>
                <a:extLst>
                  <a:ext uri="{0D108BD9-81ED-4DB2-BD59-A6C34878D82A}">
                    <a16:rowId xmlns:a16="http://schemas.microsoft.com/office/drawing/2014/main" val="2843291736"/>
                  </a:ext>
                </a:extLst>
              </a:tr>
            </a:tbl>
          </a:graphicData>
        </a:graphic>
      </p:graphicFrame>
      <p:sp>
        <p:nvSpPr>
          <p:cNvPr id="14" name="Title 1">
            <a:extLst>
              <a:ext uri="{FF2B5EF4-FFF2-40B4-BE49-F238E27FC236}">
                <a16:creationId xmlns:a16="http://schemas.microsoft.com/office/drawing/2014/main" id="{2FE6FB75-96FB-4F9A-8FE0-0032A6DA8228}"/>
              </a:ext>
            </a:extLst>
          </p:cNvPr>
          <p:cNvSpPr txBox="1">
            <a:spLocks/>
          </p:cNvSpPr>
          <p:nvPr/>
        </p:nvSpPr>
        <p:spPr>
          <a:xfrm>
            <a:off x="185496" y="6305545"/>
            <a:ext cx="5068032" cy="36933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400" b="1" dirty="0"/>
              <a:t>Build for Purpose Pathway</a:t>
            </a:r>
          </a:p>
        </p:txBody>
      </p:sp>
    </p:spTree>
    <p:extLst>
      <p:ext uri="{BB962C8B-B14F-4D97-AF65-F5344CB8AC3E}">
        <p14:creationId xmlns:p14="http://schemas.microsoft.com/office/powerpoint/2010/main" val="32907358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1EDDA-E0BD-4259-9E84-18A9419A63C1}"/>
              </a:ext>
            </a:extLst>
          </p:cNvPr>
          <p:cNvSpPr>
            <a:spLocks noGrp="1"/>
          </p:cNvSpPr>
          <p:nvPr>
            <p:ph type="title"/>
          </p:nvPr>
        </p:nvSpPr>
        <p:spPr>
          <a:xfrm>
            <a:off x="1736436" y="1108456"/>
            <a:ext cx="9617364" cy="553998"/>
          </a:xfrm>
        </p:spPr>
        <p:txBody>
          <a:bodyPr wrap="square" anchor="ctr">
            <a:noAutofit/>
          </a:bodyPr>
          <a:lstStyle/>
          <a:p>
            <a:r>
              <a:rPr lang="en-GB" sz="2800" dirty="0"/>
              <a:t>Emphases of systems approaches for partnership working towards the goals</a:t>
            </a:r>
          </a:p>
        </p:txBody>
      </p:sp>
      <p:pic>
        <p:nvPicPr>
          <p:cNvPr id="5" name="Content Placeholder 4">
            <a:extLst>
              <a:ext uri="{FF2B5EF4-FFF2-40B4-BE49-F238E27FC236}">
                <a16:creationId xmlns:a16="http://schemas.microsoft.com/office/drawing/2014/main" id="{ED3187CE-A04E-4677-AACF-FDE6FD195FD9}"/>
              </a:ext>
            </a:extLst>
          </p:cNvPr>
          <p:cNvPicPr>
            <a:picLocks noGrp="1" noChangeAspect="1"/>
          </p:cNvPicPr>
          <p:nvPr>
            <p:ph idx="1"/>
          </p:nvPr>
        </p:nvPicPr>
        <p:blipFill>
          <a:blip r:embed="rId3"/>
          <a:stretch>
            <a:fillRect/>
          </a:stretch>
        </p:blipFill>
        <p:spPr>
          <a:xfrm>
            <a:off x="1504951" y="2058932"/>
            <a:ext cx="5618501" cy="4088623"/>
          </a:xfrm>
          <a:noFill/>
        </p:spPr>
      </p:pic>
      <p:sp>
        <p:nvSpPr>
          <p:cNvPr id="7" name="TextBox 6">
            <a:extLst>
              <a:ext uri="{FF2B5EF4-FFF2-40B4-BE49-F238E27FC236}">
                <a16:creationId xmlns:a16="http://schemas.microsoft.com/office/drawing/2014/main" id="{41911D07-89B9-4D7A-A9B3-2067A509DF41}"/>
              </a:ext>
            </a:extLst>
          </p:cNvPr>
          <p:cNvSpPr txBox="1"/>
          <p:nvPr/>
        </p:nvSpPr>
        <p:spPr>
          <a:xfrm>
            <a:off x="1504951" y="6271094"/>
            <a:ext cx="10334624" cy="369332"/>
          </a:xfrm>
          <a:prstGeom prst="rect">
            <a:avLst/>
          </a:prstGeom>
          <a:noFill/>
        </p:spPr>
        <p:txBody>
          <a:bodyPr wrap="square">
            <a:spAutoFit/>
          </a:bodyPr>
          <a:lstStyle/>
          <a:p>
            <a:pPr algn="ctr"/>
            <a:r>
              <a:rPr lang="en-GB" dirty="0">
                <a:solidFill>
                  <a:srgbClr val="000000"/>
                </a:solidFill>
                <a:latin typeface="AdvTT5843c571"/>
              </a:rPr>
              <a:t>See Weaver, Tan &amp; Crossan (2020), </a:t>
            </a:r>
            <a:r>
              <a:rPr lang="en-GB" sz="1800" b="0" i="0" u="none" strike="noStrike" baseline="0" dirty="0">
                <a:solidFill>
                  <a:srgbClr val="000000"/>
                </a:solidFill>
                <a:latin typeface="AdvTT5843c571"/>
              </a:rPr>
              <a:t>Adapted from Midgley (</a:t>
            </a:r>
            <a:r>
              <a:rPr lang="en-GB" sz="1800" b="0" i="0" u="none" strike="noStrike" baseline="0" dirty="0">
                <a:solidFill>
                  <a:srgbClr val="0000FF"/>
                </a:solidFill>
                <a:latin typeface="AdvTT5843c571"/>
              </a:rPr>
              <a:t>2014) </a:t>
            </a:r>
            <a:r>
              <a:rPr lang="en-GB" sz="1800" b="0" i="0" u="none" strike="noStrike" baseline="0" dirty="0">
                <a:solidFill>
                  <a:srgbClr val="000000"/>
                </a:solidFill>
                <a:latin typeface="AdvTT5843c571"/>
              </a:rPr>
              <a:t>citing Cabrera and </a:t>
            </a:r>
            <a:r>
              <a:rPr lang="en-GB" sz="1800" b="0" i="0" u="none" strike="noStrike" baseline="0" dirty="0" err="1">
                <a:solidFill>
                  <a:srgbClr val="000000"/>
                </a:solidFill>
                <a:latin typeface="AdvTT5843c571"/>
              </a:rPr>
              <a:t>Colosi</a:t>
            </a:r>
            <a:r>
              <a:rPr lang="en-GB" sz="1800" b="0" i="0" u="none" strike="noStrike" baseline="0" dirty="0">
                <a:solidFill>
                  <a:srgbClr val="000000"/>
                </a:solidFill>
                <a:latin typeface="AdvTT5843c571"/>
              </a:rPr>
              <a:t> (</a:t>
            </a:r>
            <a:r>
              <a:rPr lang="en-GB" sz="1800" b="0" i="0" u="none" strike="noStrike" baseline="0" dirty="0">
                <a:solidFill>
                  <a:srgbClr val="0000FF"/>
                </a:solidFill>
                <a:latin typeface="AdvTT5843c571"/>
              </a:rPr>
              <a:t>2008</a:t>
            </a:r>
            <a:r>
              <a:rPr lang="en-GB" sz="1800" b="0" i="0" u="none" strike="noStrike" baseline="0" dirty="0">
                <a:solidFill>
                  <a:srgbClr val="000000"/>
                </a:solidFill>
                <a:latin typeface="AdvTT5843c571"/>
              </a:rPr>
              <a:t>)</a:t>
            </a:r>
            <a:endParaRPr lang="en-GB" dirty="0"/>
          </a:p>
        </p:txBody>
      </p:sp>
      <p:sp>
        <p:nvSpPr>
          <p:cNvPr id="8" name="Snip Single Corner Rectangle 5">
            <a:extLst>
              <a:ext uri="{FF2B5EF4-FFF2-40B4-BE49-F238E27FC236}">
                <a16:creationId xmlns:a16="http://schemas.microsoft.com/office/drawing/2014/main" id="{D817418A-7992-49B5-ACA7-CD59D0E06E71}"/>
              </a:ext>
            </a:extLst>
          </p:cNvPr>
          <p:cNvSpPr/>
          <p:nvPr/>
        </p:nvSpPr>
        <p:spPr>
          <a:xfrm>
            <a:off x="7467600" y="1450429"/>
            <a:ext cx="4452256" cy="4697126"/>
          </a:xfrm>
          <a:prstGeom prst="snip1Rect">
            <a:avLst/>
          </a:prstGeom>
          <a:solidFill>
            <a:schemeClr val="bg1"/>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GB" sz="1800" b="0" i="1" u="none" strike="noStrike" baseline="0" dirty="0">
                <a:solidFill>
                  <a:schemeClr val="tx1"/>
                </a:solidFill>
                <a:latin typeface="AdvTT5843c571"/>
              </a:rPr>
              <a:t>Main approaches reviewed by Weaver, Tan &amp; Crossan (2020):</a:t>
            </a:r>
          </a:p>
          <a:p>
            <a:pPr algn="l"/>
            <a:endParaRPr lang="en-GB" sz="1800" b="0" i="0" u="none" strike="noStrike" baseline="0" dirty="0">
              <a:solidFill>
                <a:schemeClr val="tx1"/>
              </a:solidFill>
              <a:latin typeface="AdvTT5843c571"/>
            </a:endParaRPr>
          </a:p>
          <a:p>
            <a:pPr algn="l"/>
            <a:r>
              <a:rPr lang="en-GB" sz="1800" b="0" i="0" u="none" strike="noStrike" baseline="0" dirty="0">
                <a:solidFill>
                  <a:schemeClr val="tx1"/>
                </a:solidFill>
                <a:latin typeface="AdvTT5843c571"/>
              </a:rPr>
              <a:t>1) </a:t>
            </a:r>
            <a:r>
              <a:rPr lang="en-GB" sz="1800" b="1" i="0" u="none" strike="noStrike" baseline="0" dirty="0">
                <a:solidFill>
                  <a:schemeClr val="tx1"/>
                </a:solidFill>
                <a:latin typeface="AdvTT5843c571"/>
              </a:rPr>
              <a:t>Systems Dynamics</a:t>
            </a:r>
            <a:endParaRPr lang="en-GB" b="1" dirty="0">
              <a:solidFill>
                <a:schemeClr val="tx1"/>
              </a:solidFill>
              <a:latin typeface="AdvTT5843c571"/>
            </a:endParaRPr>
          </a:p>
          <a:p>
            <a:pPr algn="l"/>
            <a:r>
              <a:rPr lang="en-GB" sz="1800" b="0" i="0" u="none" strike="noStrike" baseline="0" dirty="0">
                <a:solidFill>
                  <a:schemeClr val="tx1"/>
                </a:solidFill>
                <a:latin typeface="AdvTT5843c571"/>
              </a:rPr>
              <a:t>2) The </a:t>
            </a:r>
            <a:r>
              <a:rPr lang="en-GB" sz="1800" b="1" i="0" u="none" strike="noStrike" baseline="0" dirty="0">
                <a:solidFill>
                  <a:schemeClr val="tx1"/>
                </a:solidFill>
                <a:latin typeface="AdvTT5843c571"/>
              </a:rPr>
              <a:t>Viable Systems Model </a:t>
            </a:r>
            <a:r>
              <a:rPr lang="en-GB" sz="1800" i="0" u="none" strike="noStrike" baseline="0" dirty="0">
                <a:solidFill>
                  <a:schemeClr val="tx1"/>
                </a:solidFill>
                <a:latin typeface="AdvTT5843c571"/>
              </a:rPr>
              <a:t>(VSM)</a:t>
            </a:r>
          </a:p>
          <a:p>
            <a:pPr algn="l"/>
            <a:r>
              <a:rPr lang="en-GB" sz="1800" i="0" u="none" strike="noStrike" baseline="0" dirty="0">
                <a:solidFill>
                  <a:schemeClr val="tx1"/>
                </a:solidFill>
                <a:latin typeface="AdvTT5843c571"/>
              </a:rPr>
              <a:t>3) </a:t>
            </a:r>
            <a:r>
              <a:rPr lang="en-GB" sz="1800" b="1" i="0" u="none" strike="noStrike" baseline="0" dirty="0">
                <a:solidFill>
                  <a:schemeClr val="tx1"/>
                </a:solidFill>
                <a:latin typeface="AdvTT5843c571"/>
              </a:rPr>
              <a:t>Strategic Options Development and Analysis </a:t>
            </a:r>
            <a:r>
              <a:rPr lang="en-GB" sz="1800" i="0" u="none" strike="noStrike" baseline="0" dirty="0">
                <a:solidFill>
                  <a:schemeClr val="tx1"/>
                </a:solidFill>
                <a:latin typeface="AdvTT5843c571"/>
              </a:rPr>
              <a:t>(SODA)</a:t>
            </a:r>
          </a:p>
          <a:p>
            <a:pPr algn="l"/>
            <a:r>
              <a:rPr lang="en-GB" sz="1800" i="0" u="none" strike="noStrike" baseline="0" dirty="0">
                <a:solidFill>
                  <a:schemeClr val="tx1"/>
                </a:solidFill>
                <a:latin typeface="AdvTT5843c571"/>
              </a:rPr>
              <a:t>4) </a:t>
            </a:r>
            <a:r>
              <a:rPr lang="en-GB" sz="1800" b="1" i="0" u="none" strike="noStrike" baseline="0" dirty="0">
                <a:solidFill>
                  <a:schemeClr val="tx1"/>
                </a:solidFill>
                <a:latin typeface="AdvTT5843c571"/>
              </a:rPr>
              <a:t>Soft Systems Methodology </a:t>
            </a:r>
            <a:r>
              <a:rPr lang="en-GB" sz="1800" i="0" u="none" strike="noStrike" baseline="0" dirty="0">
                <a:solidFill>
                  <a:schemeClr val="tx1"/>
                </a:solidFill>
                <a:latin typeface="AdvTT5843c571"/>
              </a:rPr>
              <a:t>(SSM)</a:t>
            </a:r>
          </a:p>
          <a:p>
            <a:pPr algn="l"/>
            <a:r>
              <a:rPr lang="en-GB" sz="1800" i="0" u="none" strike="noStrike" baseline="0" dirty="0">
                <a:solidFill>
                  <a:schemeClr val="tx1"/>
                </a:solidFill>
                <a:latin typeface="AdvTT5843c571"/>
              </a:rPr>
              <a:t>5) </a:t>
            </a:r>
            <a:r>
              <a:rPr lang="en-GB" sz="1800" b="1" i="0" u="none" strike="noStrike" baseline="0" dirty="0">
                <a:solidFill>
                  <a:schemeClr val="tx1"/>
                </a:solidFill>
                <a:latin typeface="AdvTT5843c571"/>
              </a:rPr>
              <a:t>Critical Systems Heuristics </a:t>
            </a:r>
            <a:r>
              <a:rPr lang="en-GB" sz="1800" i="0" u="none" strike="noStrike" baseline="0" dirty="0">
                <a:solidFill>
                  <a:schemeClr val="tx1"/>
                </a:solidFill>
                <a:latin typeface="AdvTT5843c571"/>
              </a:rPr>
              <a:t>(CSH)</a:t>
            </a:r>
          </a:p>
          <a:p>
            <a:pPr algn="l"/>
            <a:r>
              <a:rPr lang="en-GB" sz="1800" b="0" i="0" u="none" strike="noStrike" baseline="0" dirty="0">
                <a:solidFill>
                  <a:schemeClr val="tx1"/>
                </a:solidFill>
                <a:latin typeface="AdvTT5843c571"/>
              </a:rPr>
              <a:t>6) </a:t>
            </a:r>
            <a:r>
              <a:rPr lang="en-GB" sz="1800" b="1" i="0" u="none" strike="noStrike" baseline="0" dirty="0">
                <a:solidFill>
                  <a:schemeClr val="tx1"/>
                </a:solidFill>
                <a:latin typeface="AdvTT5843c571"/>
              </a:rPr>
              <a:t>Theory U </a:t>
            </a:r>
            <a:r>
              <a:rPr lang="en-GB" sz="1800" b="0" i="1" u="none" strike="noStrike" baseline="0" dirty="0">
                <a:solidFill>
                  <a:schemeClr val="tx1"/>
                </a:solidFill>
                <a:latin typeface="AdvTT5843c571"/>
              </a:rPr>
              <a:t>(Ego system to the eco </a:t>
            </a:r>
            <a:r>
              <a:rPr lang="en-GB" i="1" dirty="0">
                <a:solidFill>
                  <a:schemeClr val="tx1"/>
                </a:solidFill>
                <a:latin typeface="AdvTT5843c571"/>
              </a:rPr>
              <a:t>s</a:t>
            </a:r>
            <a:r>
              <a:rPr lang="en-GB" sz="1800" b="0" i="1" u="none" strike="noStrike" baseline="0" dirty="0">
                <a:solidFill>
                  <a:schemeClr val="tx1"/>
                </a:solidFill>
                <a:latin typeface="AdvTT5843c571"/>
              </a:rPr>
              <a:t>ystem </a:t>
            </a:r>
            <a:r>
              <a:rPr lang="en-GB" i="1" dirty="0">
                <a:solidFill>
                  <a:schemeClr val="tx1"/>
                </a:solidFill>
                <a:latin typeface="AdvTT5843c571"/>
              </a:rPr>
              <a:t>a</a:t>
            </a:r>
            <a:r>
              <a:rPr lang="en-GB" sz="1800" b="0" i="1" u="none" strike="noStrike" baseline="0" dirty="0">
                <a:solidFill>
                  <a:schemeClr val="tx1"/>
                </a:solidFill>
                <a:latin typeface="AdvTT5843c571"/>
              </a:rPr>
              <a:t>pproach</a:t>
            </a:r>
            <a:r>
              <a:rPr lang="en-GB" i="1" dirty="0">
                <a:solidFill>
                  <a:schemeClr val="tx1"/>
                </a:solidFill>
                <a:latin typeface="AdvTT5843c571"/>
              </a:rPr>
              <a:t>)</a:t>
            </a:r>
          </a:p>
          <a:p>
            <a:pPr algn="l"/>
            <a:r>
              <a:rPr lang="en-GB" sz="1800" b="0" i="0" u="none" strike="noStrike" baseline="0" dirty="0">
                <a:solidFill>
                  <a:schemeClr val="tx1"/>
                </a:solidFill>
                <a:latin typeface="AdvTT5843c571"/>
              </a:rPr>
              <a:t>7) </a:t>
            </a:r>
            <a:r>
              <a:rPr lang="en-GB" sz="1800" b="1" i="0" u="none" strike="noStrike" baseline="0" dirty="0">
                <a:solidFill>
                  <a:schemeClr val="tx1"/>
                </a:solidFill>
                <a:latin typeface="AdvTT5843c571"/>
              </a:rPr>
              <a:t>Systemic Intervention</a:t>
            </a:r>
            <a:r>
              <a:rPr lang="en-GB" b="1" dirty="0">
                <a:solidFill>
                  <a:schemeClr val="tx1"/>
                </a:solidFill>
                <a:latin typeface="AdvTT5843c571"/>
              </a:rPr>
              <a:t> </a:t>
            </a:r>
            <a:r>
              <a:rPr lang="en-GB" i="1" dirty="0">
                <a:solidFill>
                  <a:schemeClr val="tx1"/>
                </a:solidFill>
                <a:latin typeface="AdvTT5843c571"/>
              </a:rPr>
              <a:t>(incorporates boundary critique - </a:t>
            </a:r>
            <a:r>
              <a:rPr lang="en-GB" b="0" i="1" dirty="0">
                <a:solidFill>
                  <a:srgbClr val="202122"/>
                </a:solidFill>
                <a:effectLst/>
                <a:latin typeface="AdvTT5843c571"/>
              </a:rPr>
              <a:t>vital relationship between boundary and value judgement created by agents, see Midgley (2015))</a:t>
            </a:r>
            <a:endParaRPr lang="en-GB" i="1" dirty="0">
              <a:solidFill>
                <a:schemeClr val="tx1"/>
              </a:solidFill>
              <a:latin typeface="AdvTT5843c571"/>
            </a:endParaRPr>
          </a:p>
        </p:txBody>
      </p:sp>
    </p:spTree>
    <p:extLst>
      <p:ext uri="{BB962C8B-B14F-4D97-AF65-F5344CB8AC3E}">
        <p14:creationId xmlns:p14="http://schemas.microsoft.com/office/powerpoint/2010/main" val="13516682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9D0A38D-0698-4AAC-9A3C-80FA08A9EBE8}"/>
              </a:ext>
            </a:extLst>
          </p:cNvPr>
          <p:cNvSpPr>
            <a:spLocks noGrp="1"/>
          </p:cNvSpPr>
          <p:nvPr>
            <p:ph type="title"/>
          </p:nvPr>
        </p:nvSpPr>
        <p:spPr>
          <a:xfrm>
            <a:off x="1736436" y="997657"/>
            <a:ext cx="9617364" cy="775597"/>
          </a:xfrm>
        </p:spPr>
        <p:txBody>
          <a:bodyPr/>
          <a:lstStyle/>
          <a:p>
            <a:r>
              <a:rPr lang="en-GB" sz="2800" dirty="0"/>
              <a:t>Reimaging Value(s) to bring about meaningful partnership for the goals</a:t>
            </a:r>
          </a:p>
        </p:txBody>
      </p:sp>
      <p:sp>
        <p:nvSpPr>
          <p:cNvPr id="6" name="Content Placeholder 5">
            <a:extLst>
              <a:ext uri="{FF2B5EF4-FFF2-40B4-BE49-F238E27FC236}">
                <a16:creationId xmlns:a16="http://schemas.microsoft.com/office/drawing/2014/main" id="{82100631-BC5B-421B-9C30-059F8579988E}"/>
              </a:ext>
            </a:extLst>
          </p:cNvPr>
          <p:cNvSpPr>
            <a:spLocks noGrp="1"/>
          </p:cNvSpPr>
          <p:nvPr>
            <p:ph sz="half" idx="1"/>
          </p:nvPr>
        </p:nvSpPr>
        <p:spPr>
          <a:xfrm>
            <a:off x="1736435" y="2185988"/>
            <a:ext cx="7107527" cy="4814886"/>
          </a:xfrm>
        </p:spPr>
        <p:txBody>
          <a:bodyPr>
            <a:normAutofit/>
          </a:bodyPr>
          <a:lstStyle/>
          <a:p>
            <a:r>
              <a:rPr lang="en-GB" sz="1800" b="1" i="1" dirty="0"/>
              <a:t>Purpose</a:t>
            </a:r>
            <a:r>
              <a:rPr lang="en-GB" sz="1800" dirty="0"/>
              <a:t> is made up of:-</a:t>
            </a:r>
          </a:p>
          <a:p>
            <a:pPr lvl="1"/>
            <a:r>
              <a:rPr lang="en-GB" sz="1800" i="1" dirty="0"/>
              <a:t>Interests</a:t>
            </a:r>
            <a:r>
              <a:rPr lang="en-GB" sz="1800" dirty="0"/>
              <a:t> and </a:t>
            </a:r>
            <a:r>
              <a:rPr lang="en-GB" sz="1800" i="1" dirty="0"/>
              <a:t>values</a:t>
            </a:r>
            <a:r>
              <a:rPr lang="en-GB" sz="1800" dirty="0"/>
              <a:t> (Ulrich, 1986)</a:t>
            </a:r>
          </a:p>
          <a:p>
            <a:pPr lvl="1"/>
            <a:r>
              <a:rPr lang="en-GB" sz="1800" dirty="0"/>
              <a:t>Ethical stance on </a:t>
            </a:r>
            <a:r>
              <a:rPr lang="en-GB" sz="1800" i="1" dirty="0"/>
              <a:t>values</a:t>
            </a:r>
            <a:r>
              <a:rPr lang="en-GB" sz="1800" dirty="0"/>
              <a:t> </a:t>
            </a:r>
            <a:r>
              <a:rPr lang="en-GB" sz="1800" i="1" dirty="0"/>
              <a:t>in purposeful action </a:t>
            </a:r>
          </a:p>
          <a:p>
            <a:pPr marL="457200" lvl="1" indent="0">
              <a:buNone/>
            </a:pPr>
            <a:r>
              <a:rPr lang="en-GB" sz="1800" dirty="0"/>
              <a:t>(</a:t>
            </a:r>
            <a:r>
              <a:rPr lang="en-GB" sz="1800" b="1" dirty="0"/>
              <a:t>T</a:t>
            </a:r>
            <a:r>
              <a:rPr lang="en-GB" sz="1800" dirty="0"/>
              <a:t>: transformation/intervention):</a:t>
            </a:r>
          </a:p>
          <a:p>
            <a:pPr lvl="1"/>
            <a:endParaRPr lang="en-GB" sz="1800" dirty="0"/>
          </a:p>
          <a:p>
            <a:pPr marL="457200" lvl="1" indent="0">
              <a:buNone/>
            </a:pPr>
            <a:endParaRPr lang="en-GB" sz="1800" dirty="0"/>
          </a:p>
          <a:p>
            <a:pPr marL="457200" lvl="1" indent="0">
              <a:buNone/>
            </a:pPr>
            <a:endParaRPr lang="en-GB" sz="1800" dirty="0"/>
          </a:p>
          <a:p>
            <a:pPr marL="457200" lvl="1" indent="0">
              <a:buNone/>
            </a:pPr>
            <a:endParaRPr lang="en-GB" sz="1800" dirty="0"/>
          </a:p>
          <a:p>
            <a:pPr marL="457200" lvl="1" indent="0">
              <a:buNone/>
            </a:pPr>
            <a:endParaRPr lang="en-GB" sz="1800" dirty="0"/>
          </a:p>
          <a:p>
            <a:pPr marL="457200" lvl="1" indent="0">
              <a:buNone/>
            </a:pPr>
            <a:endParaRPr lang="en-GB" sz="1800" dirty="0"/>
          </a:p>
          <a:p>
            <a:pPr marL="457200" lvl="1" indent="0">
              <a:buNone/>
            </a:pPr>
            <a:endParaRPr lang="en-GB" sz="1800" dirty="0"/>
          </a:p>
          <a:p>
            <a:r>
              <a:rPr lang="en-GB" sz="1800" dirty="0"/>
              <a:t>Boundary &amp; value judgements are intimately linked (Ulrich, 1983)</a:t>
            </a:r>
          </a:p>
          <a:p>
            <a:r>
              <a:rPr lang="en-GB" sz="1800" dirty="0"/>
              <a:t>Process of drawing boundaries constrains the ethical stance taken and values pursued (Midgely, 2010)</a:t>
            </a:r>
          </a:p>
        </p:txBody>
      </p:sp>
      <p:pic>
        <p:nvPicPr>
          <p:cNvPr id="9" name="Content Placeholder 8">
            <a:extLst>
              <a:ext uri="{FF2B5EF4-FFF2-40B4-BE49-F238E27FC236}">
                <a16:creationId xmlns:a16="http://schemas.microsoft.com/office/drawing/2014/main" id="{594DD325-85AE-4141-B2D1-FAA10127BF76}"/>
              </a:ext>
            </a:extLst>
          </p:cNvPr>
          <p:cNvPicPr>
            <a:picLocks noGrp="1" noChangeAspect="1"/>
          </p:cNvPicPr>
          <p:nvPr>
            <p:ph sz="half" idx="2"/>
          </p:nvPr>
        </p:nvPicPr>
        <p:blipFill>
          <a:blip r:embed="rId3"/>
          <a:stretch>
            <a:fillRect/>
          </a:stretch>
        </p:blipFill>
        <p:spPr>
          <a:xfrm>
            <a:off x="9058274" y="2440020"/>
            <a:ext cx="2962275" cy="4011516"/>
          </a:xfrm>
          <a:prstGeom prst="rect">
            <a:avLst/>
          </a:prstGeom>
        </p:spPr>
      </p:pic>
      <p:sp>
        <p:nvSpPr>
          <p:cNvPr id="10" name="Rectangle 9">
            <a:extLst>
              <a:ext uri="{FF2B5EF4-FFF2-40B4-BE49-F238E27FC236}">
                <a16:creationId xmlns:a16="http://schemas.microsoft.com/office/drawing/2014/main" id="{9C48E315-E71B-4615-A48F-02D2AE84B565}"/>
              </a:ext>
            </a:extLst>
          </p:cNvPr>
          <p:cNvSpPr/>
          <p:nvPr/>
        </p:nvSpPr>
        <p:spPr>
          <a:xfrm>
            <a:off x="1727199" y="1816656"/>
            <a:ext cx="10011968" cy="369332"/>
          </a:xfrm>
          <a:prstGeom prst="rect">
            <a:avLst/>
          </a:prstGeom>
        </p:spPr>
        <p:txBody>
          <a:bodyPr wrap="square">
            <a:spAutoFit/>
          </a:bodyPr>
          <a:lstStyle/>
          <a:p>
            <a:pPr defTabSz="457200" fontAlgn="base">
              <a:spcBef>
                <a:spcPct val="0"/>
              </a:spcBef>
              <a:spcAft>
                <a:spcPct val="0"/>
              </a:spcAft>
            </a:pPr>
            <a:r>
              <a:rPr lang="en-GB" dirty="0">
                <a:solidFill>
                  <a:srgbClr val="000000"/>
                </a:solidFill>
                <a:latin typeface="Arial" panose="020B0604020202020204" pitchFamily="34" charset="0"/>
                <a:ea typeface="MS PGothic" panose="020B0600070205080204" pitchFamily="34" charset="-128"/>
              </a:rPr>
              <a:t>Stakeholder engagement: </a:t>
            </a:r>
            <a:r>
              <a:rPr lang="en-GB" i="1" dirty="0">
                <a:solidFill>
                  <a:srgbClr val="000000"/>
                </a:solidFill>
                <a:latin typeface="Arial" panose="020B0604020202020204" pitchFamily="34" charset="0"/>
                <a:ea typeface="MS PGothic" panose="020B0600070205080204" pitchFamily="34" charset="-128"/>
              </a:rPr>
              <a:t>variety of purposes and values being pursued to create value</a:t>
            </a:r>
          </a:p>
        </p:txBody>
      </p:sp>
      <p:sp>
        <p:nvSpPr>
          <p:cNvPr id="11" name="Title 1">
            <a:extLst>
              <a:ext uri="{FF2B5EF4-FFF2-40B4-BE49-F238E27FC236}">
                <a16:creationId xmlns:a16="http://schemas.microsoft.com/office/drawing/2014/main" id="{51799779-95E8-49D8-A30C-C97BCB7B39DE}"/>
              </a:ext>
            </a:extLst>
          </p:cNvPr>
          <p:cNvSpPr txBox="1">
            <a:spLocks/>
          </p:cNvSpPr>
          <p:nvPr/>
        </p:nvSpPr>
        <p:spPr>
          <a:xfrm>
            <a:off x="1944865" y="3604477"/>
            <a:ext cx="6347765" cy="1682602"/>
          </a:xfrm>
          <a:prstGeom prst="rect">
            <a:avLst/>
          </a:prstGeom>
          <a:solidFill>
            <a:schemeClr val="tx2"/>
          </a:solidFill>
        </p:spPr>
        <p:txBody>
          <a:bodyPr vert="horz" lIns="288000" tIns="0" rIns="288000" bIns="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b="1" i="1" dirty="0"/>
              <a:t>“WHY” </a:t>
            </a:r>
            <a:r>
              <a:rPr lang="en-GB" sz="2000" i="1" dirty="0"/>
              <a:t>does T matter (need to exist)?</a:t>
            </a:r>
          </a:p>
          <a:p>
            <a:r>
              <a:rPr lang="en-GB" sz="2000" b="1" i="1" dirty="0"/>
              <a:t>“WHAT” </a:t>
            </a:r>
            <a:r>
              <a:rPr lang="en-GB" sz="2000" i="1" dirty="0"/>
              <a:t>W gives meaning to this “WHY”?</a:t>
            </a:r>
          </a:p>
          <a:p>
            <a:r>
              <a:rPr lang="en-GB" sz="2000" b="1" i="1" dirty="0"/>
              <a:t>“WHO” </a:t>
            </a:r>
            <a:r>
              <a:rPr lang="en-GB" sz="2000" i="1" dirty="0"/>
              <a:t>is involved &amp; affected by T?</a:t>
            </a:r>
          </a:p>
          <a:p>
            <a:r>
              <a:rPr lang="en-GB" sz="2000" b="1" i="1" dirty="0"/>
              <a:t>“HOW”  </a:t>
            </a:r>
            <a:r>
              <a:rPr lang="en-GB" sz="2000" dirty="0"/>
              <a:t>to bring about a meaningful engagement </a:t>
            </a:r>
            <a:r>
              <a:rPr lang="en-GB" sz="2000" i="1" dirty="0"/>
              <a:t>between</a:t>
            </a:r>
            <a:r>
              <a:rPr lang="en-GB" sz="2000" dirty="0"/>
              <a:t> and </a:t>
            </a:r>
            <a:r>
              <a:rPr lang="en-GB" sz="2000" i="1" dirty="0"/>
              <a:t>with</a:t>
            </a:r>
            <a:r>
              <a:rPr lang="en-GB" sz="2000" dirty="0"/>
              <a:t> the “WHO” in accord with W?</a:t>
            </a:r>
          </a:p>
        </p:txBody>
      </p:sp>
    </p:spTree>
    <p:extLst>
      <p:ext uri="{BB962C8B-B14F-4D97-AF65-F5344CB8AC3E}">
        <p14:creationId xmlns:p14="http://schemas.microsoft.com/office/powerpoint/2010/main" val="4075795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5F1D8ED6-9774-9642-8C41-CCA1D958A6B1}"/>
              </a:ext>
            </a:extLst>
          </p:cNvPr>
          <p:cNvSpPr txBox="1">
            <a:spLocks/>
          </p:cNvSpPr>
          <p:nvPr/>
        </p:nvSpPr>
        <p:spPr>
          <a:xfrm>
            <a:off x="1898239" y="5436251"/>
            <a:ext cx="8870708" cy="1069762"/>
          </a:xfrm>
          <a:prstGeom prst="rect">
            <a:avLst/>
          </a:prstGeom>
          <a:solidFill>
            <a:schemeClr val="tx2"/>
          </a:solidFill>
        </p:spPr>
        <p:txBody>
          <a:bodyPr vert="horz" lIns="288000" tIns="0" rIns="288000" bIns="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dirty="0">
                <a:solidFill>
                  <a:schemeClr val="bg1"/>
                </a:solidFill>
                <a:latin typeface="+mn-lt"/>
              </a:rPr>
              <a:t>Bringing about a </a:t>
            </a:r>
            <a:r>
              <a:rPr lang="en-US" sz="2400" b="1" i="1" dirty="0">
                <a:solidFill>
                  <a:schemeClr val="bg1"/>
                </a:solidFill>
                <a:latin typeface="+mn-lt"/>
              </a:rPr>
              <a:t>‘meaningful engagement’</a:t>
            </a:r>
          </a:p>
          <a:p>
            <a:pPr algn="ctr"/>
            <a:endParaRPr lang="en-US" sz="2400" b="1" i="1" dirty="0">
              <a:solidFill>
                <a:schemeClr val="bg1"/>
              </a:solidFill>
              <a:latin typeface="+mn-lt"/>
            </a:endParaRPr>
          </a:p>
          <a:p>
            <a:pPr algn="ctr"/>
            <a:r>
              <a:rPr lang="en-US" sz="2400" b="1" i="1" dirty="0">
                <a:solidFill>
                  <a:schemeClr val="bg1"/>
                </a:solidFill>
                <a:latin typeface="+mn-lt"/>
              </a:rPr>
              <a:t>with</a:t>
            </a:r>
            <a:r>
              <a:rPr lang="en-US" sz="2400" b="1" dirty="0">
                <a:solidFill>
                  <a:schemeClr val="bg1"/>
                </a:solidFill>
                <a:latin typeface="+mn-lt"/>
              </a:rPr>
              <a:t> and </a:t>
            </a:r>
            <a:r>
              <a:rPr lang="en-US" sz="2400" b="1" i="1" dirty="0">
                <a:solidFill>
                  <a:schemeClr val="bg1"/>
                </a:solidFill>
                <a:latin typeface="+mn-lt"/>
              </a:rPr>
              <a:t>between</a:t>
            </a:r>
            <a:r>
              <a:rPr lang="en-US" sz="2400" b="1" dirty="0">
                <a:solidFill>
                  <a:schemeClr val="bg1"/>
                </a:solidFill>
                <a:latin typeface="+mn-lt"/>
              </a:rPr>
              <a:t> business and communities to</a:t>
            </a:r>
          </a:p>
          <a:p>
            <a:pPr algn="ctr"/>
            <a:r>
              <a:rPr lang="en-US" sz="2400" b="1" dirty="0">
                <a:solidFill>
                  <a:schemeClr val="bg1"/>
                </a:solidFill>
                <a:latin typeface="+mn-lt"/>
              </a:rPr>
              <a:t>co-create purposeful action</a:t>
            </a:r>
          </a:p>
        </p:txBody>
      </p:sp>
      <p:sp>
        <p:nvSpPr>
          <p:cNvPr id="11" name="Snip Single Corner Rectangle 10">
            <a:extLst>
              <a:ext uri="{FF2B5EF4-FFF2-40B4-BE49-F238E27FC236}">
                <a16:creationId xmlns:a16="http://schemas.microsoft.com/office/drawing/2014/main" id="{B0AFC19F-6F31-3946-9209-FD3BF89704CB}"/>
              </a:ext>
            </a:extLst>
          </p:cNvPr>
          <p:cNvSpPr/>
          <p:nvPr/>
        </p:nvSpPr>
        <p:spPr>
          <a:xfrm>
            <a:off x="1878862" y="1421750"/>
            <a:ext cx="2661486" cy="3480990"/>
          </a:xfrm>
          <a:prstGeom prst="snip1Rect">
            <a:avLst/>
          </a:prstGeom>
          <a:solidFill>
            <a:schemeClr val="accent1"/>
          </a:solidFill>
          <a:ln w="635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A3A3A"/>
              </a:solidFill>
              <a:latin typeface="Arial Regular"/>
            </a:endParaRPr>
          </a:p>
        </p:txBody>
      </p:sp>
      <p:sp>
        <p:nvSpPr>
          <p:cNvPr id="12" name="Content Placeholder 2">
            <a:extLst>
              <a:ext uri="{FF2B5EF4-FFF2-40B4-BE49-F238E27FC236}">
                <a16:creationId xmlns:a16="http://schemas.microsoft.com/office/drawing/2014/main" id="{566FF272-B76B-B64E-8F04-76C6B61F05B7}"/>
              </a:ext>
            </a:extLst>
          </p:cNvPr>
          <p:cNvSpPr>
            <a:spLocks noGrp="1"/>
          </p:cNvSpPr>
          <p:nvPr>
            <p:ph idx="1"/>
          </p:nvPr>
        </p:nvSpPr>
        <p:spPr>
          <a:xfrm>
            <a:off x="1898238" y="1421750"/>
            <a:ext cx="2642109" cy="2136299"/>
          </a:xfrm>
        </p:spPr>
        <p:txBody>
          <a:bodyPr lIns="288000" tIns="360000" rIns="288000">
            <a:normAutofit fontScale="70000" lnSpcReduction="20000"/>
          </a:bodyPr>
          <a:lstStyle/>
          <a:p>
            <a:pPr marL="0" indent="0">
              <a:buNone/>
            </a:pPr>
            <a:r>
              <a:rPr lang="en-GB" b="1" dirty="0">
                <a:solidFill>
                  <a:schemeClr val="bg1"/>
                </a:solidFill>
                <a:latin typeface="+mn-lt"/>
              </a:rPr>
              <a:t>Accelerate progress towards attaining the SDGs including net-zero</a:t>
            </a:r>
          </a:p>
        </p:txBody>
      </p:sp>
      <p:sp>
        <p:nvSpPr>
          <p:cNvPr id="20" name="Snip Single Corner Rectangle 19">
            <a:extLst>
              <a:ext uri="{FF2B5EF4-FFF2-40B4-BE49-F238E27FC236}">
                <a16:creationId xmlns:a16="http://schemas.microsoft.com/office/drawing/2014/main" id="{20470636-E4A9-8D40-9357-201380CEE8A1}"/>
              </a:ext>
            </a:extLst>
          </p:cNvPr>
          <p:cNvSpPr/>
          <p:nvPr/>
        </p:nvSpPr>
        <p:spPr>
          <a:xfrm>
            <a:off x="4988316" y="1421750"/>
            <a:ext cx="2661486" cy="3480990"/>
          </a:xfrm>
          <a:prstGeom prst="snip1Rect">
            <a:avLst/>
          </a:prstGeom>
          <a:solidFill>
            <a:schemeClr val="accent6"/>
          </a:solidFill>
          <a:ln w="635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rgbClr val="3A3A3A"/>
              </a:solidFill>
              <a:latin typeface="Arial Regular"/>
            </a:endParaRPr>
          </a:p>
        </p:txBody>
      </p:sp>
      <p:sp>
        <p:nvSpPr>
          <p:cNvPr id="21" name="Content Placeholder 2">
            <a:extLst>
              <a:ext uri="{FF2B5EF4-FFF2-40B4-BE49-F238E27FC236}">
                <a16:creationId xmlns:a16="http://schemas.microsoft.com/office/drawing/2014/main" id="{3DA85F20-533F-1A45-A649-E30F1E55BE0F}"/>
              </a:ext>
            </a:extLst>
          </p:cNvPr>
          <p:cNvSpPr txBox="1">
            <a:spLocks/>
          </p:cNvSpPr>
          <p:nvPr/>
        </p:nvSpPr>
        <p:spPr>
          <a:xfrm>
            <a:off x="4998004" y="1421750"/>
            <a:ext cx="2642109" cy="2136299"/>
          </a:xfrm>
          <a:prstGeom prst="rect">
            <a:avLst/>
          </a:prstGeom>
        </p:spPr>
        <p:txBody>
          <a:bodyPr vert="horz" lIns="288000" tIns="360000" rIns="28800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b="0" i="0" kern="1200">
                <a:solidFill>
                  <a:schemeClr val="tx1"/>
                </a:solidFill>
                <a:latin typeface="Titillium Regular"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b="0" i="0" kern="1200">
                <a:solidFill>
                  <a:schemeClr val="tx1"/>
                </a:solidFill>
                <a:latin typeface="Titillium Regular"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Titillium Regular"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Titillium Regular"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Titillium Regular"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GB" sz="2200" b="1" dirty="0">
                <a:solidFill>
                  <a:schemeClr val="bg1"/>
                </a:solidFill>
                <a:latin typeface="+mn-lt"/>
              </a:rPr>
              <a:t>Help business find their sense of purpose</a:t>
            </a:r>
          </a:p>
        </p:txBody>
      </p:sp>
      <p:sp>
        <p:nvSpPr>
          <p:cNvPr id="22" name="Snip Single Corner Rectangle 21">
            <a:extLst>
              <a:ext uri="{FF2B5EF4-FFF2-40B4-BE49-F238E27FC236}">
                <a16:creationId xmlns:a16="http://schemas.microsoft.com/office/drawing/2014/main" id="{4FEA4A1C-6401-8D46-BB95-3E7AA4048AAB}"/>
              </a:ext>
            </a:extLst>
          </p:cNvPr>
          <p:cNvSpPr/>
          <p:nvPr/>
        </p:nvSpPr>
        <p:spPr>
          <a:xfrm>
            <a:off x="8107460" y="1421750"/>
            <a:ext cx="2661486" cy="3480990"/>
          </a:xfrm>
          <a:prstGeom prst="snip1Rect">
            <a:avLst/>
          </a:prstGeom>
          <a:solidFill>
            <a:schemeClr val="accent4"/>
          </a:solidFill>
          <a:ln w="635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A3A3A"/>
              </a:solidFill>
              <a:latin typeface="Arial Regular"/>
            </a:endParaRPr>
          </a:p>
        </p:txBody>
      </p:sp>
      <p:sp>
        <p:nvSpPr>
          <p:cNvPr id="23" name="Content Placeholder 2">
            <a:extLst>
              <a:ext uri="{FF2B5EF4-FFF2-40B4-BE49-F238E27FC236}">
                <a16:creationId xmlns:a16="http://schemas.microsoft.com/office/drawing/2014/main" id="{1EE90B73-A5BD-C84C-BDF2-F47A7CDD389B}"/>
              </a:ext>
            </a:extLst>
          </p:cNvPr>
          <p:cNvSpPr txBox="1">
            <a:spLocks/>
          </p:cNvSpPr>
          <p:nvPr/>
        </p:nvSpPr>
        <p:spPr>
          <a:xfrm>
            <a:off x="8107460" y="1421750"/>
            <a:ext cx="2642109" cy="2136299"/>
          </a:xfrm>
          <a:prstGeom prst="rect">
            <a:avLst/>
          </a:prstGeom>
        </p:spPr>
        <p:txBody>
          <a:bodyPr vert="horz" lIns="288000" tIns="360000" rIns="28800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b="0" i="0" kern="1200">
                <a:solidFill>
                  <a:schemeClr val="tx1"/>
                </a:solidFill>
                <a:latin typeface="Titillium Regular"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b="0" i="0" kern="1200">
                <a:solidFill>
                  <a:schemeClr val="tx1"/>
                </a:solidFill>
                <a:latin typeface="Titillium Regular"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Titillium Regular"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Titillium Regular"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Titillium Regular"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GB" sz="2200" b="1" dirty="0">
                <a:solidFill>
                  <a:schemeClr val="bg1"/>
                </a:solidFill>
                <a:latin typeface="+mn-lt"/>
              </a:rPr>
              <a:t>To build partnerships towards the goals</a:t>
            </a:r>
          </a:p>
        </p:txBody>
      </p:sp>
      <p:sp>
        <p:nvSpPr>
          <p:cNvPr id="24" name="TextBox 23">
            <a:extLst>
              <a:ext uri="{FF2B5EF4-FFF2-40B4-BE49-F238E27FC236}">
                <a16:creationId xmlns:a16="http://schemas.microsoft.com/office/drawing/2014/main" id="{BA62899D-B877-7649-91FE-4F1A1068461E}"/>
              </a:ext>
            </a:extLst>
          </p:cNvPr>
          <p:cNvSpPr txBox="1"/>
          <p:nvPr/>
        </p:nvSpPr>
        <p:spPr>
          <a:xfrm>
            <a:off x="1898238" y="3592854"/>
            <a:ext cx="2651798" cy="394147"/>
          </a:xfrm>
          <a:prstGeom prst="rect">
            <a:avLst/>
          </a:prstGeom>
          <a:noFill/>
        </p:spPr>
        <p:txBody>
          <a:bodyPr wrap="square" lIns="288000" tIns="0" rIns="288000" bIns="0" rtlCol="0">
            <a:spAutoFit/>
          </a:bodyPr>
          <a:lstStyle/>
          <a:p>
            <a:pPr algn="r">
              <a:lnSpc>
                <a:spcPts val="1600"/>
              </a:lnSpc>
            </a:pPr>
            <a:r>
              <a:rPr lang="en-GB" sz="1200" i="1" dirty="0">
                <a:solidFill>
                  <a:schemeClr val="bg1"/>
                </a:solidFill>
              </a:rPr>
              <a:t>… the “ultimate” wicked problem</a:t>
            </a:r>
          </a:p>
        </p:txBody>
      </p:sp>
      <p:sp>
        <p:nvSpPr>
          <p:cNvPr id="26" name="TextBox 25">
            <a:extLst>
              <a:ext uri="{FF2B5EF4-FFF2-40B4-BE49-F238E27FC236}">
                <a16:creationId xmlns:a16="http://schemas.microsoft.com/office/drawing/2014/main" id="{2E188509-6CB4-7F4C-9797-7D02FD5FE8AC}"/>
              </a:ext>
            </a:extLst>
          </p:cNvPr>
          <p:cNvSpPr txBox="1"/>
          <p:nvPr/>
        </p:nvSpPr>
        <p:spPr>
          <a:xfrm>
            <a:off x="8117148" y="3592854"/>
            <a:ext cx="2651798" cy="1292662"/>
          </a:xfrm>
          <a:prstGeom prst="rect">
            <a:avLst/>
          </a:prstGeom>
          <a:noFill/>
        </p:spPr>
        <p:txBody>
          <a:bodyPr wrap="square" lIns="288000" tIns="0" rIns="288000" bIns="0" rtlCol="0">
            <a:spAutoFit/>
          </a:bodyPr>
          <a:lstStyle/>
          <a:p>
            <a:pPr marL="0" indent="0" algn="r">
              <a:buNone/>
            </a:pPr>
            <a:r>
              <a:rPr lang="en-GB" sz="1200" i="1" dirty="0"/>
              <a:t>…   Deciding who is involved in co-creation &amp; those affected (wider impact)</a:t>
            </a:r>
          </a:p>
          <a:p>
            <a:pPr marL="0" indent="0" algn="r">
              <a:buNone/>
            </a:pPr>
            <a:endParaRPr lang="en-GB" sz="1200" i="1" dirty="0"/>
          </a:p>
          <a:p>
            <a:pPr marL="0" indent="0" algn="r">
              <a:buNone/>
            </a:pPr>
            <a:r>
              <a:rPr lang="en-GB" sz="1200" i="1" dirty="0"/>
              <a:t>… Providing evaluation services to measure &amp; track impact</a:t>
            </a:r>
          </a:p>
        </p:txBody>
      </p:sp>
      <p:sp>
        <p:nvSpPr>
          <p:cNvPr id="14" name="Title 1">
            <a:extLst>
              <a:ext uri="{FF2B5EF4-FFF2-40B4-BE49-F238E27FC236}">
                <a16:creationId xmlns:a16="http://schemas.microsoft.com/office/drawing/2014/main" id="{214E5589-33B6-4605-8257-F22074BF0B30}"/>
              </a:ext>
            </a:extLst>
          </p:cNvPr>
          <p:cNvSpPr>
            <a:spLocks noGrp="1"/>
          </p:cNvSpPr>
          <p:nvPr>
            <p:ph type="title"/>
          </p:nvPr>
        </p:nvSpPr>
        <p:spPr>
          <a:xfrm>
            <a:off x="1524911" y="351988"/>
            <a:ext cx="8163375" cy="775597"/>
          </a:xfrm>
        </p:spPr>
        <p:txBody>
          <a:bodyPr/>
          <a:lstStyle/>
          <a:p>
            <a:r>
              <a:rPr lang="en-GB" sz="2800" dirty="0"/>
              <a:t>Implications for Systems/COR: Value(s) in partnership working for the goals</a:t>
            </a:r>
          </a:p>
        </p:txBody>
      </p:sp>
      <p:sp>
        <p:nvSpPr>
          <p:cNvPr id="15" name="TextBox 14">
            <a:extLst>
              <a:ext uri="{FF2B5EF4-FFF2-40B4-BE49-F238E27FC236}">
                <a16:creationId xmlns:a16="http://schemas.microsoft.com/office/drawing/2014/main" id="{3AA00233-05E0-4200-97E4-4A149AED81EE}"/>
              </a:ext>
            </a:extLst>
          </p:cNvPr>
          <p:cNvSpPr txBox="1"/>
          <p:nvPr/>
        </p:nvSpPr>
        <p:spPr>
          <a:xfrm>
            <a:off x="4862319" y="3152917"/>
            <a:ext cx="2651798" cy="1846659"/>
          </a:xfrm>
          <a:prstGeom prst="rect">
            <a:avLst/>
          </a:prstGeom>
          <a:noFill/>
        </p:spPr>
        <p:txBody>
          <a:bodyPr wrap="square" lIns="288000" tIns="0" rIns="288000" bIns="0" rtlCol="0">
            <a:spAutoFit/>
          </a:bodyPr>
          <a:lstStyle/>
          <a:p>
            <a:pPr marL="0" indent="0" algn="r">
              <a:buNone/>
            </a:pPr>
            <a:r>
              <a:rPr lang="en-GB" sz="1200" i="1" dirty="0"/>
              <a:t>… Embodying purpose by untangling Value(s) in purposeful action</a:t>
            </a:r>
          </a:p>
          <a:p>
            <a:pPr marL="0" indent="0" algn="r">
              <a:buNone/>
            </a:pPr>
            <a:endParaRPr lang="en-GB" sz="1200" i="1" dirty="0"/>
          </a:p>
          <a:p>
            <a:pPr marL="0" indent="0" algn="r">
              <a:buNone/>
            </a:pPr>
            <a:r>
              <a:rPr lang="en-GB" sz="1200" i="1" dirty="0"/>
              <a:t>… Bringing about a wider impact by connecting &amp; aligning individual &amp; shared Weltanschauung</a:t>
            </a:r>
          </a:p>
          <a:p>
            <a:pPr marL="0" indent="0" algn="r">
              <a:buNone/>
            </a:pPr>
            <a:r>
              <a:rPr lang="en-GB" sz="1200" i="1" dirty="0"/>
              <a:t>(from ego to eco system)</a:t>
            </a:r>
          </a:p>
          <a:p>
            <a:pPr marL="0" indent="0" algn="r">
              <a:buNone/>
            </a:pPr>
            <a:endParaRPr lang="en-GB" sz="1200" i="1" dirty="0"/>
          </a:p>
        </p:txBody>
      </p:sp>
    </p:spTree>
    <p:extLst>
      <p:ext uri="{BB962C8B-B14F-4D97-AF65-F5344CB8AC3E}">
        <p14:creationId xmlns:p14="http://schemas.microsoft.com/office/powerpoint/2010/main" val="2950639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fade">
                                      <p:cBhvr>
                                        <p:cTn id="12" dur="1000"/>
                                        <p:tgtEl>
                                          <p:spTgt spid="12">
                                            <p:txEl>
                                              <p:pRg st="0" end="0"/>
                                            </p:txEl>
                                          </p:spTgt>
                                        </p:tgtEl>
                                      </p:cBhvr>
                                    </p:animEffect>
                                    <p:anim calcmode="lin" valueType="num">
                                      <p:cBhvr>
                                        <p:cTn id="13"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2">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1000"/>
                                        <p:tgtEl>
                                          <p:spTgt spid="20"/>
                                        </p:tgtEl>
                                      </p:cBhvr>
                                    </p:animEffect>
                                    <p:anim calcmode="lin" valueType="num">
                                      <p:cBhvr>
                                        <p:cTn id="18" dur="1000" fill="hold"/>
                                        <p:tgtEl>
                                          <p:spTgt spid="20"/>
                                        </p:tgtEl>
                                        <p:attrNameLst>
                                          <p:attrName>ppt_x</p:attrName>
                                        </p:attrNameLst>
                                      </p:cBhvr>
                                      <p:tavLst>
                                        <p:tav tm="0">
                                          <p:val>
                                            <p:strVal val="#ppt_x"/>
                                          </p:val>
                                        </p:tav>
                                        <p:tav tm="100000">
                                          <p:val>
                                            <p:strVal val="#ppt_x"/>
                                          </p:val>
                                        </p:tav>
                                      </p:tavLst>
                                    </p:anim>
                                    <p:anim calcmode="lin" valueType="num">
                                      <p:cBhvr>
                                        <p:cTn id="19" dur="1000" fill="hold"/>
                                        <p:tgtEl>
                                          <p:spTgt spid="20"/>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1000"/>
                                        <p:tgtEl>
                                          <p:spTgt spid="21"/>
                                        </p:tgtEl>
                                      </p:cBhvr>
                                    </p:animEffect>
                                    <p:anim calcmode="lin" valueType="num">
                                      <p:cBhvr>
                                        <p:cTn id="23" dur="1000" fill="hold"/>
                                        <p:tgtEl>
                                          <p:spTgt spid="21"/>
                                        </p:tgtEl>
                                        <p:attrNameLst>
                                          <p:attrName>ppt_x</p:attrName>
                                        </p:attrNameLst>
                                      </p:cBhvr>
                                      <p:tavLst>
                                        <p:tav tm="0">
                                          <p:val>
                                            <p:strVal val="#ppt_x"/>
                                          </p:val>
                                        </p:tav>
                                        <p:tav tm="100000">
                                          <p:val>
                                            <p:strVal val="#ppt_x"/>
                                          </p:val>
                                        </p:tav>
                                      </p:tavLst>
                                    </p:anim>
                                    <p:anim calcmode="lin" valueType="num">
                                      <p:cBhvr>
                                        <p:cTn id="24" dur="1000" fill="hold"/>
                                        <p:tgtEl>
                                          <p:spTgt spid="21"/>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1000"/>
                                        <p:tgtEl>
                                          <p:spTgt spid="22"/>
                                        </p:tgtEl>
                                      </p:cBhvr>
                                    </p:animEffect>
                                    <p:anim calcmode="lin" valueType="num">
                                      <p:cBhvr>
                                        <p:cTn id="28" dur="1000" fill="hold"/>
                                        <p:tgtEl>
                                          <p:spTgt spid="22"/>
                                        </p:tgtEl>
                                        <p:attrNameLst>
                                          <p:attrName>ppt_x</p:attrName>
                                        </p:attrNameLst>
                                      </p:cBhvr>
                                      <p:tavLst>
                                        <p:tav tm="0">
                                          <p:val>
                                            <p:strVal val="#ppt_x"/>
                                          </p:val>
                                        </p:tav>
                                        <p:tav tm="100000">
                                          <p:val>
                                            <p:strVal val="#ppt_x"/>
                                          </p:val>
                                        </p:tav>
                                      </p:tavLst>
                                    </p:anim>
                                    <p:anim calcmode="lin" valueType="num">
                                      <p:cBhvr>
                                        <p:cTn id="29" dur="1000" fill="hold"/>
                                        <p:tgtEl>
                                          <p:spTgt spid="22"/>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1000"/>
                                        <p:tgtEl>
                                          <p:spTgt spid="24"/>
                                        </p:tgtEl>
                                      </p:cBhvr>
                                    </p:animEffect>
                                    <p:anim calcmode="lin" valueType="num">
                                      <p:cBhvr>
                                        <p:cTn id="38" dur="1000" fill="hold"/>
                                        <p:tgtEl>
                                          <p:spTgt spid="24"/>
                                        </p:tgtEl>
                                        <p:attrNameLst>
                                          <p:attrName>ppt_x</p:attrName>
                                        </p:attrNameLst>
                                      </p:cBhvr>
                                      <p:tavLst>
                                        <p:tav tm="0">
                                          <p:val>
                                            <p:strVal val="#ppt_x"/>
                                          </p:val>
                                        </p:tav>
                                        <p:tav tm="100000">
                                          <p:val>
                                            <p:strVal val="#ppt_x"/>
                                          </p:val>
                                        </p:tav>
                                      </p:tavLst>
                                    </p:anim>
                                    <p:anim calcmode="lin" valueType="num">
                                      <p:cBhvr>
                                        <p:cTn id="39" dur="1000" fill="hold"/>
                                        <p:tgtEl>
                                          <p:spTgt spid="24"/>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fade">
                                      <p:cBhvr>
                                        <p:cTn id="42" dur="1000"/>
                                        <p:tgtEl>
                                          <p:spTgt spid="26"/>
                                        </p:tgtEl>
                                      </p:cBhvr>
                                    </p:animEffect>
                                    <p:anim calcmode="lin" valueType="num">
                                      <p:cBhvr>
                                        <p:cTn id="43" dur="1000" fill="hold"/>
                                        <p:tgtEl>
                                          <p:spTgt spid="26"/>
                                        </p:tgtEl>
                                        <p:attrNameLst>
                                          <p:attrName>ppt_x</p:attrName>
                                        </p:attrNameLst>
                                      </p:cBhvr>
                                      <p:tavLst>
                                        <p:tav tm="0">
                                          <p:val>
                                            <p:strVal val="#ppt_x"/>
                                          </p:val>
                                        </p:tav>
                                        <p:tav tm="100000">
                                          <p:val>
                                            <p:strVal val="#ppt_x"/>
                                          </p:val>
                                        </p:tav>
                                      </p:tavLst>
                                    </p:anim>
                                    <p:anim calcmode="lin" valueType="num">
                                      <p:cBhvr>
                                        <p:cTn id="44" dur="1000" fill="hold"/>
                                        <p:tgtEl>
                                          <p:spTgt spid="26"/>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1000"/>
                                        <p:tgtEl>
                                          <p:spTgt spid="15"/>
                                        </p:tgtEl>
                                      </p:cBhvr>
                                    </p:animEffect>
                                    <p:anim calcmode="lin" valueType="num">
                                      <p:cBhvr>
                                        <p:cTn id="48" dur="1000" fill="hold"/>
                                        <p:tgtEl>
                                          <p:spTgt spid="15"/>
                                        </p:tgtEl>
                                        <p:attrNameLst>
                                          <p:attrName>ppt_x</p:attrName>
                                        </p:attrNameLst>
                                      </p:cBhvr>
                                      <p:tavLst>
                                        <p:tav tm="0">
                                          <p:val>
                                            <p:strVal val="#ppt_x"/>
                                          </p:val>
                                        </p:tav>
                                        <p:tav tm="100000">
                                          <p:val>
                                            <p:strVal val="#ppt_x"/>
                                          </p:val>
                                        </p:tav>
                                      </p:tavLst>
                                    </p:anim>
                                    <p:anim calcmode="lin" valueType="num">
                                      <p:cBhvr>
                                        <p:cTn id="4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build="p"/>
      <p:bldP spid="20" grpId="0" animBg="1"/>
      <p:bldP spid="21" grpId="0"/>
      <p:bldP spid="22" grpId="0" animBg="1"/>
      <p:bldP spid="23" grpId="0"/>
      <p:bldP spid="24" grpId="0"/>
      <p:bldP spid="26" grpId="0"/>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C2583BC-83C1-8B4E-8790-15AC621F15F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80232" cy="6858000"/>
          </a:xfrm>
          <a:prstGeom prst="rect">
            <a:avLst/>
          </a:prstGeom>
        </p:spPr>
      </p:pic>
      <p:sp>
        <p:nvSpPr>
          <p:cNvPr id="4" name="TextBox 3">
            <a:extLst>
              <a:ext uri="{FF2B5EF4-FFF2-40B4-BE49-F238E27FC236}">
                <a16:creationId xmlns:a16="http://schemas.microsoft.com/office/drawing/2014/main" id="{C31FBF3B-8405-4444-AAA4-A5161B83E06A}"/>
              </a:ext>
            </a:extLst>
          </p:cNvPr>
          <p:cNvSpPr txBox="1"/>
          <p:nvPr/>
        </p:nvSpPr>
        <p:spPr>
          <a:xfrm>
            <a:off x="4264364" y="3781550"/>
            <a:ext cx="3651504" cy="675492"/>
          </a:xfrm>
          <a:prstGeom prst="rect">
            <a:avLst/>
          </a:prstGeom>
          <a:solidFill>
            <a:schemeClr val="tx2"/>
          </a:solidFill>
        </p:spPr>
        <p:txBody>
          <a:bodyPr wrap="square" tIns="0" bIns="108000" rtlCol="0" anchor="t" anchorCtr="0">
            <a:spAutoFit/>
          </a:bodyPr>
          <a:lstStyle/>
          <a:p>
            <a:pPr algn="ctr">
              <a:lnSpc>
                <a:spcPct val="150000"/>
              </a:lnSpc>
            </a:pPr>
            <a:r>
              <a:rPr lang="en-GB" sz="2800" b="1" dirty="0" err="1">
                <a:solidFill>
                  <a:schemeClr val="bg1"/>
                </a:solidFill>
              </a:rPr>
              <a:t>napier.ac.uk</a:t>
            </a:r>
            <a:r>
              <a:rPr lang="en-GB" sz="2800" b="1" dirty="0">
                <a:solidFill>
                  <a:schemeClr val="bg1"/>
                </a:solidFill>
              </a:rPr>
              <a:t>/</a:t>
            </a:r>
            <a:r>
              <a:rPr lang="en-GB" sz="2800" b="1" dirty="0" err="1">
                <a:solidFill>
                  <a:schemeClr val="bg1"/>
                </a:solidFill>
              </a:rPr>
              <a:t>tbs</a:t>
            </a:r>
            <a:endParaRPr lang="en-GB" sz="2800" dirty="0">
              <a:solidFill>
                <a:schemeClr val="bg1"/>
              </a:solidFill>
            </a:endParaRPr>
          </a:p>
        </p:txBody>
      </p:sp>
      <p:sp>
        <p:nvSpPr>
          <p:cNvPr id="6" name="Title 1">
            <a:extLst>
              <a:ext uri="{FF2B5EF4-FFF2-40B4-BE49-F238E27FC236}">
                <a16:creationId xmlns:a16="http://schemas.microsoft.com/office/drawing/2014/main" id="{2E5274AC-6963-0F43-B783-BD8A8BFF8DEA}"/>
              </a:ext>
            </a:extLst>
          </p:cNvPr>
          <p:cNvSpPr txBox="1">
            <a:spLocks/>
          </p:cNvSpPr>
          <p:nvPr/>
        </p:nvSpPr>
        <p:spPr>
          <a:xfrm>
            <a:off x="2317377" y="865848"/>
            <a:ext cx="7557247" cy="2387600"/>
          </a:xfrm>
          <a:prstGeom prst="rect">
            <a:avLst/>
          </a:prstGeom>
        </p:spPr>
        <p:txBody>
          <a:bodyPr lIns="288000" rIns="288000" anchor="b" anchorCtr="0"/>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a:solidFill>
                  <a:schemeClr val="bg1"/>
                </a:solidFill>
                <a:latin typeface="+mn-lt"/>
              </a:rPr>
              <a:t>Thank you!</a:t>
            </a:r>
            <a:endParaRPr lang="en-US" b="1" dirty="0">
              <a:solidFill>
                <a:schemeClr val="bg1"/>
              </a:solidFill>
              <a:latin typeface="+mn-lt"/>
            </a:endParaRPr>
          </a:p>
        </p:txBody>
      </p:sp>
    </p:spTree>
    <p:extLst>
      <p:ext uri="{BB962C8B-B14F-4D97-AF65-F5344CB8AC3E}">
        <p14:creationId xmlns:p14="http://schemas.microsoft.com/office/powerpoint/2010/main" val="2374521201"/>
      </p:ext>
    </p:extLst>
  </p:cSld>
  <p:clrMapOvr>
    <a:masterClrMapping/>
  </p:clrMapOvr>
  <mc:AlternateContent xmlns:mc="http://schemas.openxmlformats.org/markup-compatibility/2006" xmlns:p14="http://schemas.microsoft.com/office/powerpoint/2010/main">
    <mc:Choice Requires="p14">
      <p:transition spd="med" p14:dur="700" advClick="0" advTm="7000">
        <p:fade/>
      </p:transition>
    </mc:Choice>
    <mc:Fallback xmlns="">
      <p:transition spd="med" advClick="0" advTm="7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2373F-DBCB-954F-8A90-053B95003515}"/>
              </a:ext>
            </a:extLst>
          </p:cNvPr>
          <p:cNvSpPr>
            <a:spLocks noGrp="1"/>
          </p:cNvSpPr>
          <p:nvPr>
            <p:ph type="ctrTitle"/>
          </p:nvPr>
        </p:nvSpPr>
        <p:spPr>
          <a:xfrm>
            <a:off x="2855471" y="1614524"/>
            <a:ext cx="7557247" cy="830997"/>
          </a:xfrm>
        </p:spPr>
        <p:txBody>
          <a:bodyPr lIns="288000" rIns="288000"/>
          <a:lstStyle/>
          <a:p>
            <a:pPr algn="l"/>
            <a:r>
              <a:rPr lang="en-GB" dirty="0">
                <a:latin typeface="+mn-lt"/>
              </a:rPr>
              <a:t>Outline</a:t>
            </a:r>
            <a:endParaRPr lang="en-US" b="1" dirty="0">
              <a:latin typeface="+mn-lt"/>
            </a:endParaRPr>
          </a:p>
        </p:txBody>
      </p:sp>
      <p:sp>
        <p:nvSpPr>
          <p:cNvPr id="3" name="Subtitle 2">
            <a:extLst>
              <a:ext uri="{FF2B5EF4-FFF2-40B4-BE49-F238E27FC236}">
                <a16:creationId xmlns:a16="http://schemas.microsoft.com/office/drawing/2014/main" id="{4AE14F3F-C451-8C4C-8EA4-B4F0F927B2FA}"/>
              </a:ext>
            </a:extLst>
          </p:cNvPr>
          <p:cNvSpPr>
            <a:spLocks noGrp="1"/>
          </p:cNvSpPr>
          <p:nvPr>
            <p:ph type="subTitle" idx="1"/>
          </p:nvPr>
        </p:nvSpPr>
        <p:spPr>
          <a:xfrm>
            <a:off x="1303651" y="3526193"/>
            <a:ext cx="2411100" cy="1928981"/>
          </a:xfrm>
        </p:spPr>
        <p:txBody>
          <a:bodyPr lIns="288000" tIns="72000" rIns="288000">
            <a:normAutofit/>
          </a:bodyPr>
          <a:lstStyle/>
          <a:p>
            <a:pPr algn="l"/>
            <a:r>
              <a:rPr lang="en-GB" dirty="0">
                <a:latin typeface="+mn-lt"/>
              </a:rPr>
              <a:t>Value(s): Taking a Systems/ COR Critical Perspective:</a:t>
            </a:r>
            <a:endParaRPr lang="en-US" dirty="0">
              <a:latin typeface="+mn-lt"/>
            </a:endParaRPr>
          </a:p>
        </p:txBody>
      </p:sp>
      <p:sp>
        <p:nvSpPr>
          <p:cNvPr id="4" name="Text Placeholder 3">
            <a:extLst>
              <a:ext uri="{FF2B5EF4-FFF2-40B4-BE49-F238E27FC236}">
                <a16:creationId xmlns:a16="http://schemas.microsoft.com/office/drawing/2014/main" id="{C60EE69B-7169-2943-AD3B-60CD4BC44B4C}"/>
              </a:ext>
            </a:extLst>
          </p:cNvPr>
          <p:cNvSpPr txBox="1">
            <a:spLocks/>
          </p:cNvSpPr>
          <p:nvPr/>
        </p:nvSpPr>
        <p:spPr>
          <a:xfrm>
            <a:off x="3900488" y="2644106"/>
            <a:ext cx="7996237" cy="470292"/>
          </a:xfrm>
          <a:prstGeom prst="rect">
            <a:avLst/>
          </a:prstGeom>
          <a:solidFill>
            <a:schemeClr val="accent3"/>
          </a:solidFill>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2400" b="1" dirty="0">
                <a:solidFill>
                  <a:schemeClr val="bg1"/>
                </a:solidFill>
              </a:rPr>
              <a:t>Sustainability – the “ultimate” wicked problem</a:t>
            </a:r>
          </a:p>
        </p:txBody>
      </p:sp>
      <p:sp>
        <p:nvSpPr>
          <p:cNvPr id="7" name="Text Placeholder 3">
            <a:extLst>
              <a:ext uri="{FF2B5EF4-FFF2-40B4-BE49-F238E27FC236}">
                <a16:creationId xmlns:a16="http://schemas.microsoft.com/office/drawing/2014/main" id="{D3394C2F-CDFF-1740-AA90-266D41008E78}"/>
              </a:ext>
            </a:extLst>
          </p:cNvPr>
          <p:cNvSpPr txBox="1">
            <a:spLocks/>
          </p:cNvSpPr>
          <p:nvPr/>
        </p:nvSpPr>
        <p:spPr>
          <a:xfrm>
            <a:off x="3900485" y="4430065"/>
            <a:ext cx="7996237" cy="470292"/>
          </a:xfrm>
          <a:prstGeom prst="rect">
            <a:avLst/>
          </a:prstGeom>
          <a:solidFill>
            <a:schemeClr val="accent1"/>
          </a:solidFill>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2400" b="1" dirty="0">
                <a:solidFill>
                  <a:schemeClr val="bg1"/>
                </a:solidFill>
              </a:rPr>
              <a:t>Search for ‘meaning’ in Systems Thinking/COR</a:t>
            </a:r>
            <a:endParaRPr lang="en-US" sz="2400" b="1" dirty="0">
              <a:solidFill>
                <a:schemeClr val="bg1"/>
              </a:solidFill>
            </a:endParaRPr>
          </a:p>
        </p:txBody>
      </p:sp>
      <p:sp>
        <p:nvSpPr>
          <p:cNvPr id="9" name="Text Placeholder 3">
            <a:extLst>
              <a:ext uri="{FF2B5EF4-FFF2-40B4-BE49-F238E27FC236}">
                <a16:creationId xmlns:a16="http://schemas.microsoft.com/office/drawing/2014/main" id="{33C870DA-1934-F84C-8608-2F85B18597A2}"/>
              </a:ext>
            </a:extLst>
          </p:cNvPr>
          <p:cNvSpPr txBox="1">
            <a:spLocks/>
          </p:cNvSpPr>
          <p:nvPr/>
        </p:nvSpPr>
        <p:spPr>
          <a:xfrm>
            <a:off x="3900494" y="6008602"/>
            <a:ext cx="7996234" cy="659921"/>
          </a:xfrm>
          <a:prstGeom prst="rect">
            <a:avLst/>
          </a:prstGeom>
          <a:solidFill>
            <a:schemeClr val="accent1"/>
          </a:solidFill>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2400" b="1" dirty="0">
                <a:solidFill>
                  <a:schemeClr val="bg1"/>
                </a:solidFill>
              </a:rPr>
              <a:t>Implications for Systems/COR: Value(s) in partnership working for the goals</a:t>
            </a:r>
            <a:endParaRPr lang="en-US" sz="2400" b="1" dirty="0">
              <a:solidFill>
                <a:schemeClr val="bg1"/>
              </a:solidFill>
            </a:endParaRPr>
          </a:p>
        </p:txBody>
      </p:sp>
      <p:sp>
        <p:nvSpPr>
          <p:cNvPr id="10" name="Text Placeholder 3">
            <a:extLst>
              <a:ext uri="{FF2B5EF4-FFF2-40B4-BE49-F238E27FC236}">
                <a16:creationId xmlns:a16="http://schemas.microsoft.com/office/drawing/2014/main" id="{FE39ADD6-47BF-45E9-9E2E-177868F9082C}"/>
              </a:ext>
            </a:extLst>
          </p:cNvPr>
          <p:cNvSpPr txBox="1">
            <a:spLocks/>
          </p:cNvSpPr>
          <p:nvPr/>
        </p:nvSpPr>
        <p:spPr>
          <a:xfrm>
            <a:off x="3900488" y="3851372"/>
            <a:ext cx="7996235" cy="430875"/>
          </a:xfrm>
          <a:prstGeom prst="rect">
            <a:avLst/>
          </a:prstGeom>
          <a:solidFill>
            <a:schemeClr val="accent1"/>
          </a:solidFill>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2400" b="1" dirty="0">
                <a:solidFill>
                  <a:schemeClr val="bg1"/>
                </a:solidFill>
              </a:rPr>
              <a:t>Purpose, meaning &amp; values in a business context</a:t>
            </a:r>
            <a:endParaRPr lang="en-US" sz="2400" b="1" dirty="0">
              <a:solidFill>
                <a:schemeClr val="bg1"/>
              </a:solidFill>
            </a:endParaRPr>
          </a:p>
        </p:txBody>
      </p:sp>
      <p:sp>
        <p:nvSpPr>
          <p:cNvPr id="11" name="Text Placeholder 3">
            <a:extLst>
              <a:ext uri="{FF2B5EF4-FFF2-40B4-BE49-F238E27FC236}">
                <a16:creationId xmlns:a16="http://schemas.microsoft.com/office/drawing/2014/main" id="{FB0BF0EF-EEBA-4723-8A2F-92B282F64FB9}"/>
              </a:ext>
            </a:extLst>
          </p:cNvPr>
          <p:cNvSpPr txBox="1">
            <a:spLocks/>
          </p:cNvSpPr>
          <p:nvPr/>
        </p:nvSpPr>
        <p:spPr>
          <a:xfrm>
            <a:off x="3900494" y="5048175"/>
            <a:ext cx="7996233" cy="809700"/>
          </a:xfrm>
          <a:prstGeom prst="rect">
            <a:avLst/>
          </a:prstGeom>
          <a:solidFill>
            <a:schemeClr val="accent1"/>
          </a:solidFill>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2400" b="1" dirty="0">
                <a:solidFill>
                  <a:schemeClr val="bg1"/>
                </a:solidFill>
              </a:rPr>
              <a:t>Continuing our Journey taking</a:t>
            </a:r>
          </a:p>
          <a:p>
            <a:pPr algn="ctr"/>
            <a:r>
              <a:rPr lang="en-GB" sz="2400" b="1" dirty="0">
                <a:solidFill>
                  <a:schemeClr val="bg1"/>
                </a:solidFill>
              </a:rPr>
              <a:t>a systems-based/COR approach</a:t>
            </a:r>
            <a:endParaRPr lang="en-US" sz="2400" b="1" dirty="0">
              <a:solidFill>
                <a:schemeClr val="bg1"/>
              </a:solidFill>
            </a:endParaRPr>
          </a:p>
        </p:txBody>
      </p:sp>
      <p:sp>
        <p:nvSpPr>
          <p:cNvPr id="12" name="Text Placeholder 3">
            <a:extLst>
              <a:ext uri="{FF2B5EF4-FFF2-40B4-BE49-F238E27FC236}">
                <a16:creationId xmlns:a16="http://schemas.microsoft.com/office/drawing/2014/main" id="{2E9AAE6A-3211-4E6E-AEE2-8AFAF9A1E4F9}"/>
              </a:ext>
            </a:extLst>
          </p:cNvPr>
          <p:cNvSpPr txBox="1">
            <a:spLocks/>
          </p:cNvSpPr>
          <p:nvPr/>
        </p:nvSpPr>
        <p:spPr>
          <a:xfrm>
            <a:off x="3900484" y="3262216"/>
            <a:ext cx="7996238" cy="438246"/>
          </a:xfrm>
          <a:prstGeom prst="rect">
            <a:avLst/>
          </a:prstGeom>
          <a:solidFill>
            <a:schemeClr val="accent1"/>
          </a:solidFill>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2000" b="1" dirty="0">
                <a:solidFill>
                  <a:schemeClr val="bg1"/>
                </a:solidFill>
              </a:rPr>
              <a:t>Reimaging Value(s): Connecting COR and Sustainability</a:t>
            </a:r>
            <a:endParaRPr lang="en-US" sz="2000" b="1" dirty="0">
              <a:solidFill>
                <a:schemeClr val="bg1"/>
              </a:solidFill>
            </a:endParaRPr>
          </a:p>
        </p:txBody>
      </p:sp>
    </p:spTree>
    <p:extLst>
      <p:ext uri="{BB962C8B-B14F-4D97-AF65-F5344CB8AC3E}">
        <p14:creationId xmlns:p14="http://schemas.microsoft.com/office/powerpoint/2010/main" val="1031503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9" grpId="0" animBg="1"/>
      <p:bldP spid="10" grpId="0" animBg="1"/>
      <p:bldP spid="11" grpId="0" animBg="1"/>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C032F5-A557-46BF-BAAC-DFA2ED7BC94B}"/>
              </a:ext>
            </a:extLst>
          </p:cNvPr>
          <p:cNvSpPr>
            <a:spLocks noGrp="1"/>
          </p:cNvSpPr>
          <p:nvPr>
            <p:ph type="title"/>
          </p:nvPr>
        </p:nvSpPr>
        <p:spPr>
          <a:xfrm>
            <a:off x="1671782" y="1376587"/>
            <a:ext cx="9675668" cy="1107996"/>
          </a:xfrm>
        </p:spPr>
        <p:txBody>
          <a:bodyPr/>
          <a:lstStyle/>
          <a:p>
            <a:r>
              <a:rPr lang="en-GB" dirty="0"/>
              <a:t>Sustainability – the </a:t>
            </a:r>
            <a:r>
              <a:rPr lang="en-GB" i="1" dirty="0"/>
              <a:t>“ultimate” wicked problem</a:t>
            </a:r>
          </a:p>
        </p:txBody>
      </p:sp>
      <p:sp>
        <p:nvSpPr>
          <p:cNvPr id="3" name="Text Placeholder 2">
            <a:extLst>
              <a:ext uri="{FF2B5EF4-FFF2-40B4-BE49-F238E27FC236}">
                <a16:creationId xmlns:a16="http://schemas.microsoft.com/office/drawing/2014/main" id="{194C39B6-7011-4D6B-AE8F-CFA9F3F09C06}"/>
              </a:ext>
            </a:extLst>
          </p:cNvPr>
          <p:cNvSpPr>
            <a:spLocks noGrp="1"/>
          </p:cNvSpPr>
          <p:nvPr>
            <p:ph type="body" idx="1"/>
          </p:nvPr>
        </p:nvSpPr>
        <p:spPr/>
        <p:txBody>
          <a:bodyPr/>
          <a:lstStyle/>
          <a:p>
            <a:endParaRPr lang="en-GB" dirty="0"/>
          </a:p>
        </p:txBody>
      </p:sp>
      <p:sp>
        <p:nvSpPr>
          <p:cNvPr id="4" name="Star: 6 Points 3">
            <a:extLst>
              <a:ext uri="{FF2B5EF4-FFF2-40B4-BE49-F238E27FC236}">
                <a16:creationId xmlns:a16="http://schemas.microsoft.com/office/drawing/2014/main" id="{ECE77BED-999A-4555-B722-02E0D111E13B}"/>
              </a:ext>
            </a:extLst>
          </p:cNvPr>
          <p:cNvSpPr/>
          <p:nvPr/>
        </p:nvSpPr>
        <p:spPr>
          <a:xfrm>
            <a:off x="5624485" y="3433283"/>
            <a:ext cx="2012464" cy="2225853"/>
          </a:xfrm>
          <a:prstGeom prst="star6">
            <a:avLst/>
          </a:prstGeom>
          <a:solidFill>
            <a:srgbClr val="CC99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Purpose</a:t>
            </a:r>
          </a:p>
        </p:txBody>
      </p:sp>
      <p:sp>
        <p:nvSpPr>
          <p:cNvPr id="5" name="TextBox 4">
            <a:extLst>
              <a:ext uri="{FF2B5EF4-FFF2-40B4-BE49-F238E27FC236}">
                <a16:creationId xmlns:a16="http://schemas.microsoft.com/office/drawing/2014/main" id="{8E8B565A-AA31-4531-A82B-6792F1973D7A}"/>
              </a:ext>
            </a:extLst>
          </p:cNvPr>
          <p:cNvSpPr txBox="1"/>
          <p:nvPr/>
        </p:nvSpPr>
        <p:spPr>
          <a:xfrm>
            <a:off x="4274000" y="3839502"/>
            <a:ext cx="1299167" cy="369332"/>
          </a:xfrm>
          <a:prstGeom prst="rect">
            <a:avLst/>
          </a:prstGeom>
          <a:noFill/>
        </p:spPr>
        <p:txBody>
          <a:bodyPr wrap="square" rtlCol="0">
            <a:spAutoFit/>
          </a:bodyPr>
          <a:lstStyle/>
          <a:p>
            <a:pPr algn="ctr"/>
            <a:r>
              <a:rPr lang="en-GB" dirty="0"/>
              <a:t>People</a:t>
            </a:r>
          </a:p>
        </p:txBody>
      </p:sp>
      <p:sp>
        <p:nvSpPr>
          <p:cNvPr id="6" name="TextBox 5">
            <a:extLst>
              <a:ext uri="{FF2B5EF4-FFF2-40B4-BE49-F238E27FC236}">
                <a16:creationId xmlns:a16="http://schemas.microsoft.com/office/drawing/2014/main" id="{A0A31ACD-D53D-405A-9868-F67AB4066ECA}"/>
              </a:ext>
            </a:extLst>
          </p:cNvPr>
          <p:cNvSpPr txBox="1"/>
          <p:nvPr/>
        </p:nvSpPr>
        <p:spPr>
          <a:xfrm>
            <a:off x="7747608" y="3823684"/>
            <a:ext cx="1299167" cy="369332"/>
          </a:xfrm>
          <a:prstGeom prst="rect">
            <a:avLst/>
          </a:prstGeom>
          <a:noFill/>
        </p:spPr>
        <p:txBody>
          <a:bodyPr wrap="square" rtlCol="0">
            <a:spAutoFit/>
          </a:bodyPr>
          <a:lstStyle/>
          <a:p>
            <a:pPr algn="ctr"/>
            <a:r>
              <a:rPr lang="en-GB" dirty="0"/>
              <a:t>Prosperity</a:t>
            </a:r>
          </a:p>
        </p:txBody>
      </p:sp>
      <p:sp>
        <p:nvSpPr>
          <p:cNvPr id="7" name="TextBox 6">
            <a:extLst>
              <a:ext uri="{FF2B5EF4-FFF2-40B4-BE49-F238E27FC236}">
                <a16:creationId xmlns:a16="http://schemas.microsoft.com/office/drawing/2014/main" id="{2739D948-FCB0-4FED-988C-531FE796EFAA}"/>
              </a:ext>
            </a:extLst>
          </p:cNvPr>
          <p:cNvSpPr txBox="1"/>
          <p:nvPr/>
        </p:nvSpPr>
        <p:spPr>
          <a:xfrm>
            <a:off x="7727865" y="5005582"/>
            <a:ext cx="1506794" cy="369332"/>
          </a:xfrm>
          <a:prstGeom prst="rect">
            <a:avLst/>
          </a:prstGeom>
          <a:noFill/>
        </p:spPr>
        <p:txBody>
          <a:bodyPr wrap="square" rtlCol="0">
            <a:spAutoFit/>
          </a:bodyPr>
          <a:lstStyle/>
          <a:p>
            <a:pPr algn="ctr"/>
            <a:r>
              <a:rPr lang="en-GB" dirty="0"/>
              <a:t>Partnership</a:t>
            </a:r>
          </a:p>
        </p:txBody>
      </p:sp>
      <p:sp>
        <p:nvSpPr>
          <p:cNvPr id="8" name="TextBox 7">
            <a:extLst>
              <a:ext uri="{FF2B5EF4-FFF2-40B4-BE49-F238E27FC236}">
                <a16:creationId xmlns:a16="http://schemas.microsoft.com/office/drawing/2014/main" id="{C38F3320-E45C-4923-81DD-4E0BE9B531FB}"/>
              </a:ext>
            </a:extLst>
          </p:cNvPr>
          <p:cNvSpPr txBox="1"/>
          <p:nvPr/>
        </p:nvSpPr>
        <p:spPr>
          <a:xfrm>
            <a:off x="4299659" y="5005582"/>
            <a:ext cx="1299167" cy="369332"/>
          </a:xfrm>
          <a:prstGeom prst="rect">
            <a:avLst/>
          </a:prstGeom>
          <a:noFill/>
        </p:spPr>
        <p:txBody>
          <a:bodyPr wrap="square" rtlCol="0">
            <a:spAutoFit/>
          </a:bodyPr>
          <a:lstStyle/>
          <a:p>
            <a:pPr algn="ctr"/>
            <a:r>
              <a:rPr lang="en-GB" dirty="0"/>
              <a:t>Peace</a:t>
            </a:r>
          </a:p>
        </p:txBody>
      </p:sp>
      <p:sp>
        <p:nvSpPr>
          <p:cNvPr id="9" name="TextBox 8">
            <a:extLst>
              <a:ext uri="{FF2B5EF4-FFF2-40B4-BE49-F238E27FC236}">
                <a16:creationId xmlns:a16="http://schemas.microsoft.com/office/drawing/2014/main" id="{5EDD0787-7402-4886-B50F-D7486BCE595F}"/>
              </a:ext>
            </a:extLst>
          </p:cNvPr>
          <p:cNvSpPr txBox="1"/>
          <p:nvPr/>
        </p:nvSpPr>
        <p:spPr>
          <a:xfrm>
            <a:off x="5971957" y="3075124"/>
            <a:ext cx="1299167" cy="369332"/>
          </a:xfrm>
          <a:prstGeom prst="rect">
            <a:avLst/>
          </a:prstGeom>
          <a:noFill/>
        </p:spPr>
        <p:txBody>
          <a:bodyPr wrap="square" rtlCol="0">
            <a:spAutoFit/>
          </a:bodyPr>
          <a:lstStyle/>
          <a:p>
            <a:pPr algn="ctr"/>
            <a:r>
              <a:rPr lang="en-GB" dirty="0"/>
              <a:t>Planet</a:t>
            </a:r>
          </a:p>
        </p:txBody>
      </p:sp>
      <p:pic>
        <p:nvPicPr>
          <p:cNvPr id="10" name="Picture 9">
            <a:extLst>
              <a:ext uri="{FF2B5EF4-FFF2-40B4-BE49-F238E27FC236}">
                <a16:creationId xmlns:a16="http://schemas.microsoft.com/office/drawing/2014/main" id="{2001F568-D7BC-4580-90E0-42F0AD04906F}"/>
              </a:ext>
            </a:extLst>
          </p:cNvPr>
          <p:cNvPicPr>
            <a:picLocks noChangeAspect="1"/>
          </p:cNvPicPr>
          <p:nvPr/>
        </p:nvPicPr>
        <p:blipFill>
          <a:blip r:embed="rId3"/>
          <a:stretch>
            <a:fillRect/>
          </a:stretch>
        </p:blipFill>
        <p:spPr>
          <a:xfrm>
            <a:off x="6103583" y="5708419"/>
            <a:ext cx="998990" cy="713594"/>
          </a:xfrm>
          <a:prstGeom prst="rect">
            <a:avLst/>
          </a:prstGeom>
        </p:spPr>
      </p:pic>
      <p:grpSp>
        <p:nvGrpSpPr>
          <p:cNvPr id="11" name="Group 10">
            <a:extLst>
              <a:ext uri="{FF2B5EF4-FFF2-40B4-BE49-F238E27FC236}">
                <a16:creationId xmlns:a16="http://schemas.microsoft.com/office/drawing/2014/main" id="{64D0583C-3BC6-40C5-BE1B-0B7A0350CF16}"/>
              </a:ext>
            </a:extLst>
          </p:cNvPr>
          <p:cNvGrpSpPr/>
          <p:nvPr/>
        </p:nvGrpSpPr>
        <p:grpSpPr>
          <a:xfrm>
            <a:off x="2564193" y="2979415"/>
            <a:ext cx="1373560" cy="2057871"/>
            <a:chOff x="445808" y="2627715"/>
            <a:chExt cx="1373560" cy="2057871"/>
          </a:xfrm>
        </p:grpSpPr>
        <p:pic>
          <p:nvPicPr>
            <p:cNvPr id="12" name="Picture 11">
              <a:extLst>
                <a:ext uri="{FF2B5EF4-FFF2-40B4-BE49-F238E27FC236}">
                  <a16:creationId xmlns:a16="http://schemas.microsoft.com/office/drawing/2014/main" id="{9DEBFEB8-0A39-47CC-90A4-25B0C88F2780}"/>
                </a:ext>
              </a:extLst>
            </p:cNvPr>
            <p:cNvPicPr>
              <a:picLocks noChangeAspect="1"/>
            </p:cNvPicPr>
            <p:nvPr/>
          </p:nvPicPr>
          <p:blipFill>
            <a:blip r:embed="rId4"/>
            <a:stretch>
              <a:fillRect/>
            </a:stretch>
          </p:blipFill>
          <p:spPr>
            <a:xfrm>
              <a:off x="445808" y="2627716"/>
              <a:ext cx="657196" cy="657196"/>
            </a:xfrm>
            <a:prstGeom prst="rect">
              <a:avLst/>
            </a:prstGeom>
          </p:spPr>
        </p:pic>
        <p:pic>
          <p:nvPicPr>
            <p:cNvPr id="13" name="Picture 2" descr="SDG 2: Zero Hunger - KIT Royal Tropical Institute">
              <a:extLst>
                <a:ext uri="{FF2B5EF4-FFF2-40B4-BE49-F238E27FC236}">
                  <a16:creationId xmlns:a16="http://schemas.microsoft.com/office/drawing/2014/main" id="{BD353AB7-23F0-4174-B62E-F626C40241D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62172" y="2627715"/>
              <a:ext cx="657196" cy="65719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SDG 3 Indicators- 2017 Updates - SDG resources - Medium">
              <a:extLst>
                <a:ext uri="{FF2B5EF4-FFF2-40B4-BE49-F238E27FC236}">
                  <a16:creationId xmlns:a16="http://schemas.microsoft.com/office/drawing/2014/main" id="{F524A940-8A46-486D-8C75-56A13714F94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6699" y="3328054"/>
              <a:ext cx="657195" cy="65719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C3548440-507E-478D-A27A-7CC8762095AA}"/>
                </a:ext>
              </a:extLst>
            </p:cNvPr>
            <p:cNvPicPr>
              <a:picLocks noChangeAspect="1"/>
            </p:cNvPicPr>
            <p:nvPr/>
          </p:nvPicPr>
          <p:blipFill>
            <a:blip r:embed="rId7"/>
            <a:stretch>
              <a:fillRect/>
            </a:stretch>
          </p:blipFill>
          <p:spPr>
            <a:xfrm>
              <a:off x="1155807" y="3328053"/>
              <a:ext cx="657195" cy="657195"/>
            </a:xfrm>
            <a:prstGeom prst="rect">
              <a:avLst/>
            </a:prstGeom>
          </p:spPr>
        </p:pic>
        <p:pic>
          <p:nvPicPr>
            <p:cNvPr id="16" name="Picture 15">
              <a:extLst>
                <a:ext uri="{FF2B5EF4-FFF2-40B4-BE49-F238E27FC236}">
                  <a16:creationId xmlns:a16="http://schemas.microsoft.com/office/drawing/2014/main" id="{A6060175-96DB-42FA-B56A-366910C8D2F6}"/>
                </a:ext>
              </a:extLst>
            </p:cNvPr>
            <p:cNvPicPr>
              <a:picLocks noChangeAspect="1"/>
            </p:cNvPicPr>
            <p:nvPr/>
          </p:nvPicPr>
          <p:blipFill>
            <a:blip r:embed="rId8"/>
            <a:stretch>
              <a:fillRect/>
            </a:stretch>
          </p:blipFill>
          <p:spPr>
            <a:xfrm>
              <a:off x="461467" y="4028391"/>
              <a:ext cx="657195" cy="657195"/>
            </a:xfrm>
            <a:prstGeom prst="rect">
              <a:avLst/>
            </a:prstGeom>
          </p:spPr>
        </p:pic>
        <p:pic>
          <p:nvPicPr>
            <p:cNvPr id="17" name="Picture 16">
              <a:extLst>
                <a:ext uri="{FF2B5EF4-FFF2-40B4-BE49-F238E27FC236}">
                  <a16:creationId xmlns:a16="http://schemas.microsoft.com/office/drawing/2014/main" id="{81DFF3AB-915D-483A-8DDE-3FCD09C2DB8A}"/>
                </a:ext>
              </a:extLst>
            </p:cNvPr>
            <p:cNvPicPr>
              <a:picLocks noChangeAspect="1"/>
            </p:cNvPicPr>
            <p:nvPr/>
          </p:nvPicPr>
          <p:blipFill>
            <a:blip r:embed="rId9"/>
            <a:stretch>
              <a:fillRect/>
            </a:stretch>
          </p:blipFill>
          <p:spPr>
            <a:xfrm>
              <a:off x="1155807" y="4028391"/>
              <a:ext cx="657195" cy="657195"/>
            </a:xfrm>
            <a:prstGeom prst="rect">
              <a:avLst/>
            </a:prstGeom>
          </p:spPr>
        </p:pic>
      </p:grpSp>
      <p:grpSp>
        <p:nvGrpSpPr>
          <p:cNvPr id="18" name="Group 17">
            <a:extLst>
              <a:ext uri="{FF2B5EF4-FFF2-40B4-BE49-F238E27FC236}">
                <a16:creationId xmlns:a16="http://schemas.microsoft.com/office/drawing/2014/main" id="{C8CECDFB-378D-44C7-A150-D8F7901DC9F3}"/>
              </a:ext>
            </a:extLst>
          </p:cNvPr>
          <p:cNvGrpSpPr/>
          <p:nvPr/>
        </p:nvGrpSpPr>
        <p:grpSpPr>
          <a:xfrm>
            <a:off x="9480260" y="3265379"/>
            <a:ext cx="1365710" cy="1350271"/>
            <a:chOff x="7242979" y="2320793"/>
            <a:chExt cx="1365710" cy="1350271"/>
          </a:xfrm>
        </p:grpSpPr>
        <p:pic>
          <p:nvPicPr>
            <p:cNvPr id="19" name="Picture 18">
              <a:extLst>
                <a:ext uri="{FF2B5EF4-FFF2-40B4-BE49-F238E27FC236}">
                  <a16:creationId xmlns:a16="http://schemas.microsoft.com/office/drawing/2014/main" id="{B4DE6B16-6DEA-4DDF-9B39-DD072E60EADB}"/>
                </a:ext>
              </a:extLst>
            </p:cNvPr>
            <p:cNvPicPr>
              <a:picLocks noChangeAspect="1"/>
            </p:cNvPicPr>
            <p:nvPr/>
          </p:nvPicPr>
          <p:blipFill>
            <a:blip r:embed="rId10"/>
            <a:stretch>
              <a:fillRect/>
            </a:stretch>
          </p:blipFill>
          <p:spPr>
            <a:xfrm>
              <a:off x="7242980" y="2320793"/>
              <a:ext cx="657195" cy="657195"/>
            </a:xfrm>
            <a:prstGeom prst="rect">
              <a:avLst/>
            </a:prstGeom>
          </p:spPr>
        </p:pic>
        <p:pic>
          <p:nvPicPr>
            <p:cNvPr id="20" name="Picture 19">
              <a:extLst>
                <a:ext uri="{FF2B5EF4-FFF2-40B4-BE49-F238E27FC236}">
                  <a16:creationId xmlns:a16="http://schemas.microsoft.com/office/drawing/2014/main" id="{152EDE1E-570E-4CB4-BB10-331D4A01954E}"/>
                </a:ext>
              </a:extLst>
            </p:cNvPr>
            <p:cNvPicPr>
              <a:picLocks noChangeAspect="1"/>
            </p:cNvPicPr>
            <p:nvPr/>
          </p:nvPicPr>
          <p:blipFill>
            <a:blip r:embed="rId11"/>
            <a:stretch>
              <a:fillRect/>
            </a:stretch>
          </p:blipFill>
          <p:spPr>
            <a:xfrm>
              <a:off x="7951494" y="2320793"/>
              <a:ext cx="657195" cy="657195"/>
            </a:xfrm>
            <a:prstGeom prst="rect">
              <a:avLst/>
            </a:prstGeom>
          </p:spPr>
        </p:pic>
        <p:pic>
          <p:nvPicPr>
            <p:cNvPr id="21" name="Picture 20">
              <a:extLst>
                <a:ext uri="{FF2B5EF4-FFF2-40B4-BE49-F238E27FC236}">
                  <a16:creationId xmlns:a16="http://schemas.microsoft.com/office/drawing/2014/main" id="{A1847A1A-345A-48CF-A3A7-AECAFB8D3EB5}"/>
                </a:ext>
              </a:extLst>
            </p:cNvPr>
            <p:cNvPicPr>
              <a:picLocks noChangeAspect="1"/>
            </p:cNvPicPr>
            <p:nvPr/>
          </p:nvPicPr>
          <p:blipFill>
            <a:blip r:embed="rId12"/>
            <a:stretch>
              <a:fillRect/>
            </a:stretch>
          </p:blipFill>
          <p:spPr>
            <a:xfrm>
              <a:off x="7242979" y="3013869"/>
              <a:ext cx="657195" cy="657195"/>
            </a:xfrm>
            <a:prstGeom prst="rect">
              <a:avLst/>
            </a:prstGeom>
          </p:spPr>
        </p:pic>
        <p:pic>
          <p:nvPicPr>
            <p:cNvPr id="22" name="Picture 21">
              <a:extLst>
                <a:ext uri="{FF2B5EF4-FFF2-40B4-BE49-F238E27FC236}">
                  <a16:creationId xmlns:a16="http://schemas.microsoft.com/office/drawing/2014/main" id="{A44BB4C0-1B06-440A-BA48-F72D58D3A821}"/>
                </a:ext>
              </a:extLst>
            </p:cNvPr>
            <p:cNvPicPr>
              <a:picLocks noChangeAspect="1"/>
            </p:cNvPicPr>
            <p:nvPr/>
          </p:nvPicPr>
          <p:blipFill>
            <a:blip r:embed="rId13"/>
            <a:stretch>
              <a:fillRect/>
            </a:stretch>
          </p:blipFill>
          <p:spPr>
            <a:xfrm>
              <a:off x="7959103" y="3013870"/>
              <a:ext cx="638130" cy="638130"/>
            </a:xfrm>
            <a:prstGeom prst="rect">
              <a:avLst/>
            </a:prstGeom>
          </p:spPr>
        </p:pic>
      </p:grpSp>
      <p:grpSp>
        <p:nvGrpSpPr>
          <p:cNvPr id="23" name="Group 22">
            <a:extLst>
              <a:ext uri="{FF2B5EF4-FFF2-40B4-BE49-F238E27FC236}">
                <a16:creationId xmlns:a16="http://schemas.microsoft.com/office/drawing/2014/main" id="{E1B7D566-BB68-4D00-B2D6-FD5CACFBE166}"/>
              </a:ext>
            </a:extLst>
          </p:cNvPr>
          <p:cNvGrpSpPr/>
          <p:nvPr/>
        </p:nvGrpSpPr>
        <p:grpSpPr>
          <a:xfrm>
            <a:off x="4862354" y="2333889"/>
            <a:ext cx="3522707" cy="671387"/>
            <a:chOff x="2524161" y="1406757"/>
            <a:chExt cx="3522707" cy="671387"/>
          </a:xfrm>
        </p:grpSpPr>
        <p:pic>
          <p:nvPicPr>
            <p:cNvPr id="24" name="Picture 23">
              <a:extLst>
                <a:ext uri="{FF2B5EF4-FFF2-40B4-BE49-F238E27FC236}">
                  <a16:creationId xmlns:a16="http://schemas.microsoft.com/office/drawing/2014/main" id="{F5BEDFFB-8EF2-4735-A3F6-6E95C29F31BC}"/>
                </a:ext>
              </a:extLst>
            </p:cNvPr>
            <p:cNvPicPr>
              <a:picLocks noChangeAspect="1"/>
            </p:cNvPicPr>
            <p:nvPr/>
          </p:nvPicPr>
          <p:blipFill>
            <a:blip r:embed="rId14"/>
            <a:stretch>
              <a:fillRect/>
            </a:stretch>
          </p:blipFill>
          <p:spPr>
            <a:xfrm>
              <a:off x="2524161" y="1415429"/>
              <a:ext cx="662714" cy="662714"/>
            </a:xfrm>
            <a:prstGeom prst="rect">
              <a:avLst/>
            </a:prstGeom>
          </p:spPr>
        </p:pic>
        <p:pic>
          <p:nvPicPr>
            <p:cNvPr id="25" name="Picture 24">
              <a:extLst>
                <a:ext uri="{FF2B5EF4-FFF2-40B4-BE49-F238E27FC236}">
                  <a16:creationId xmlns:a16="http://schemas.microsoft.com/office/drawing/2014/main" id="{F168155A-9F77-4C32-BE9C-944F099769FF}"/>
                </a:ext>
              </a:extLst>
            </p:cNvPr>
            <p:cNvPicPr>
              <a:picLocks noChangeAspect="1"/>
            </p:cNvPicPr>
            <p:nvPr/>
          </p:nvPicPr>
          <p:blipFill>
            <a:blip r:embed="rId15"/>
            <a:stretch>
              <a:fillRect/>
            </a:stretch>
          </p:blipFill>
          <p:spPr>
            <a:xfrm>
              <a:off x="3239677" y="1411982"/>
              <a:ext cx="666162" cy="666162"/>
            </a:xfrm>
            <a:prstGeom prst="rect">
              <a:avLst/>
            </a:prstGeom>
          </p:spPr>
        </p:pic>
        <p:pic>
          <p:nvPicPr>
            <p:cNvPr id="26" name="Picture 6" descr="UN SDG 13 | Elemental Green">
              <a:extLst>
                <a:ext uri="{FF2B5EF4-FFF2-40B4-BE49-F238E27FC236}">
                  <a16:creationId xmlns:a16="http://schemas.microsoft.com/office/drawing/2014/main" id="{9BECDA60-133A-405E-BC73-89B17AED2761}"/>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958641" y="1415430"/>
              <a:ext cx="662714" cy="662714"/>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8" descr="SDG 14 Life below water | Open Development Cambodia (ODC)">
              <a:extLst>
                <a:ext uri="{FF2B5EF4-FFF2-40B4-BE49-F238E27FC236}">
                  <a16:creationId xmlns:a16="http://schemas.microsoft.com/office/drawing/2014/main" id="{7ABE728C-9407-4471-B5B9-A2F4BA42E7DD}"/>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674157" y="1406757"/>
              <a:ext cx="662714" cy="662714"/>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0" descr="SDG 15 Indicators- 2017 Updates – SDG resources – Medium">
              <a:extLst>
                <a:ext uri="{FF2B5EF4-FFF2-40B4-BE49-F238E27FC236}">
                  <a16:creationId xmlns:a16="http://schemas.microsoft.com/office/drawing/2014/main" id="{92987BC9-6F1E-4501-AEF0-6175B89699ED}"/>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389673" y="1406757"/>
              <a:ext cx="657195" cy="657195"/>
            </a:xfrm>
            <a:prstGeom prst="rect">
              <a:avLst/>
            </a:prstGeom>
            <a:noFill/>
            <a:extLst>
              <a:ext uri="{909E8E84-426E-40DD-AFC4-6F175D3DCCD1}">
                <a14:hiddenFill xmlns:a14="http://schemas.microsoft.com/office/drawing/2010/main">
                  <a:solidFill>
                    <a:srgbClr val="FFFFFF"/>
                  </a:solidFill>
                </a14:hiddenFill>
              </a:ext>
            </a:extLst>
          </p:spPr>
        </p:pic>
      </p:grpSp>
      <p:pic>
        <p:nvPicPr>
          <p:cNvPr id="29" name="Picture 28">
            <a:extLst>
              <a:ext uri="{FF2B5EF4-FFF2-40B4-BE49-F238E27FC236}">
                <a16:creationId xmlns:a16="http://schemas.microsoft.com/office/drawing/2014/main" id="{E458D513-F1A8-4A60-B664-21F89E2FA59A}"/>
              </a:ext>
            </a:extLst>
          </p:cNvPr>
          <p:cNvPicPr>
            <a:picLocks noChangeAspect="1"/>
          </p:cNvPicPr>
          <p:nvPr/>
        </p:nvPicPr>
        <p:blipFill>
          <a:blip r:embed="rId19"/>
          <a:stretch>
            <a:fillRect/>
          </a:stretch>
        </p:blipFill>
        <p:spPr>
          <a:xfrm>
            <a:off x="3912952" y="5477169"/>
            <a:ext cx="619212" cy="616599"/>
          </a:xfrm>
          <a:prstGeom prst="rect">
            <a:avLst/>
          </a:prstGeom>
        </p:spPr>
      </p:pic>
      <p:pic>
        <p:nvPicPr>
          <p:cNvPr id="30" name="Picture 29">
            <a:extLst>
              <a:ext uri="{FF2B5EF4-FFF2-40B4-BE49-F238E27FC236}">
                <a16:creationId xmlns:a16="http://schemas.microsoft.com/office/drawing/2014/main" id="{969B14CB-3186-4CCF-8EC7-25BE2D6EEDA2}"/>
              </a:ext>
            </a:extLst>
          </p:cNvPr>
          <p:cNvPicPr>
            <a:picLocks noChangeAspect="1"/>
          </p:cNvPicPr>
          <p:nvPr/>
        </p:nvPicPr>
        <p:blipFill>
          <a:blip r:embed="rId20"/>
          <a:stretch>
            <a:fillRect/>
          </a:stretch>
        </p:blipFill>
        <p:spPr>
          <a:xfrm>
            <a:off x="9094032" y="5561326"/>
            <a:ext cx="616599" cy="616599"/>
          </a:xfrm>
          <a:prstGeom prst="rect">
            <a:avLst/>
          </a:prstGeom>
        </p:spPr>
      </p:pic>
      <p:sp>
        <p:nvSpPr>
          <p:cNvPr id="31" name="TextBox 30">
            <a:extLst>
              <a:ext uri="{FF2B5EF4-FFF2-40B4-BE49-F238E27FC236}">
                <a16:creationId xmlns:a16="http://schemas.microsoft.com/office/drawing/2014/main" id="{974DE190-061B-4A2C-8B62-BA51A2031C56}"/>
              </a:ext>
            </a:extLst>
          </p:cNvPr>
          <p:cNvSpPr txBox="1"/>
          <p:nvPr/>
        </p:nvSpPr>
        <p:spPr>
          <a:xfrm>
            <a:off x="5573167" y="6453111"/>
            <a:ext cx="2139045" cy="369332"/>
          </a:xfrm>
          <a:prstGeom prst="rect">
            <a:avLst/>
          </a:prstGeom>
          <a:noFill/>
        </p:spPr>
        <p:txBody>
          <a:bodyPr wrap="square" rtlCol="0">
            <a:spAutoFit/>
          </a:bodyPr>
          <a:lstStyle/>
          <a:p>
            <a:pPr algn="ctr"/>
            <a:r>
              <a:rPr lang="en-GB" b="1" dirty="0">
                <a:solidFill>
                  <a:srgbClr val="002060"/>
                </a:solidFill>
              </a:rPr>
              <a:t>Place</a:t>
            </a:r>
          </a:p>
        </p:txBody>
      </p:sp>
      <p:sp>
        <p:nvSpPr>
          <p:cNvPr id="32" name="TextBox 31">
            <a:extLst>
              <a:ext uri="{FF2B5EF4-FFF2-40B4-BE49-F238E27FC236}">
                <a16:creationId xmlns:a16="http://schemas.microsoft.com/office/drawing/2014/main" id="{C845EAD6-5C83-4DFB-9846-2A927C1CC401}"/>
              </a:ext>
            </a:extLst>
          </p:cNvPr>
          <p:cNvSpPr txBox="1"/>
          <p:nvPr/>
        </p:nvSpPr>
        <p:spPr>
          <a:xfrm>
            <a:off x="7271124" y="6415244"/>
            <a:ext cx="5448965" cy="369332"/>
          </a:xfrm>
          <a:prstGeom prst="rect">
            <a:avLst/>
          </a:prstGeom>
          <a:noFill/>
        </p:spPr>
        <p:txBody>
          <a:bodyPr wrap="square" rtlCol="0">
            <a:spAutoFit/>
          </a:bodyPr>
          <a:lstStyle/>
          <a:p>
            <a:r>
              <a:rPr lang="en-GB" dirty="0"/>
              <a:t>North Star Analogy, See Weaver </a:t>
            </a:r>
            <a:r>
              <a:rPr lang="en-GB" i="1" dirty="0"/>
              <a:t>et al., </a:t>
            </a:r>
            <a:r>
              <a:rPr lang="en-GB" dirty="0"/>
              <a:t>(2017)</a:t>
            </a:r>
          </a:p>
        </p:txBody>
      </p:sp>
    </p:spTree>
    <p:extLst>
      <p:ext uri="{BB962C8B-B14F-4D97-AF65-F5344CB8AC3E}">
        <p14:creationId xmlns:p14="http://schemas.microsoft.com/office/powerpoint/2010/main" val="724965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1000" fill="hold"/>
                                        <p:tgtEl>
                                          <p:spTgt spid="23"/>
                                        </p:tgtEl>
                                        <p:attrNameLst>
                                          <p:attrName>ppt_w</p:attrName>
                                        </p:attrNameLst>
                                      </p:cBhvr>
                                      <p:tavLst>
                                        <p:tav tm="0">
                                          <p:val>
                                            <p:fltVal val="0"/>
                                          </p:val>
                                        </p:tav>
                                        <p:tav tm="100000">
                                          <p:val>
                                            <p:strVal val="#ppt_w"/>
                                          </p:val>
                                        </p:tav>
                                      </p:tavLst>
                                    </p:anim>
                                    <p:anim calcmode="lin" valueType="num">
                                      <p:cBhvr>
                                        <p:cTn id="14" dur="1000" fill="hold"/>
                                        <p:tgtEl>
                                          <p:spTgt spid="23"/>
                                        </p:tgtEl>
                                        <p:attrNameLst>
                                          <p:attrName>ppt_h</p:attrName>
                                        </p:attrNameLst>
                                      </p:cBhvr>
                                      <p:tavLst>
                                        <p:tav tm="0">
                                          <p:val>
                                            <p:fltVal val="0"/>
                                          </p:val>
                                        </p:tav>
                                        <p:tav tm="100000">
                                          <p:val>
                                            <p:strVal val="#ppt_h"/>
                                          </p:val>
                                        </p:tav>
                                      </p:tavLst>
                                    </p:anim>
                                    <p:anim calcmode="lin" valueType="num">
                                      <p:cBhvr>
                                        <p:cTn id="15" dur="1000" fill="hold"/>
                                        <p:tgtEl>
                                          <p:spTgt spid="23"/>
                                        </p:tgtEl>
                                        <p:attrNameLst>
                                          <p:attrName>style.rotation</p:attrName>
                                        </p:attrNameLst>
                                      </p:cBhvr>
                                      <p:tavLst>
                                        <p:tav tm="0">
                                          <p:val>
                                            <p:fltVal val="90"/>
                                          </p:val>
                                        </p:tav>
                                        <p:tav tm="100000">
                                          <p:val>
                                            <p:fltVal val="0"/>
                                          </p:val>
                                        </p:tav>
                                      </p:tavLst>
                                    </p:anim>
                                    <p:animEffect transition="in" filter="fade">
                                      <p:cBhvr>
                                        <p:cTn id="16" dur="1000"/>
                                        <p:tgtEl>
                                          <p:spTgt spid="23"/>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1000" fill="hold"/>
                                        <p:tgtEl>
                                          <p:spTgt spid="9"/>
                                        </p:tgtEl>
                                        <p:attrNameLst>
                                          <p:attrName>ppt_w</p:attrName>
                                        </p:attrNameLst>
                                      </p:cBhvr>
                                      <p:tavLst>
                                        <p:tav tm="0">
                                          <p:val>
                                            <p:fltVal val="0"/>
                                          </p:val>
                                        </p:tav>
                                        <p:tav tm="100000">
                                          <p:val>
                                            <p:strVal val="#ppt_w"/>
                                          </p:val>
                                        </p:tav>
                                      </p:tavLst>
                                    </p:anim>
                                    <p:anim calcmode="lin" valueType="num">
                                      <p:cBhvr>
                                        <p:cTn id="20" dur="1000" fill="hold"/>
                                        <p:tgtEl>
                                          <p:spTgt spid="9"/>
                                        </p:tgtEl>
                                        <p:attrNameLst>
                                          <p:attrName>ppt_h</p:attrName>
                                        </p:attrNameLst>
                                      </p:cBhvr>
                                      <p:tavLst>
                                        <p:tav tm="0">
                                          <p:val>
                                            <p:fltVal val="0"/>
                                          </p:val>
                                        </p:tav>
                                        <p:tav tm="100000">
                                          <p:val>
                                            <p:strVal val="#ppt_h"/>
                                          </p:val>
                                        </p:tav>
                                      </p:tavLst>
                                    </p:anim>
                                    <p:anim calcmode="lin" valueType="num">
                                      <p:cBhvr>
                                        <p:cTn id="21" dur="1000" fill="hold"/>
                                        <p:tgtEl>
                                          <p:spTgt spid="9"/>
                                        </p:tgtEl>
                                        <p:attrNameLst>
                                          <p:attrName>style.rotation</p:attrName>
                                        </p:attrNameLst>
                                      </p:cBhvr>
                                      <p:tavLst>
                                        <p:tav tm="0">
                                          <p:val>
                                            <p:fltVal val="90"/>
                                          </p:val>
                                        </p:tav>
                                        <p:tav tm="100000">
                                          <p:val>
                                            <p:fltVal val="0"/>
                                          </p:val>
                                        </p:tav>
                                      </p:tavLst>
                                    </p:anim>
                                    <p:animEffect transition="in" filter="fade">
                                      <p:cBhvr>
                                        <p:cTn id="22" dur="10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ppt_x"/>
                                          </p:val>
                                        </p:tav>
                                        <p:tav tm="100000">
                                          <p:val>
                                            <p:strVal val="#ppt_x"/>
                                          </p:val>
                                        </p:tav>
                                      </p:tavLst>
                                    </p:anim>
                                    <p:anim calcmode="lin" valueType="num">
                                      <p:cBhvr additive="base">
                                        <p:cTn id="28" dur="500" fill="hold"/>
                                        <p:tgtEl>
                                          <p:spTgt spid="5"/>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ppt_x"/>
                                          </p:val>
                                        </p:tav>
                                        <p:tav tm="100000">
                                          <p:val>
                                            <p:strVal val="#ppt_x"/>
                                          </p:val>
                                        </p:tav>
                                      </p:tavLst>
                                    </p:anim>
                                    <p:anim calcmode="lin" valueType="num">
                                      <p:cBhvr additive="base">
                                        <p:cTn id="38" dur="500" fill="hold"/>
                                        <p:tgtEl>
                                          <p:spTgt spid="18"/>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6"/>
                                        </p:tgtEl>
                                        <p:attrNameLst>
                                          <p:attrName>style.visibility</p:attrName>
                                        </p:attrNameLst>
                                      </p:cBhvr>
                                      <p:to>
                                        <p:strVal val="visible"/>
                                      </p:to>
                                    </p:set>
                                    <p:anim calcmode="lin" valueType="num">
                                      <p:cBhvr additive="base">
                                        <p:cTn id="41" dur="500" fill="hold"/>
                                        <p:tgtEl>
                                          <p:spTgt spid="6"/>
                                        </p:tgtEl>
                                        <p:attrNameLst>
                                          <p:attrName>ppt_x</p:attrName>
                                        </p:attrNameLst>
                                      </p:cBhvr>
                                      <p:tavLst>
                                        <p:tav tm="0">
                                          <p:val>
                                            <p:strVal val="#ppt_x"/>
                                          </p:val>
                                        </p:tav>
                                        <p:tav tm="100000">
                                          <p:val>
                                            <p:strVal val="#ppt_x"/>
                                          </p:val>
                                        </p:tav>
                                      </p:tavLst>
                                    </p:anim>
                                    <p:anim calcmode="lin" valueType="num">
                                      <p:cBhvr additive="base">
                                        <p:cTn id="4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 calcmode="lin" valueType="num">
                                      <p:cBhvr additive="base">
                                        <p:cTn id="47" dur="500" fill="hold"/>
                                        <p:tgtEl>
                                          <p:spTgt spid="8"/>
                                        </p:tgtEl>
                                        <p:attrNameLst>
                                          <p:attrName>ppt_x</p:attrName>
                                        </p:attrNameLst>
                                      </p:cBhvr>
                                      <p:tavLst>
                                        <p:tav tm="0">
                                          <p:val>
                                            <p:strVal val="#ppt_x"/>
                                          </p:val>
                                        </p:tav>
                                        <p:tav tm="100000">
                                          <p:val>
                                            <p:strVal val="#ppt_x"/>
                                          </p:val>
                                        </p:tav>
                                      </p:tavLst>
                                    </p:anim>
                                    <p:anim calcmode="lin" valueType="num">
                                      <p:cBhvr additive="base">
                                        <p:cTn id="48" dur="500" fill="hold"/>
                                        <p:tgtEl>
                                          <p:spTgt spid="8"/>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additive="base">
                                        <p:cTn id="51" dur="500" fill="hold"/>
                                        <p:tgtEl>
                                          <p:spTgt spid="29"/>
                                        </p:tgtEl>
                                        <p:attrNameLst>
                                          <p:attrName>ppt_x</p:attrName>
                                        </p:attrNameLst>
                                      </p:cBhvr>
                                      <p:tavLst>
                                        <p:tav tm="0">
                                          <p:val>
                                            <p:strVal val="#ppt_x"/>
                                          </p:val>
                                        </p:tav>
                                        <p:tav tm="100000">
                                          <p:val>
                                            <p:strVal val="#ppt_x"/>
                                          </p:val>
                                        </p:tav>
                                      </p:tavLst>
                                    </p:anim>
                                    <p:anim calcmode="lin" valueType="num">
                                      <p:cBhvr additive="base">
                                        <p:cTn id="52"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additive="base">
                                        <p:cTn id="57" dur="500" fill="hold"/>
                                        <p:tgtEl>
                                          <p:spTgt spid="7"/>
                                        </p:tgtEl>
                                        <p:attrNameLst>
                                          <p:attrName>ppt_x</p:attrName>
                                        </p:attrNameLst>
                                      </p:cBhvr>
                                      <p:tavLst>
                                        <p:tav tm="0">
                                          <p:val>
                                            <p:strVal val="#ppt_x"/>
                                          </p:val>
                                        </p:tav>
                                        <p:tav tm="100000">
                                          <p:val>
                                            <p:strVal val="#ppt_x"/>
                                          </p:val>
                                        </p:tav>
                                      </p:tavLst>
                                    </p:anim>
                                    <p:anim calcmode="lin" valueType="num">
                                      <p:cBhvr additive="base">
                                        <p:cTn id="58" dur="500" fill="hold"/>
                                        <p:tgtEl>
                                          <p:spTgt spid="7"/>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30"/>
                                        </p:tgtEl>
                                        <p:attrNameLst>
                                          <p:attrName>style.visibility</p:attrName>
                                        </p:attrNameLst>
                                      </p:cBhvr>
                                      <p:to>
                                        <p:strVal val="visible"/>
                                      </p:to>
                                    </p:set>
                                    <p:anim calcmode="lin" valueType="num">
                                      <p:cBhvr additive="base">
                                        <p:cTn id="61" dur="500" fill="hold"/>
                                        <p:tgtEl>
                                          <p:spTgt spid="30"/>
                                        </p:tgtEl>
                                        <p:attrNameLst>
                                          <p:attrName>ppt_x</p:attrName>
                                        </p:attrNameLst>
                                      </p:cBhvr>
                                      <p:tavLst>
                                        <p:tav tm="0">
                                          <p:val>
                                            <p:strVal val="#ppt_x"/>
                                          </p:val>
                                        </p:tav>
                                        <p:tav tm="100000">
                                          <p:val>
                                            <p:strVal val="#ppt_x"/>
                                          </p:val>
                                        </p:tav>
                                      </p:tavLst>
                                    </p:anim>
                                    <p:anim calcmode="lin" valueType="num">
                                      <p:cBhvr additive="base">
                                        <p:cTn id="62"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6" presetClass="entr" presetSubtype="0" fill="hold" nodeType="clickEffect">
                                  <p:stCondLst>
                                    <p:cond delay="0"/>
                                  </p:stCondLst>
                                  <p:childTnLst>
                                    <p:set>
                                      <p:cBhvr>
                                        <p:cTn id="66" dur="1" fill="hold">
                                          <p:stCondLst>
                                            <p:cond delay="0"/>
                                          </p:stCondLst>
                                        </p:cTn>
                                        <p:tgtEl>
                                          <p:spTgt spid="10"/>
                                        </p:tgtEl>
                                        <p:attrNameLst>
                                          <p:attrName>style.visibility</p:attrName>
                                        </p:attrNameLst>
                                      </p:cBhvr>
                                      <p:to>
                                        <p:strVal val="visible"/>
                                      </p:to>
                                    </p:set>
                                    <p:animEffect transition="in" filter="wipe(down)">
                                      <p:cBhvr>
                                        <p:cTn id="67" dur="580">
                                          <p:stCondLst>
                                            <p:cond delay="0"/>
                                          </p:stCondLst>
                                        </p:cTn>
                                        <p:tgtEl>
                                          <p:spTgt spid="10"/>
                                        </p:tgtEl>
                                      </p:cBhvr>
                                    </p:animEffect>
                                    <p:anim calcmode="lin" valueType="num">
                                      <p:cBhvr>
                                        <p:cTn id="6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6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3" dur="26">
                                          <p:stCondLst>
                                            <p:cond delay="650"/>
                                          </p:stCondLst>
                                        </p:cTn>
                                        <p:tgtEl>
                                          <p:spTgt spid="10"/>
                                        </p:tgtEl>
                                      </p:cBhvr>
                                      <p:to x="100000" y="60000"/>
                                    </p:animScale>
                                    <p:animScale>
                                      <p:cBhvr>
                                        <p:cTn id="74" dur="166" decel="50000">
                                          <p:stCondLst>
                                            <p:cond delay="676"/>
                                          </p:stCondLst>
                                        </p:cTn>
                                        <p:tgtEl>
                                          <p:spTgt spid="10"/>
                                        </p:tgtEl>
                                      </p:cBhvr>
                                      <p:to x="100000" y="100000"/>
                                    </p:animScale>
                                    <p:animScale>
                                      <p:cBhvr>
                                        <p:cTn id="75" dur="26">
                                          <p:stCondLst>
                                            <p:cond delay="1312"/>
                                          </p:stCondLst>
                                        </p:cTn>
                                        <p:tgtEl>
                                          <p:spTgt spid="10"/>
                                        </p:tgtEl>
                                      </p:cBhvr>
                                      <p:to x="100000" y="80000"/>
                                    </p:animScale>
                                    <p:animScale>
                                      <p:cBhvr>
                                        <p:cTn id="76" dur="166" decel="50000">
                                          <p:stCondLst>
                                            <p:cond delay="1338"/>
                                          </p:stCondLst>
                                        </p:cTn>
                                        <p:tgtEl>
                                          <p:spTgt spid="10"/>
                                        </p:tgtEl>
                                      </p:cBhvr>
                                      <p:to x="100000" y="100000"/>
                                    </p:animScale>
                                    <p:animScale>
                                      <p:cBhvr>
                                        <p:cTn id="77" dur="26">
                                          <p:stCondLst>
                                            <p:cond delay="1642"/>
                                          </p:stCondLst>
                                        </p:cTn>
                                        <p:tgtEl>
                                          <p:spTgt spid="10"/>
                                        </p:tgtEl>
                                      </p:cBhvr>
                                      <p:to x="100000" y="90000"/>
                                    </p:animScale>
                                    <p:animScale>
                                      <p:cBhvr>
                                        <p:cTn id="78" dur="166" decel="50000">
                                          <p:stCondLst>
                                            <p:cond delay="1668"/>
                                          </p:stCondLst>
                                        </p:cTn>
                                        <p:tgtEl>
                                          <p:spTgt spid="10"/>
                                        </p:tgtEl>
                                      </p:cBhvr>
                                      <p:to x="100000" y="100000"/>
                                    </p:animScale>
                                    <p:animScale>
                                      <p:cBhvr>
                                        <p:cTn id="79" dur="26">
                                          <p:stCondLst>
                                            <p:cond delay="1808"/>
                                          </p:stCondLst>
                                        </p:cTn>
                                        <p:tgtEl>
                                          <p:spTgt spid="10"/>
                                        </p:tgtEl>
                                      </p:cBhvr>
                                      <p:to x="100000" y="95000"/>
                                    </p:animScale>
                                    <p:animScale>
                                      <p:cBhvr>
                                        <p:cTn id="80" dur="166" decel="50000">
                                          <p:stCondLst>
                                            <p:cond delay="1834"/>
                                          </p:stCondLst>
                                        </p:cTn>
                                        <p:tgtEl>
                                          <p:spTgt spid="10"/>
                                        </p:tgtEl>
                                      </p:cBhvr>
                                      <p:to x="100000" y="100000"/>
                                    </p:animScale>
                                  </p:childTnLst>
                                </p:cTn>
                              </p:par>
                              <p:par>
                                <p:cTn id="81" presetID="26" presetClass="entr" presetSubtype="0" fill="hold" grpId="0" nodeType="withEffect">
                                  <p:stCondLst>
                                    <p:cond delay="0"/>
                                  </p:stCondLst>
                                  <p:childTnLst>
                                    <p:set>
                                      <p:cBhvr>
                                        <p:cTn id="82" dur="1" fill="hold">
                                          <p:stCondLst>
                                            <p:cond delay="0"/>
                                          </p:stCondLst>
                                        </p:cTn>
                                        <p:tgtEl>
                                          <p:spTgt spid="31"/>
                                        </p:tgtEl>
                                        <p:attrNameLst>
                                          <p:attrName>style.visibility</p:attrName>
                                        </p:attrNameLst>
                                      </p:cBhvr>
                                      <p:to>
                                        <p:strVal val="visible"/>
                                      </p:to>
                                    </p:set>
                                    <p:animEffect transition="in" filter="wipe(down)">
                                      <p:cBhvr>
                                        <p:cTn id="83" dur="580">
                                          <p:stCondLst>
                                            <p:cond delay="0"/>
                                          </p:stCondLst>
                                        </p:cTn>
                                        <p:tgtEl>
                                          <p:spTgt spid="31"/>
                                        </p:tgtEl>
                                      </p:cBhvr>
                                    </p:animEffect>
                                    <p:anim calcmode="lin" valueType="num">
                                      <p:cBhvr>
                                        <p:cTn id="84" dur="1822" tmFilter="0,0; 0.14,0.36; 0.43,0.73; 0.71,0.91; 1.0,1.0">
                                          <p:stCondLst>
                                            <p:cond delay="0"/>
                                          </p:stCondLst>
                                        </p:cTn>
                                        <p:tgtEl>
                                          <p:spTgt spid="31"/>
                                        </p:tgtEl>
                                        <p:attrNameLst>
                                          <p:attrName>ppt_x</p:attrName>
                                        </p:attrNameLst>
                                      </p:cBhvr>
                                      <p:tavLst>
                                        <p:tav tm="0">
                                          <p:val>
                                            <p:strVal val="#ppt_x-0.25"/>
                                          </p:val>
                                        </p:tav>
                                        <p:tav tm="100000">
                                          <p:val>
                                            <p:strVal val="#ppt_x"/>
                                          </p:val>
                                        </p:tav>
                                      </p:tavLst>
                                    </p:anim>
                                    <p:anim calcmode="lin" valueType="num">
                                      <p:cBhvr>
                                        <p:cTn id="85" dur="664" tmFilter="0.0,0.0; 0.25,0.07; 0.50,0.2; 0.75,0.467; 1.0,1.0">
                                          <p:stCondLst>
                                            <p:cond delay="0"/>
                                          </p:stCondLst>
                                        </p:cTn>
                                        <p:tgtEl>
                                          <p:spTgt spid="31"/>
                                        </p:tgtEl>
                                        <p:attrNameLst>
                                          <p:attrName>ppt_y</p:attrName>
                                        </p:attrNameLst>
                                      </p:cBhvr>
                                      <p:tavLst>
                                        <p:tav tm="0" fmla="#ppt_y-sin(pi*$)/3">
                                          <p:val>
                                            <p:fltVal val="0.5"/>
                                          </p:val>
                                        </p:tav>
                                        <p:tav tm="100000">
                                          <p:val>
                                            <p:fltVal val="1"/>
                                          </p:val>
                                        </p:tav>
                                      </p:tavLst>
                                    </p:anim>
                                    <p:anim calcmode="lin" valueType="num">
                                      <p:cBhvr>
                                        <p:cTn id="86" dur="664" tmFilter="0, 0; 0.125,0.2665; 0.25,0.4; 0.375,0.465; 0.5,0.5;  0.625,0.535; 0.75,0.6; 0.875,0.7335; 1,1">
                                          <p:stCondLst>
                                            <p:cond delay="664"/>
                                          </p:stCondLst>
                                        </p:cTn>
                                        <p:tgtEl>
                                          <p:spTgt spid="31"/>
                                        </p:tgtEl>
                                        <p:attrNameLst>
                                          <p:attrName>ppt_y</p:attrName>
                                        </p:attrNameLst>
                                      </p:cBhvr>
                                      <p:tavLst>
                                        <p:tav tm="0" fmla="#ppt_y-sin(pi*$)/9">
                                          <p:val>
                                            <p:fltVal val="0"/>
                                          </p:val>
                                        </p:tav>
                                        <p:tav tm="100000">
                                          <p:val>
                                            <p:fltVal val="1"/>
                                          </p:val>
                                        </p:tav>
                                      </p:tavLst>
                                    </p:anim>
                                    <p:anim calcmode="lin" valueType="num">
                                      <p:cBhvr>
                                        <p:cTn id="87" dur="332" tmFilter="0, 0; 0.125,0.2665; 0.25,0.4; 0.375,0.465; 0.5,0.5;  0.625,0.535; 0.75,0.6; 0.875,0.7335; 1,1">
                                          <p:stCondLst>
                                            <p:cond delay="1324"/>
                                          </p:stCondLst>
                                        </p:cTn>
                                        <p:tgtEl>
                                          <p:spTgt spid="31"/>
                                        </p:tgtEl>
                                        <p:attrNameLst>
                                          <p:attrName>ppt_y</p:attrName>
                                        </p:attrNameLst>
                                      </p:cBhvr>
                                      <p:tavLst>
                                        <p:tav tm="0" fmla="#ppt_y-sin(pi*$)/27">
                                          <p:val>
                                            <p:fltVal val="0"/>
                                          </p:val>
                                        </p:tav>
                                        <p:tav tm="100000">
                                          <p:val>
                                            <p:fltVal val="1"/>
                                          </p:val>
                                        </p:tav>
                                      </p:tavLst>
                                    </p:anim>
                                    <p:anim calcmode="lin" valueType="num">
                                      <p:cBhvr>
                                        <p:cTn id="88" dur="164" tmFilter="0, 0; 0.125,0.2665; 0.25,0.4; 0.375,0.465; 0.5,0.5;  0.625,0.535; 0.75,0.6; 0.875,0.7335; 1,1">
                                          <p:stCondLst>
                                            <p:cond delay="1656"/>
                                          </p:stCondLst>
                                        </p:cTn>
                                        <p:tgtEl>
                                          <p:spTgt spid="31"/>
                                        </p:tgtEl>
                                        <p:attrNameLst>
                                          <p:attrName>ppt_y</p:attrName>
                                        </p:attrNameLst>
                                      </p:cBhvr>
                                      <p:tavLst>
                                        <p:tav tm="0" fmla="#ppt_y-sin(pi*$)/81">
                                          <p:val>
                                            <p:fltVal val="0"/>
                                          </p:val>
                                        </p:tav>
                                        <p:tav tm="100000">
                                          <p:val>
                                            <p:fltVal val="1"/>
                                          </p:val>
                                        </p:tav>
                                      </p:tavLst>
                                    </p:anim>
                                    <p:animScale>
                                      <p:cBhvr>
                                        <p:cTn id="89" dur="26">
                                          <p:stCondLst>
                                            <p:cond delay="650"/>
                                          </p:stCondLst>
                                        </p:cTn>
                                        <p:tgtEl>
                                          <p:spTgt spid="31"/>
                                        </p:tgtEl>
                                      </p:cBhvr>
                                      <p:to x="100000" y="60000"/>
                                    </p:animScale>
                                    <p:animScale>
                                      <p:cBhvr>
                                        <p:cTn id="90" dur="166" decel="50000">
                                          <p:stCondLst>
                                            <p:cond delay="676"/>
                                          </p:stCondLst>
                                        </p:cTn>
                                        <p:tgtEl>
                                          <p:spTgt spid="31"/>
                                        </p:tgtEl>
                                      </p:cBhvr>
                                      <p:to x="100000" y="100000"/>
                                    </p:animScale>
                                    <p:animScale>
                                      <p:cBhvr>
                                        <p:cTn id="91" dur="26">
                                          <p:stCondLst>
                                            <p:cond delay="1312"/>
                                          </p:stCondLst>
                                        </p:cTn>
                                        <p:tgtEl>
                                          <p:spTgt spid="31"/>
                                        </p:tgtEl>
                                      </p:cBhvr>
                                      <p:to x="100000" y="80000"/>
                                    </p:animScale>
                                    <p:animScale>
                                      <p:cBhvr>
                                        <p:cTn id="92" dur="166" decel="50000">
                                          <p:stCondLst>
                                            <p:cond delay="1338"/>
                                          </p:stCondLst>
                                        </p:cTn>
                                        <p:tgtEl>
                                          <p:spTgt spid="31"/>
                                        </p:tgtEl>
                                      </p:cBhvr>
                                      <p:to x="100000" y="100000"/>
                                    </p:animScale>
                                    <p:animScale>
                                      <p:cBhvr>
                                        <p:cTn id="93" dur="26">
                                          <p:stCondLst>
                                            <p:cond delay="1642"/>
                                          </p:stCondLst>
                                        </p:cTn>
                                        <p:tgtEl>
                                          <p:spTgt spid="31"/>
                                        </p:tgtEl>
                                      </p:cBhvr>
                                      <p:to x="100000" y="90000"/>
                                    </p:animScale>
                                    <p:animScale>
                                      <p:cBhvr>
                                        <p:cTn id="94" dur="166" decel="50000">
                                          <p:stCondLst>
                                            <p:cond delay="1668"/>
                                          </p:stCondLst>
                                        </p:cTn>
                                        <p:tgtEl>
                                          <p:spTgt spid="31"/>
                                        </p:tgtEl>
                                      </p:cBhvr>
                                      <p:to x="100000" y="100000"/>
                                    </p:animScale>
                                    <p:animScale>
                                      <p:cBhvr>
                                        <p:cTn id="95" dur="26">
                                          <p:stCondLst>
                                            <p:cond delay="1808"/>
                                          </p:stCondLst>
                                        </p:cTn>
                                        <p:tgtEl>
                                          <p:spTgt spid="31"/>
                                        </p:tgtEl>
                                      </p:cBhvr>
                                      <p:to x="100000" y="95000"/>
                                    </p:animScale>
                                    <p:animScale>
                                      <p:cBhvr>
                                        <p:cTn id="96" dur="166" decel="50000">
                                          <p:stCondLst>
                                            <p:cond delay="1834"/>
                                          </p:stCondLst>
                                        </p:cTn>
                                        <p:tgtEl>
                                          <p:spTgt spid="3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p:bldP spid="8" grpId="0"/>
      <p:bldP spid="9" grpId="0"/>
      <p:bldP spid="3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5F1D8ED6-9774-9642-8C41-CCA1D958A6B1}"/>
              </a:ext>
            </a:extLst>
          </p:cNvPr>
          <p:cNvSpPr txBox="1">
            <a:spLocks/>
          </p:cNvSpPr>
          <p:nvPr/>
        </p:nvSpPr>
        <p:spPr>
          <a:xfrm>
            <a:off x="1898239" y="5243151"/>
            <a:ext cx="8870708" cy="1369684"/>
          </a:xfrm>
          <a:prstGeom prst="rect">
            <a:avLst/>
          </a:prstGeom>
          <a:solidFill>
            <a:schemeClr val="tx2"/>
          </a:solidFill>
        </p:spPr>
        <p:txBody>
          <a:bodyPr vert="horz" lIns="288000" tIns="0" rIns="288000" bIns="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dirty="0">
                <a:solidFill>
                  <a:schemeClr val="bg1"/>
                </a:solidFill>
                <a:latin typeface="+mn-lt"/>
              </a:rPr>
              <a:t>Bringing about a </a:t>
            </a:r>
            <a:r>
              <a:rPr lang="en-US" sz="2400" b="1" i="1" dirty="0">
                <a:solidFill>
                  <a:schemeClr val="bg1"/>
                </a:solidFill>
                <a:latin typeface="+mn-lt"/>
              </a:rPr>
              <a:t>‘meaningful engagement’</a:t>
            </a:r>
          </a:p>
          <a:p>
            <a:pPr algn="ctr"/>
            <a:endParaRPr lang="en-US" sz="2400" b="1" i="1" dirty="0">
              <a:solidFill>
                <a:schemeClr val="bg1"/>
              </a:solidFill>
              <a:latin typeface="+mn-lt"/>
            </a:endParaRPr>
          </a:p>
          <a:p>
            <a:pPr algn="ctr"/>
            <a:r>
              <a:rPr lang="en-US" sz="2400" b="1" i="1" dirty="0">
                <a:solidFill>
                  <a:schemeClr val="bg1"/>
                </a:solidFill>
                <a:latin typeface="+mn-lt"/>
              </a:rPr>
              <a:t>with</a:t>
            </a:r>
            <a:r>
              <a:rPr lang="en-US" sz="2400" b="1" dirty="0">
                <a:solidFill>
                  <a:schemeClr val="bg1"/>
                </a:solidFill>
                <a:latin typeface="+mn-lt"/>
              </a:rPr>
              <a:t> and </a:t>
            </a:r>
            <a:r>
              <a:rPr lang="en-US" sz="2400" b="1" i="1" dirty="0">
                <a:solidFill>
                  <a:schemeClr val="bg1"/>
                </a:solidFill>
                <a:latin typeface="+mn-lt"/>
              </a:rPr>
              <a:t>between</a:t>
            </a:r>
            <a:r>
              <a:rPr lang="en-US" sz="2400" b="1" dirty="0">
                <a:solidFill>
                  <a:schemeClr val="bg1"/>
                </a:solidFill>
                <a:latin typeface="+mn-lt"/>
              </a:rPr>
              <a:t> business and communities to co-create purposeful action</a:t>
            </a:r>
          </a:p>
        </p:txBody>
      </p:sp>
      <p:sp>
        <p:nvSpPr>
          <p:cNvPr id="11" name="Snip Single Corner Rectangle 10">
            <a:extLst>
              <a:ext uri="{FF2B5EF4-FFF2-40B4-BE49-F238E27FC236}">
                <a16:creationId xmlns:a16="http://schemas.microsoft.com/office/drawing/2014/main" id="{B0AFC19F-6F31-3946-9209-FD3BF89704CB}"/>
              </a:ext>
            </a:extLst>
          </p:cNvPr>
          <p:cNvSpPr/>
          <p:nvPr/>
        </p:nvSpPr>
        <p:spPr>
          <a:xfrm>
            <a:off x="1878862" y="1421750"/>
            <a:ext cx="2661486" cy="3480990"/>
          </a:xfrm>
          <a:prstGeom prst="snip1Rect">
            <a:avLst/>
          </a:prstGeom>
          <a:solidFill>
            <a:schemeClr val="accent1"/>
          </a:solidFill>
          <a:ln w="635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A3A3A"/>
              </a:solidFill>
              <a:latin typeface="Arial Regular"/>
            </a:endParaRPr>
          </a:p>
        </p:txBody>
      </p:sp>
      <p:sp>
        <p:nvSpPr>
          <p:cNvPr id="12" name="Content Placeholder 2">
            <a:extLst>
              <a:ext uri="{FF2B5EF4-FFF2-40B4-BE49-F238E27FC236}">
                <a16:creationId xmlns:a16="http://schemas.microsoft.com/office/drawing/2014/main" id="{566FF272-B76B-B64E-8F04-76C6B61F05B7}"/>
              </a:ext>
            </a:extLst>
          </p:cNvPr>
          <p:cNvSpPr>
            <a:spLocks noGrp="1"/>
          </p:cNvSpPr>
          <p:nvPr>
            <p:ph idx="1"/>
          </p:nvPr>
        </p:nvSpPr>
        <p:spPr>
          <a:xfrm>
            <a:off x="1898238" y="1421750"/>
            <a:ext cx="2642109" cy="2136299"/>
          </a:xfrm>
        </p:spPr>
        <p:txBody>
          <a:bodyPr lIns="288000" tIns="360000" rIns="288000">
            <a:normAutofit/>
          </a:bodyPr>
          <a:lstStyle/>
          <a:p>
            <a:pPr marL="0" indent="0">
              <a:buNone/>
            </a:pPr>
            <a:r>
              <a:rPr lang="en-US" sz="2400" b="1" dirty="0">
                <a:solidFill>
                  <a:schemeClr val="bg1"/>
                </a:solidFill>
                <a:latin typeface="+mn-lt"/>
              </a:rPr>
              <a:t>Business</a:t>
            </a:r>
          </a:p>
        </p:txBody>
      </p:sp>
      <p:sp>
        <p:nvSpPr>
          <p:cNvPr id="22" name="Snip Single Corner Rectangle 21">
            <a:extLst>
              <a:ext uri="{FF2B5EF4-FFF2-40B4-BE49-F238E27FC236}">
                <a16:creationId xmlns:a16="http://schemas.microsoft.com/office/drawing/2014/main" id="{4FEA4A1C-6401-8D46-BB95-3E7AA4048AAB}"/>
              </a:ext>
            </a:extLst>
          </p:cNvPr>
          <p:cNvSpPr/>
          <p:nvPr/>
        </p:nvSpPr>
        <p:spPr>
          <a:xfrm>
            <a:off x="8107460" y="1421750"/>
            <a:ext cx="2661486" cy="3480990"/>
          </a:xfrm>
          <a:prstGeom prst="snip1Rect">
            <a:avLst/>
          </a:prstGeom>
          <a:solidFill>
            <a:schemeClr val="accent4"/>
          </a:solidFill>
          <a:ln w="635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A3A3A"/>
              </a:solidFill>
              <a:latin typeface="Arial Regular"/>
            </a:endParaRPr>
          </a:p>
        </p:txBody>
      </p:sp>
      <p:sp>
        <p:nvSpPr>
          <p:cNvPr id="23" name="Content Placeholder 2">
            <a:extLst>
              <a:ext uri="{FF2B5EF4-FFF2-40B4-BE49-F238E27FC236}">
                <a16:creationId xmlns:a16="http://schemas.microsoft.com/office/drawing/2014/main" id="{1EE90B73-A5BD-C84C-BDF2-F47A7CDD389B}"/>
              </a:ext>
            </a:extLst>
          </p:cNvPr>
          <p:cNvSpPr txBox="1">
            <a:spLocks/>
          </p:cNvSpPr>
          <p:nvPr/>
        </p:nvSpPr>
        <p:spPr>
          <a:xfrm>
            <a:off x="8107460" y="1421750"/>
            <a:ext cx="2642109" cy="2136299"/>
          </a:xfrm>
          <a:prstGeom prst="rect">
            <a:avLst/>
          </a:prstGeom>
        </p:spPr>
        <p:txBody>
          <a:bodyPr vert="horz" lIns="288000" tIns="360000" rIns="28800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b="0" i="0" kern="1200">
                <a:solidFill>
                  <a:schemeClr val="tx1"/>
                </a:solidFill>
                <a:latin typeface="Titillium Regular"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b="0" i="0" kern="1200">
                <a:solidFill>
                  <a:schemeClr val="tx1"/>
                </a:solidFill>
                <a:latin typeface="Titillium Regular"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Titillium Regular"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Titillium Regular"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Titillium Regular"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2400" b="1" dirty="0">
                <a:solidFill>
                  <a:schemeClr val="bg1"/>
                </a:solidFill>
                <a:latin typeface="+mn-lt"/>
              </a:rPr>
              <a:t>Communities</a:t>
            </a:r>
          </a:p>
        </p:txBody>
      </p:sp>
      <p:sp>
        <p:nvSpPr>
          <p:cNvPr id="24" name="TextBox 23">
            <a:extLst>
              <a:ext uri="{FF2B5EF4-FFF2-40B4-BE49-F238E27FC236}">
                <a16:creationId xmlns:a16="http://schemas.microsoft.com/office/drawing/2014/main" id="{BA62899D-B877-7649-91FE-4F1A1068461E}"/>
              </a:ext>
            </a:extLst>
          </p:cNvPr>
          <p:cNvSpPr txBox="1"/>
          <p:nvPr/>
        </p:nvSpPr>
        <p:spPr>
          <a:xfrm>
            <a:off x="1898238" y="3055759"/>
            <a:ext cx="2651798" cy="1648593"/>
          </a:xfrm>
          <a:prstGeom prst="rect">
            <a:avLst/>
          </a:prstGeom>
          <a:noFill/>
        </p:spPr>
        <p:txBody>
          <a:bodyPr wrap="square" lIns="288000" tIns="0" rIns="288000" bIns="0" rtlCol="0">
            <a:spAutoFit/>
          </a:bodyPr>
          <a:lstStyle/>
          <a:p>
            <a:pPr>
              <a:lnSpc>
                <a:spcPts val="1600"/>
              </a:lnSpc>
            </a:pPr>
            <a:r>
              <a:rPr lang="en-GB" sz="2000" dirty="0">
                <a:solidFill>
                  <a:schemeClr val="bg1"/>
                </a:solidFill>
              </a:rPr>
              <a:t>Connecting &amp; aligning business &amp; societal goals</a:t>
            </a:r>
          </a:p>
          <a:p>
            <a:pPr>
              <a:lnSpc>
                <a:spcPts val="1600"/>
              </a:lnSpc>
            </a:pPr>
            <a:endParaRPr lang="en-GB" sz="2000" dirty="0">
              <a:solidFill>
                <a:schemeClr val="bg1"/>
              </a:solidFill>
            </a:endParaRPr>
          </a:p>
          <a:p>
            <a:pPr>
              <a:lnSpc>
                <a:spcPts val="1600"/>
              </a:lnSpc>
            </a:pPr>
            <a:endParaRPr lang="en-GB" sz="2000" dirty="0">
              <a:solidFill>
                <a:schemeClr val="bg1"/>
              </a:solidFill>
            </a:endParaRPr>
          </a:p>
          <a:p>
            <a:pPr>
              <a:lnSpc>
                <a:spcPts val="1600"/>
              </a:lnSpc>
            </a:pPr>
            <a:endParaRPr lang="en-GB" sz="2000" i="1" dirty="0">
              <a:solidFill>
                <a:schemeClr val="bg1"/>
              </a:solidFill>
            </a:endParaRPr>
          </a:p>
          <a:p>
            <a:pPr>
              <a:lnSpc>
                <a:spcPts val="1600"/>
              </a:lnSpc>
            </a:pPr>
            <a:r>
              <a:rPr lang="en-GB" sz="2000" i="1" dirty="0">
                <a:solidFill>
                  <a:schemeClr val="bg1"/>
                </a:solidFill>
              </a:rPr>
              <a:t>A purpose beyond profit</a:t>
            </a:r>
          </a:p>
        </p:txBody>
      </p:sp>
      <p:sp>
        <p:nvSpPr>
          <p:cNvPr id="26" name="TextBox 25">
            <a:extLst>
              <a:ext uri="{FF2B5EF4-FFF2-40B4-BE49-F238E27FC236}">
                <a16:creationId xmlns:a16="http://schemas.microsoft.com/office/drawing/2014/main" id="{2E188509-6CB4-7F4C-9797-7D02FD5FE8AC}"/>
              </a:ext>
            </a:extLst>
          </p:cNvPr>
          <p:cNvSpPr txBox="1"/>
          <p:nvPr/>
        </p:nvSpPr>
        <p:spPr>
          <a:xfrm>
            <a:off x="8166210" y="3087020"/>
            <a:ext cx="2651798" cy="1648593"/>
          </a:xfrm>
          <a:prstGeom prst="rect">
            <a:avLst/>
          </a:prstGeom>
          <a:noFill/>
        </p:spPr>
        <p:txBody>
          <a:bodyPr wrap="square" lIns="288000" tIns="0" rIns="288000" bIns="0" rtlCol="0">
            <a:spAutoFit/>
          </a:bodyPr>
          <a:lstStyle/>
          <a:p>
            <a:pPr>
              <a:lnSpc>
                <a:spcPts val="1600"/>
              </a:lnSpc>
            </a:pPr>
            <a:r>
              <a:rPr lang="en-GB" sz="2000" dirty="0">
                <a:solidFill>
                  <a:schemeClr val="bg1"/>
                </a:solidFill>
              </a:rPr>
              <a:t>Bringing about wider impact in communities</a:t>
            </a:r>
          </a:p>
          <a:p>
            <a:pPr>
              <a:lnSpc>
                <a:spcPts val="1600"/>
              </a:lnSpc>
            </a:pPr>
            <a:endParaRPr lang="en-GB" sz="2000" dirty="0">
              <a:solidFill>
                <a:schemeClr val="bg1"/>
              </a:solidFill>
            </a:endParaRPr>
          </a:p>
          <a:p>
            <a:pPr>
              <a:lnSpc>
                <a:spcPts val="1600"/>
              </a:lnSpc>
            </a:pPr>
            <a:endParaRPr lang="en-GB" sz="2000" dirty="0">
              <a:solidFill>
                <a:schemeClr val="bg1"/>
              </a:solidFill>
            </a:endParaRPr>
          </a:p>
          <a:p>
            <a:pPr>
              <a:lnSpc>
                <a:spcPts val="1600"/>
              </a:lnSpc>
            </a:pPr>
            <a:r>
              <a:rPr lang="en-GB" sz="2000" i="1" dirty="0">
                <a:solidFill>
                  <a:schemeClr val="bg1"/>
                </a:solidFill>
              </a:rPr>
              <a:t>Social </a:t>
            </a:r>
          </a:p>
          <a:p>
            <a:pPr>
              <a:lnSpc>
                <a:spcPts val="1600"/>
              </a:lnSpc>
            </a:pPr>
            <a:r>
              <a:rPr lang="en-GB" sz="2000" i="1" dirty="0">
                <a:solidFill>
                  <a:schemeClr val="bg1"/>
                </a:solidFill>
              </a:rPr>
              <a:t>Environmental</a:t>
            </a:r>
          </a:p>
          <a:p>
            <a:pPr>
              <a:lnSpc>
                <a:spcPts val="1600"/>
              </a:lnSpc>
            </a:pPr>
            <a:r>
              <a:rPr lang="en-GB" sz="2000" i="1" dirty="0">
                <a:solidFill>
                  <a:schemeClr val="bg1"/>
                </a:solidFill>
              </a:rPr>
              <a:t>Economic</a:t>
            </a:r>
            <a:endParaRPr lang="en-US" sz="2000" i="1" dirty="0">
              <a:solidFill>
                <a:schemeClr val="bg1"/>
              </a:solidFill>
            </a:endParaRPr>
          </a:p>
        </p:txBody>
      </p:sp>
      <p:sp>
        <p:nvSpPr>
          <p:cNvPr id="13" name="Title 1">
            <a:extLst>
              <a:ext uri="{FF2B5EF4-FFF2-40B4-BE49-F238E27FC236}">
                <a16:creationId xmlns:a16="http://schemas.microsoft.com/office/drawing/2014/main" id="{9E9E17EF-3832-41CF-AA7C-7D9CCA095E53}"/>
              </a:ext>
            </a:extLst>
          </p:cNvPr>
          <p:cNvSpPr>
            <a:spLocks noGrp="1"/>
          </p:cNvSpPr>
          <p:nvPr>
            <p:ph type="title"/>
          </p:nvPr>
        </p:nvSpPr>
        <p:spPr>
          <a:xfrm>
            <a:off x="1736436" y="171690"/>
            <a:ext cx="7886535" cy="886397"/>
          </a:xfrm>
        </p:spPr>
        <p:txBody>
          <a:bodyPr/>
          <a:lstStyle/>
          <a:p>
            <a:r>
              <a:rPr lang="en-GB" dirty="0"/>
              <a:t>Reimaging Value(s): Connecting COR and </a:t>
            </a:r>
            <a:r>
              <a:rPr lang="en-GB" i="1" dirty="0"/>
              <a:t>Sustainability</a:t>
            </a:r>
          </a:p>
        </p:txBody>
      </p:sp>
      <p:sp>
        <p:nvSpPr>
          <p:cNvPr id="2" name="Arrow: Curved Right 1">
            <a:extLst>
              <a:ext uri="{FF2B5EF4-FFF2-40B4-BE49-F238E27FC236}">
                <a16:creationId xmlns:a16="http://schemas.microsoft.com/office/drawing/2014/main" id="{95142CC9-3B68-4B99-BC9C-018BCC299480}"/>
              </a:ext>
            </a:extLst>
          </p:cNvPr>
          <p:cNvSpPr/>
          <p:nvPr/>
        </p:nvSpPr>
        <p:spPr>
          <a:xfrm>
            <a:off x="4837043" y="2014330"/>
            <a:ext cx="1258957" cy="288841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 name="Arrow: Curved Left 2">
            <a:extLst>
              <a:ext uri="{FF2B5EF4-FFF2-40B4-BE49-F238E27FC236}">
                <a16:creationId xmlns:a16="http://schemas.microsoft.com/office/drawing/2014/main" id="{CBDFBEA0-64C7-4DAD-93F5-EE68AAA72D85}"/>
              </a:ext>
            </a:extLst>
          </p:cNvPr>
          <p:cNvSpPr/>
          <p:nvPr/>
        </p:nvSpPr>
        <p:spPr>
          <a:xfrm>
            <a:off x="6758609" y="2014331"/>
            <a:ext cx="1179443" cy="2888410"/>
          </a:xfrm>
          <a:prstGeom prst="curvedLeftArrow">
            <a:avLst/>
          </a:prstGeom>
          <a:solidFill>
            <a:srgbClr val="9DAFB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4" name="TextBox 3">
            <a:extLst>
              <a:ext uri="{FF2B5EF4-FFF2-40B4-BE49-F238E27FC236}">
                <a16:creationId xmlns:a16="http://schemas.microsoft.com/office/drawing/2014/main" id="{2864FC27-E2AC-49CC-B9EE-C06D6970FA5F}"/>
              </a:ext>
            </a:extLst>
          </p:cNvPr>
          <p:cNvSpPr txBox="1"/>
          <p:nvPr/>
        </p:nvSpPr>
        <p:spPr>
          <a:xfrm>
            <a:off x="5433392" y="1732961"/>
            <a:ext cx="2093843" cy="3262432"/>
          </a:xfrm>
          <a:prstGeom prst="rect">
            <a:avLst/>
          </a:prstGeom>
          <a:noFill/>
        </p:spPr>
        <p:txBody>
          <a:bodyPr wrap="square" rtlCol="0">
            <a:spAutoFit/>
          </a:bodyPr>
          <a:lstStyle/>
          <a:p>
            <a:pPr algn="ctr"/>
            <a:r>
              <a:rPr lang="en-GB" sz="2000" b="1" dirty="0"/>
              <a:t>Ego</a:t>
            </a:r>
          </a:p>
          <a:p>
            <a:pPr algn="ctr"/>
            <a:endParaRPr lang="en-GB" dirty="0"/>
          </a:p>
          <a:p>
            <a:pPr algn="ctr"/>
            <a:endParaRPr lang="en-GB" dirty="0"/>
          </a:p>
          <a:p>
            <a:pPr algn="ctr"/>
            <a:endParaRPr lang="en-GB" dirty="0"/>
          </a:p>
          <a:p>
            <a:pPr algn="ctr"/>
            <a:r>
              <a:rPr lang="en-GB" dirty="0"/>
              <a:t>Individual</a:t>
            </a:r>
          </a:p>
          <a:p>
            <a:pPr algn="ctr"/>
            <a:r>
              <a:rPr lang="en-GB" dirty="0"/>
              <a:t>Relational</a:t>
            </a:r>
          </a:p>
          <a:p>
            <a:pPr algn="ctr"/>
            <a:r>
              <a:rPr lang="en-GB" dirty="0"/>
              <a:t>Community</a:t>
            </a:r>
          </a:p>
          <a:p>
            <a:pPr algn="ctr"/>
            <a:endParaRPr lang="en-GB" dirty="0"/>
          </a:p>
          <a:p>
            <a:pPr algn="ctr"/>
            <a:endParaRPr lang="en-GB" dirty="0"/>
          </a:p>
          <a:p>
            <a:pPr algn="ctr"/>
            <a:endParaRPr lang="en-GB" dirty="0"/>
          </a:p>
          <a:p>
            <a:pPr algn="ctr"/>
            <a:r>
              <a:rPr lang="en-GB" sz="2400" b="1" dirty="0"/>
              <a:t>Eco</a:t>
            </a:r>
          </a:p>
        </p:txBody>
      </p:sp>
    </p:spTree>
    <p:extLst>
      <p:ext uri="{BB962C8B-B14F-4D97-AF65-F5344CB8AC3E}">
        <p14:creationId xmlns:p14="http://schemas.microsoft.com/office/powerpoint/2010/main" val="3897782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p:cTn id="23" dur="1000" fill="hold"/>
                                        <p:tgtEl>
                                          <p:spTgt spid="2"/>
                                        </p:tgtEl>
                                        <p:attrNameLst>
                                          <p:attrName>ppt_w</p:attrName>
                                        </p:attrNameLst>
                                      </p:cBhvr>
                                      <p:tavLst>
                                        <p:tav tm="0">
                                          <p:val>
                                            <p:fltVal val="0"/>
                                          </p:val>
                                        </p:tav>
                                        <p:tav tm="100000">
                                          <p:val>
                                            <p:strVal val="#ppt_w"/>
                                          </p:val>
                                        </p:tav>
                                      </p:tavLst>
                                    </p:anim>
                                    <p:anim calcmode="lin" valueType="num">
                                      <p:cBhvr>
                                        <p:cTn id="24" dur="1000" fill="hold"/>
                                        <p:tgtEl>
                                          <p:spTgt spid="2"/>
                                        </p:tgtEl>
                                        <p:attrNameLst>
                                          <p:attrName>ppt_h</p:attrName>
                                        </p:attrNameLst>
                                      </p:cBhvr>
                                      <p:tavLst>
                                        <p:tav tm="0">
                                          <p:val>
                                            <p:fltVal val="0"/>
                                          </p:val>
                                        </p:tav>
                                        <p:tav tm="100000">
                                          <p:val>
                                            <p:strVal val="#ppt_h"/>
                                          </p:val>
                                        </p:tav>
                                      </p:tavLst>
                                    </p:anim>
                                    <p:anim calcmode="lin" valueType="num">
                                      <p:cBhvr>
                                        <p:cTn id="25" dur="1000" fill="hold"/>
                                        <p:tgtEl>
                                          <p:spTgt spid="2"/>
                                        </p:tgtEl>
                                        <p:attrNameLst>
                                          <p:attrName>style.rotation</p:attrName>
                                        </p:attrNameLst>
                                      </p:cBhvr>
                                      <p:tavLst>
                                        <p:tav tm="0">
                                          <p:val>
                                            <p:fltVal val="90"/>
                                          </p:val>
                                        </p:tav>
                                        <p:tav tm="100000">
                                          <p:val>
                                            <p:fltVal val="0"/>
                                          </p:val>
                                        </p:tav>
                                      </p:tavLst>
                                    </p:anim>
                                    <p:animEffect transition="in" filter="fade">
                                      <p:cBhvr>
                                        <p:cTn id="26" dur="1000"/>
                                        <p:tgtEl>
                                          <p:spTgt spid="2"/>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p:cTn id="29" dur="1000" fill="hold"/>
                                        <p:tgtEl>
                                          <p:spTgt spid="3"/>
                                        </p:tgtEl>
                                        <p:attrNameLst>
                                          <p:attrName>ppt_w</p:attrName>
                                        </p:attrNameLst>
                                      </p:cBhvr>
                                      <p:tavLst>
                                        <p:tav tm="0">
                                          <p:val>
                                            <p:fltVal val="0"/>
                                          </p:val>
                                        </p:tav>
                                        <p:tav tm="100000">
                                          <p:val>
                                            <p:strVal val="#ppt_w"/>
                                          </p:val>
                                        </p:tav>
                                      </p:tavLst>
                                    </p:anim>
                                    <p:anim calcmode="lin" valueType="num">
                                      <p:cBhvr>
                                        <p:cTn id="30" dur="1000" fill="hold"/>
                                        <p:tgtEl>
                                          <p:spTgt spid="3"/>
                                        </p:tgtEl>
                                        <p:attrNameLst>
                                          <p:attrName>ppt_h</p:attrName>
                                        </p:attrNameLst>
                                      </p:cBhvr>
                                      <p:tavLst>
                                        <p:tav tm="0">
                                          <p:val>
                                            <p:fltVal val="0"/>
                                          </p:val>
                                        </p:tav>
                                        <p:tav tm="100000">
                                          <p:val>
                                            <p:strVal val="#ppt_h"/>
                                          </p:val>
                                        </p:tav>
                                      </p:tavLst>
                                    </p:anim>
                                    <p:anim calcmode="lin" valueType="num">
                                      <p:cBhvr>
                                        <p:cTn id="31" dur="1000" fill="hold"/>
                                        <p:tgtEl>
                                          <p:spTgt spid="3"/>
                                        </p:tgtEl>
                                        <p:attrNameLst>
                                          <p:attrName>style.rotation</p:attrName>
                                        </p:attrNameLst>
                                      </p:cBhvr>
                                      <p:tavLst>
                                        <p:tav tm="0">
                                          <p:val>
                                            <p:fltVal val="90"/>
                                          </p:val>
                                        </p:tav>
                                        <p:tav tm="100000">
                                          <p:val>
                                            <p:fltVal val="0"/>
                                          </p:val>
                                        </p:tav>
                                      </p:tavLst>
                                    </p:anim>
                                    <p:animEffect transition="in" filter="fade">
                                      <p:cBhvr>
                                        <p:cTn id="32" dur="1000"/>
                                        <p:tgtEl>
                                          <p:spTgt spid="3"/>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p:cTn id="35" dur="1000" fill="hold"/>
                                        <p:tgtEl>
                                          <p:spTgt spid="4"/>
                                        </p:tgtEl>
                                        <p:attrNameLst>
                                          <p:attrName>ppt_w</p:attrName>
                                        </p:attrNameLst>
                                      </p:cBhvr>
                                      <p:tavLst>
                                        <p:tav tm="0">
                                          <p:val>
                                            <p:fltVal val="0"/>
                                          </p:val>
                                        </p:tav>
                                        <p:tav tm="100000">
                                          <p:val>
                                            <p:strVal val="#ppt_w"/>
                                          </p:val>
                                        </p:tav>
                                      </p:tavLst>
                                    </p:anim>
                                    <p:anim calcmode="lin" valueType="num">
                                      <p:cBhvr>
                                        <p:cTn id="36" dur="1000" fill="hold"/>
                                        <p:tgtEl>
                                          <p:spTgt spid="4"/>
                                        </p:tgtEl>
                                        <p:attrNameLst>
                                          <p:attrName>ppt_h</p:attrName>
                                        </p:attrNameLst>
                                      </p:cBhvr>
                                      <p:tavLst>
                                        <p:tav tm="0">
                                          <p:val>
                                            <p:fltVal val="0"/>
                                          </p:val>
                                        </p:tav>
                                        <p:tav tm="100000">
                                          <p:val>
                                            <p:strVal val="#ppt_h"/>
                                          </p:val>
                                        </p:tav>
                                      </p:tavLst>
                                    </p:anim>
                                    <p:anim calcmode="lin" valueType="num">
                                      <p:cBhvr>
                                        <p:cTn id="37" dur="1000" fill="hold"/>
                                        <p:tgtEl>
                                          <p:spTgt spid="4"/>
                                        </p:tgtEl>
                                        <p:attrNameLst>
                                          <p:attrName>style.rotation</p:attrName>
                                        </p:attrNameLst>
                                      </p:cBhvr>
                                      <p:tavLst>
                                        <p:tav tm="0">
                                          <p:val>
                                            <p:fltVal val="90"/>
                                          </p:val>
                                        </p:tav>
                                        <p:tav tm="100000">
                                          <p:val>
                                            <p:fltVal val="0"/>
                                          </p:val>
                                        </p:tav>
                                      </p:tavLst>
                                    </p:anim>
                                    <p:animEffect transition="in" filter="fade">
                                      <p:cBhvr>
                                        <p:cTn id="38"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build="p"/>
      <p:bldP spid="22" grpId="0" animBg="1"/>
      <p:bldP spid="23" grpId="0"/>
      <p:bldP spid="24" grpId="0"/>
      <p:bldP spid="26" grpId="0"/>
      <p:bldP spid="2" grpId="0" animBg="1"/>
      <p:bldP spid="3" grpId="0" animBg="1"/>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a:extLst>
              <a:ext uri="{FF2B5EF4-FFF2-40B4-BE49-F238E27FC236}">
                <a16:creationId xmlns:a16="http://schemas.microsoft.com/office/drawing/2014/main" id="{BC22B1E8-39B3-4AF5-9E3B-7508BA136CD3}"/>
              </a:ext>
            </a:extLst>
          </p:cNvPr>
          <p:cNvPicPr>
            <a:picLocks noGrp="1" noChangeAspect="1"/>
          </p:cNvPicPr>
          <p:nvPr>
            <p:ph idx="1"/>
          </p:nvPr>
        </p:nvPicPr>
        <p:blipFill>
          <a:blip r:embed="rId2"/>
          <a:stretch>
            <a:fillRect/>
          </a:stretch>
        </p:blipFill>
        <p:spPr>
          <a:xfrm>
            <a:off x="7238150" y="1226201"/>
            <a:ext cx="4740275" cy="3106738"/>
          </a:xfrm>
          <a:prstGeom prst="rect">
            <a:avLst/>
          </a:prstGeom>
        </p:spPr>
      </p:pic>
      <p:sp>
        <p:nvSpPr>
          <p:cNvPr id="2" name="Title 1">
            <a:extLst>
              <a:ext uri="{FF2B5EF4-FFF2-40B4-BE49-F238E27FC236}">
                <a16:creationId xmlns:a16="http://schemas.microsoft.com/office/drawing/2014/main" id="{D2C76947-3CD1-4265-AA44-9412B2EC6B64}"/>
              </a:ext>
            </a:extLst>
          </p:cNvPr>
          <p:cNvSpPr>
            <a:spLocks noGrp="1"/>
          </p:cNvSpPr>
          <p:nvPr>
            <p:ph type="title"/>
          </p:nvPr>
        </p:nvSpPr>
        <p:spPr>
          <a:xfrm>
            <a:off x="1579418" y="1132903"/>
            <a:ext cx="5115296" cy="886397"/>
          </a:xfrm>
        </p:spPr>
        <p:txBody>
          <a:bodyPr/>
          <a:lstStyle/>
          <a:p>
            <a:r>
              <a:rPr lang="en-GB" dirty="0"/>
              <a:t>Mark Carney on Value(s)</a:t>
            </a:r>
          </a:p>
        </p:txBody>
      </p:sp>
      <p:sp>
        <p:nvSpPr>
          <p:cNvPr id="7" name="Text Placeholder 6">
            <a:extLst>
              <a:ext uri="{FF2B5EF4-FFF2-40B4-BE49-F238E27FC236}">
                <a16:creationId xmlns:a16="http://schemas.microsoft.com/office/drawing/2014/main" id="{BD2EE2EA-A4BE-41B9-85A6-7B25B5A73FDA}"/>
              </a:ext>
            </a:extLst>
          </p:cNvPr>
          <p:cNvSpPr>
            <a:spLocks noGrp="1"/>
          </p:cNvSpPr>
          <p:nvPr>
            <p:ph type="body" sz="half" idx="2"/>
          </p:nvPr>
        </p:nvSpPr>
        <p:spPr>
          <a:xfrm>
            <a:off x="1593705" y="2057400"/>
            <a:ext cx="5335732" cy="2671763"/>
          </a:xfrm>
        </p:spPr>
        <p:txBody>
          <a:bodyPr>
            <a:noAutofit/>
          </a:bodyPr>
          <a:lstStyle/>
          <a:p>
            <a:endParaRPr lang="en-GB" sz="2400" dirty="0"/>
          </a:p>
          <a:p>
            <a:r>
              <a:rPr lang="en-GB" sz="2400" dirty="0"/>
              <a:t>Mark Carney asks:</a:t>
            </a:r>
          </a:p>
          <a:p>
            <a:pPr lvl="1"/>
            <a:endParaRPr lang="en-GB" sz="2400" b="1" i="1" dirty="0"/>
          </a:p>
          <a:p>
            <a:pPr lvl="1"/>
            <a:r>
              <a:rPr lang="en-GB" sz="2400" b="1" i="1" dirty="0"/>
              <a:t>What is value?</a:t>
            </a:r>
          </a:p>
          <a:p>
            <a:pPr lvl="1"/>
            <a:r>
              <a:rPr lang="en-GB" sz="2400" b="1" i="1" dirty="0"/>
              <a:t>How does the way we assess value both shape our values and constrain our choices?</a:t>
            </a:r>
            <a:endParaRPr lang="en-GB" sz="2400" dirty="0"/>
          </a:p>
          <a:p>
            <a:endParaRPr lang="en-GB" sz="2400" dirty="0"/>
          </a:p>
        </p:txBody>
      </p:sp>
      <p:sp>
        <p:nvSpPr>
          <p:cNvPr id="6" name="TextBox 5">
            <a:extLst>
              <a:ext uri="{FF2B5EF4-FFF2-40B4-BE49-F238E27FC236}">
                <a16:creationId xmlns:a16="http://schemas.microsoft.com/office/drawing/2014/main" id="{8F8EBD19-B741-4E77-85A9-66BEDDC71989}"/>
              </a:ext>
            </a:extLst>
          </p:cNvPr>
          <p:cNvSpPr txBox="1"/>
          <p:nvPr/>
        </p:nvSpPr>
        <p:spPr>
          <a:xfrm>
            <a:off x="2583712" y="5314085"/>
            <a:ext cx="3817088" cy="369332"/>
          </a:xfrm>
          <a:prstGeom prst="rect">
            <a:avLst/>
          </a:prstGeom>
          <a:noFill/>
        </p:spPr>
        <p:txBody>
          <a:bodyPr wrap="square">
            <a:spAutoFit/>
          </a:bodyPr>
          <a:lstStyle/>
          <a:p>
            <a:endParaRPr lang="en-GB" i="1" dirty="0"/>
          </a:p>
        </p:txBody>
      </p:sp>
      <p:pic>
        <p:nvPicPr>
          <p:cNvPr id="10" name="Picture 9">
            <a:extLst>
              <a:ext uri="{FF2B5EF4-FFF2-40B4-BE49-F238E27FC236}">
                <a16:creationId xmlns:a16="http://schemas.microsoft.com/office/drawing/2014/main" id="{26779874-B34A-476C-B2CC-ECD19CDF5623}"/>
              </a:ext>
            </a:extLst>
          </p:cNvPr>
          <p:cNvPicPr>
            <a:picLocks noChangeAspect="1"/>
          </p:cNvPicPr>
          <p:nvPr/>
        </p:nvPicPr>
        <p:blipFill>
          <a:blip r:embed="rId3"/>
          <a:stretch>
            <a:fillRect/>
          </a:stretch>
        </p:blipFill>
        <p:spPr>
          <a:xfrm>
            <a:off x="9640686" y="3855053"/>
            <a:ext cx="1943792" cy="2918064"/>
          </a:xfrm>
          <a:prstGeom prst="rect">
            <a:avLst/>
          </a:prstGeom>
        </p:spPr>
      </p:pic>
      <p:sp>
        <p:nvSpPr>
          <p:cNvPr id="14" name="TextBox 13">
            <a:extLst>
              <a:ext uri="{FF2B5EF4-FFF2-40B4-BE49-F238E27FC236}">
                <a16:creationId xmlns:a16="http://schemas.microsoft.com/office/drawing/2014/main" id="{5C191A8A-5C5F-4ED0-A672-BE6D03543702}"/>
              </a:ext>
            </a:extLst>
          </p:cNvPr>
          <p:cNvSpPr txBox="1"/>
          <p:nvPr/>
        </p:nvSpPr>
        <p:spPr>
          <a:xfrm>
            <a:off x="1579417" y="5016279"/>
            <a:ext cx="8028872" cy="1631216"/>
          </a:xfrm>
          <a:prstGeom prst="rect">
            <a:avLst/>
          </a:prstGeom>
          <a:noFill/>
        </p:spPr>
        <p:txBody>
          <a:bodyPr wrap="square">
            <a:spAutoFit/>
          </a:bodyPr>
          <a:lstStyle/>
          <a:p>
            <a:r>
              <a:rPr lang="en-GB" sz="2000" dirty="0"/>
              <a:t>Carney argues that society has come to embody Oscar Wilde’s old aphorism:</a:t>
            </a:r>
            <a:r>
              <a:rPr lang="en-GB" sz="2000" i="1" dirty="0"/>
              <a:t> “knowing the price of everything but the value of nothing.”</a:t>
            </a:r>
          </a:p>
          <a:p>
            <a:endParaRPr lang="en-GB" sz="2000" i="1" dirty="0"/>
          </a:p>
          <a:p>
            <a:r>
              <a:rPr lang="en-GB" sz="2000" dirty="0">
                <a:solidFill>
                  <a:srgbClr val="121212"/>
                </a:solidFill>
              </a:rPr>
              <a:t>S</a:t>
            </a:r>
            <a:r>
              <a:rPr lang="en-GB" sz="2000" b="0" i="0" dirty="0">
                <a:solidFill>
                  <a:srgbClr val="121212"/>
                </a:solidFill>
                <a:effectLst/>
              </a:rPr>
              <a:t>even key values are: </a:t>
            </a:r>
            <a:r>
              <a:rPr lang="en-GB" sz="2000" b="0" i="1" dirty="0">
                <a:solidFill>
                  <a:srgbClr val="121212"/>
                </a:solidFill>
                <a:effectLst/>
              </a:rPr>
              <a:t>solidarity, fairness, responsibility, resilience, </a:t>
            </a:r>
            <a:r>
              <a:rPr lang="en-GB" sz="2000" b="1" i="1" dirty="0">
                <a:solidFill>
                  <a:srgbClr val="121212"/>
                </a:solidFill>
                <a:effectLst/>
              </a:rPr>
              <a:t>sustainability</a:t>
            </a:r>
            <a:r>
              <a:rPr lang="en-GB" sz="2000" b="0" i="1" dirty="0">
                <a:solidFill>
                  <a:srgbClr val="121212"/>
                </a:solidFill>
                <a:effectLst/>
              </a:rPr>
              <a:t>, dynamism and humility </a:t>
            </a:r>
            <a:r>
              <a:rPr lang="en-GB" sz="2000" b="0" i="0" dirty="0">
                <a:solidFill>
                  <a:srgbClr val="121212"/>
                </a:solidFill>
                <a:effectLst/>
              </a:rPr>
              <a:t>– all laced with </a:t>
            </a:r>
            <a:r>
              <a:rPr lang="en-GB" sz="2000" b="1" i="0" dirty="0">
                <a:solidFill>
                  <a:srgbClr val="C00000"/>
                </a:solidFill>
                <a:effectLst/>
              </a:rPr>
              <a:t>compassion</a:t>
            </a:r>
            <a:r>
              <a:rPr lang="en-GB" sz="2000" b="0" i="0" dirty="0">
                <a:solidFill>
                  <a:srgbClr val="121212"/>
                </a:solidFill>
                <a:effectLst/>
              </a:rPr>
              <a:t>. </a:t>
            </a:r>
            <a:endParaRPr lang="en-GB" sz="2000" i="1" dirty="0"/>
          </a:p>
        </p:txBody>
      </p:sp>
    </p:spTree>
    <p:extLst>
      <p:ext uri="{BB962C8B-B14F-4D97-AF65-F5344CB8AC3E}">
        <p14:creationId xmlns:p14="http://schemas.microsoft.com/office/powerpoint/2010/main" val="1193303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3" end="3"/>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oughnut Economics | Dangerous Globe">
            <a:extLst>
              <a:ext uri="{FF2B5EF4-FFF2-40B4-BE49-F238E27FC236}">
                <a16:creationId xmlns:a16="http://schemas.microsoft.com/office/drawing/2014/main" id="{B5758EA3-84C3-40CD-8D24-122155CC62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72143" y="4346504"/>
            <a:ext cx="3242153" cy="232350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2C8D1EB0-609A-460A-857C-BC7F06A0C127}"/>
              </a:ext>
            </a:extLst>
          </p:cNvPr>
          <p:cNvSpPr>
            <a:spLocks noGrp="1"/>
          </p:cNvSpPr>
          <p:nvPr>
            <p:ph type="title"/>
          </p:nvPr>
        </p:nvSpPr>
        <p:spPr>
          <a:xfrm>
            <a:off x="1736436" y="831457"/>
            <a:ext cx="9617364" cy="1107996"/>
          </a:xfrm>
        </p:spPr>
        <p:txBody>
          <a:bodyPr/>
          <a:lstStyle/>
          <a:p>
            <a:r>
              <a:rPr lang="en-GB" dirty="0"/>
              <a:t>The notion of value(s) in an evolving business landscape</a:t>
            </a:r>
          </a:p>
        </p:txBody>
      </p:sp>
      <p:pic>
        <p:nvPicPr>
          <p:cNvPr id="4" name="Content Placeholder 3">
            <a:extLst>
              <a:ext uri="{FF2B5EF4-FFF2-40B4-BE49-F238E27FC236}">
                <a16:creationId xmlns:a16="http://schemas.microsoft.com/office/drawing/2014/main" id="{8F86B308-03B8-4FAC-B36A-3C1A6486A992}"/>
              </a:ext>
            </a:extLst>
          </p:cNvPr>
          <p:cNvPicPr>
            <a:picLocks noGrp="1" noChangeAspect="1"/>
          </p:cNvPicPr>
          <p:nvPr>
            <p:ph idx="1"/>
          </p:nvPr>
        </p:nvPicPr>
        <p:blipFill>
          <a:blip r:embed="rId4"/>
          <a:stretch>
            <a:fillRect/>
          </a:stretch>
        </p:blipFill>
        <p:spPr>
          <a:xfrm>
            <a:off x="6716568" y="2443768"/>
            <a:ext cx="5319077" cy="4141788"/>
          </a:xfrm>
          <a:prstGeom prst="rect">
            <a:avLst/>
          </a:prstGeom>
        </p:spPr>
      </p:pic>
      <p:pic>
        <p:nvPicPr>
          <p:cNvPr id="5" name="Picture 4">
            <a:extLst>
              <a:ext uri="{FF2B5EF4-FFF2-40B4-BE49-F238E27FC236}">
                <a16:creationId xmlns:a16="http://schemas.microsoft.com/office/drawing/2014/main" id="{5EE9D873-A138-41CE-9E0A-5868E55EBD60}"/>
              </a:ext>
            </a:extLst>
          </p:cNvPr>
          <p:cNvPicPr>
            <a:picLocks noChangeAspect="1"/>
          </p:cNvPicPr>
          <p:nvPr/>
        </p:nvPicPr>
        <p:blipFill>
          <a:blip r:embed="rId5"/>
          <a:stretch>
            <a:fillRect/>
          </a:stretch>
        </p:blipFill>
        <p:spPr>
          <a:xfrm>
            <a:off x="1503465" y="2258621"/>
            <a:ext cx="1766407" cy="2321060"/>
          </a:xfrm>
          <a:prstGeom prst="rect">
            <a:avLst/>
          </a:prstGeom>
        </p:spPr>
      </p:pic>
      <p:pic>
        <p:nvPicPr>
          <p:cNvPr id="6" name="Picture 5">
            <a:extLst>
              <a:ext uri="{FF2B5EF4-FFF2-40B4-BE49-F238E27FC236}">
                <a16:creationId xmlns:a16="http://schemas.microsoft.com/office/drawing/2014/main" id="{1E78E02E-E35D-4893-A52A-A2BD9FA71A62}"/>
              </a:ext>
            </a:extLst>
          </p:cNvPr>
          <p:cNvPicPr>
            <a:picLocks noChangeAspect="1"/>
          </p:cNvPicPr>
          <p:nvPr/>
        </p:nvPicPr>
        <p:blipFill>
          <a:blip r:embed="rId6"/>
          <a:stretch>
            <a:fillRect/>
          </a:stretch>
        </p:blipFill>
        <p:spPr>
          <a:xfrm>
            <a:off x="3490307" y="2443768"/>
            <a:ext cx="2883575" cy="1906364"/>
          </a:xfrm>
          <a:prstGeom prst="rect">
            <a:avLst/>
          </a:prstGeom>
        </p:spPr>
      </p:pic>
      <p:pic>
        <p:nvPicPr>
          <p:cNvPr id="8" name="Picture 7">
            <a:extLst>
              <a:ext uri="{FF2B5EF4-FFF2-40B4-BE49-F238E27FC236}">
                <a16:creationId xmlns:a16="http://schemas.microsoft.com/office/drawing/2014/main" id="{B174BB71-891C-4095-BDC2-515D0276505A}"/>
              </a:ext>
            </a:extLst>
          </p:cNvPr>
          <p:cNvPicPr>
            <a:picLocks noChangeAspect="1"/>
          </p:cNvPicPr>
          <p:nvPr/>
        </p:nvPicPr>
        <p:blipFill>
          <a:blip r:embed="rId7"/>
          <a:stretch>
            <a:fillRect/>
          </a:stretch>
        </p:blipFill>
        <p:spPr>
          <a:xfrm>
            <a:off x="1327823" y="4622858"/>
            <a:ext cx="885400" cy="1403685"/>
          </a:xfrm>
          <a:prstGeom prst="rect">
            <a:avLst/>
          </a:prstGeom>
        </p:spPr>
      </p:pic>
      <p:pic>
        <p:nvPicPr>
          <p:cNvPr id="10" name="Picture 10" descr="Diagram&#10;&#10;Description automatically generated">
            <a:extLst>
              <a:ext uri="{FF2B5EF4-FFF2-40B4-BE49-F238E27FC236}">
                <a16:creationId xmlns:a16="http://schemas.microsoft.com/office/drawing/2014/main" id="{3C30507F-DA8E-4FAE-9659-AB78CAD50E63}"/>
              </a:ext>
            </a:extLst>
          </p:cNvPr>
          <p:cNvPicPr>
            <a:picLocks noChangeAspect="1"/>
          </p:cNvPicPr>
          <p:nvPr/>
        </p:nvPicPr>
        <p:blipFill>
          <a:blip r:embed="rId8"/>
          <a:stretch>
            <a:fillRect/>
          </a:stretch>
        </p:blipFill>
        <p:spPr>
          <a:xfrm>
            <a:off x="12378331" y="4168647"/>
            <a:ext cx="3121367" cy="1557237"/>
          </a:xfrm>
          <a:prstGeom prst="rect">
            <a:avLst/>
          </a:prstGeom>
        </p:spPr>
      </p:pic>
      <p:pic>
        <p:nvPicPr>
          <p:cNvPr id="9" name="Picture 2" descr="The Power of Purpose">
            <a:extLst>
              <a:ext uri="{FF2B5EF4-FFF2-40B4-BE49-F238E27FC236}">
                <a16:creationId xmlns:a16="http://schemas.microsoft.com/office/drawing/2014/main" id="{E884CAE8-D57A-4E3C-8A7C-4381777326D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69079" y="5034901"/>
            <a:ext cx="1049830" cy="163511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4A1262AC-34DA-426D-9878-2068282BF338}"/>
              </a:ext>
            </a:extLst>
          </p:cNvPr>
          <p:cNvSpPr txBox="1"/>
          <p:nvPr/>
        </p:nvSpPr>
        <p:spPr>
          <a:xfrm>
            <a:off x="3372143" y="6516123"/>
            <a:ext cx="4499726" cy="307777"/>
          </a:xfrm>
          <a:prstGeom prst="rect">
            <a:avLst/>
          </a:prstGeom>
          <a:noFill/>
        </p:spPr>
        <p:txBody>
          <a:bodyPr wrap="square" rtlCol="0">
            <a:spAutoFit/>
          </a:bodyPr>
          <a:lstStyle/>
          <a:p>
            <a:r>
              <a:rPr lang="en-GB" sz="1400" dirty="0"/>
              <a:t>Doughnut economics, Raworth (2017)</a:t>
            </a:r>
          </a:p>
        </p:txBody>
      </p:sp>
    </p:spTree>
    <p:extLst>
      <p:ext uri="{BB962C8B-B14F-4D97-AF65-F5344CB8AC3E}">
        <p14:creationId xmlns:p14="http://schemas.microsoft.com/office/powerpoint/2010/main" val="3760304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8BC40F3-D5E8-4820-A83E-0FD2A2ABE91D}"/>
              </a:ext>
            </a:extLst>
          </p:cNvPr>
          <p:cNvPicPr>
            <a:picLocks noChangeAspect="1"/>
          </p:cNvPicPr>
          <p:nvPr/>
        </p:nvPicPr>
        <p:blipFill>
          <a:blip r:embed="rId3"/>
          <a:stretch>
            <a:fillRect/>
          </a:stretch>
        </p:blipFill>
        <p:spPr>
          <a:xfrm>
            <a:off x="1" y="2400300"/>
            <a:ext cx="5568768" cy="4229100"/>
          </a:xfrm>
          <a:prstGeom prst="rect">
            <a:avLst/>
          </a:prstGeom>
        </p:spPr>
      </p:pic>
      <p:pic>
        <p:nvPicPr>
          <p:cNvPr id="7" name="Picture 6">
            <a:extLst>
              <a:ext uri="{FF2B5EF4-FFF2-40B4-BE49-F238E27FC236}">
                <a16:creationId xmlns:a16="http://schemas.microsoft.com/office/drawing/2014/main" id="{4F944EFD-5545-E248-A456-7C5C095E630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0"/>
            <a:ext cx="1217756" cy="6858000"/>
          </a:xfrm>
          <a:prstGeom prst="rect">
            <a:avLst/>
          </a:prstGeom>
        </p:spPr>
      </p:pic>
      <p:sp>
        <p:nvSpPr>
          <p:cNvPr id="6" name="Snip Single Corner Rectangle 5">
            <a:extLst>
              <a:ext uri="{FF2B5EF4-FFF2-40B4-BE49-F238E27FC236}">
                <a16:creationId xmlns:a16="http://schemas.microsoft.com/office/drawing/2014/main" id="{9F72AA60-1871-9948-80B7-A7F5A259FFC4}"/>
              </a:ext>
            </a:extLst>
          </p:cNvPr>
          <p:cNvSpPr/>
          <p:nvPr/>
        </p:nvSpPr>
        <p:spPr>
          <a:xfrm>
            <a:off x="5820508" y="1257300"/>
            <a:ext cx="5472126" cy="5372100"/>
          </a:xfrm>
          <a:prstGeom prst="snip1Rect">
            <a:avLst/>
          </a:prstGeom>
          <a:solidFill>
            <a:schemeClr val="bg1"/>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Regular"/>
            </a:endParaRPr>
          </a:p>
        </p:txBody>
      </p:sp>
      <p:sp>
        <p:nvSpPr>
          <p:cNvPr id="2" name="Title 1">
            <a:extLst>
              <a:ext uri="{FF2B5EF4-FFF2-40B4-BE49-F238E27FC236}">
                <a16:creationId xmlns:a16="http://schemas.microsoft.com/office/drawing/2014/main" id="{EDE18E26-AF32-AC42-9CE4-C9CAA5097B5C}"/>
              </a:ext>
            </a:extLst>
          </p:cNvPr>
          <p:cNvSpPr>
            <a:spLocks noGrp="1"/>
          </p:cNvSpPr>
          <p:nvPr>
            <p:ph type="title"/>
          </p:nvPr>
        </p:nvSpPr>
        <p:spPr>
          <a:xfrm>
            <a:off x="1450041" y="1257300"/>
            <a:ext cx="3966021" cy="814388"/>
          </a:xfrm>
          <a:solidFill>
            <a:schemeClr val="tx2"/>
          </a:solidFill>
        </p:spPr>
        <p:txBody>
          <a:bodyPr lIns="288000" tIns="72000" rIns="288000" bIns="0" anchor="t" anchorCtr="0">
            <a:noAutofit/>
          </a:bodyPr>
          <a:lstStyle/>
          <a:p>
            <a:r>
              <a:rPr lang="en-GB" sz="2400" b="1" dirty="0">
                <a:solidFill>
                  <a:schemeClr val="bg1"/>
                </a:solidFill>
                <a:latin typeface="+mn-lt"/>
              </a:rPr>
              <a:t>Purpose, meaning and value(s) in business (I)</a:t>
            </a:r>
            <a:endParaRPr lang="en-US" sz="2400" b="1" dirty="0">
              <a:solidFill>
                <a:schemeClr val="bg1"/>
              </a:solidFill>
              <a:latin typeface="+mn-lt"/>
            </a:endParaRPr>
          </a:p>
        </p:txBody>
      </p:sp>
      <p:sp>
        <p:nvSpPr>
          <p:cNvPr id="9" name="Content Placeholder 2">
            <a:extLst>
              <a:ext uri="{FF2B5EF4-FFF2-40B4-BE49-F238E27FC236}">
                <a16:creationId xmlns:a16="http://schemas.microsoft.com/office/drawing/2014/main" id="{3A32327C-821E-2D4F-979F-D7EA208D11A1}"/>
              </a:ext>
            </a:extLst>
          </p:cNvPr>
          <p:cNvSpPr>
            <a:spLocks noGrp="1"/>
          </p:cNvSpPr>
          <p:nvPr>
            <p:ph idx="1"/>
          </p:nvPr>
        </p:nvSpPr>
        <p:spPr>
          <a:xfrm>
            <a:off x="5972783" y="1257300"/>
            <a:ext cx="5068111" cy="5372100"/>
          </a:xfrm>
        </p:spPr>
        <p:txBody>
          <a:bodyPr lIns="288000" tIns="360000" rIns="288000">
            <a:noAutofit/>
          </a:bodyPr>
          <a:lstStyle/>
          <a:p>
            <a:r>
              <a:rPr lang="en-GB" sz="1600" dirty="0"/>
              <a:t>Murray (2019) recognises the </a:t>
            </a:r>
            <a:r>
              <a:rPr lang="en-GB" sz="1600" kern="1200" dirty="0"/>
              <a:t>importance of meaning in work and a shared sense of social purpose is also crucial in businesses and the wider society.</a:t>
            </a:r>
          </a:p>
          <a:p>
            <a:endParaRPr lang="en-GB" sz="1600" kern="1200" dirty="0"/>
          </a:p>
          <a:p>
            <a:r>
              <a:rPr lang="en-GB" sz="1600" b="1" i="1" dirty="0"/>
              <a:t>Values</a:t>
            </a:r>
            <a:r>
              <a:rPr lang="en-GB" sz="1600" dirty="0"/>
              <a:t> articulate the desired culture and serves as a compass (preferences for behaviour or attitudes), includes:</a:t>
            </a:r>
          </a:p>
          <a:p>
            <a:pPr lvl="1"/>
            <a:r>
              <a:rPr lang="en-GB" sz="1600" dirty="0"/>
              <a:t>principles that help you to decide what is right and wrong</a:t>
            </a:r>
          </a:p>
          <a:p>
            <a:pPr lvl="1"/>
            <a:r>
              <a:rPr lang="en-GB" sz="1600" dirty="0"/>
              <a:t>how to act in various situations</a:t>
            </a:r>
          </a:p>
          <a:p>
            <a:pPr lvl="1"/>
            <a:endParaRPr lang="en-GB" sz="1600" dirty="0"/>
          </a:p>
          <a:p>
            <a:pPr marL="457200" lvl="1" indent="0">
              <a:buNone/>
            </a:pPr>
            <a:r>
              <a:rPr lang="en-GB" sz="1600" i="1" dirty="0"/>
              <a:t>Values give meaning. Meaning is a sense of importance. Meaning touches the individual.</a:t>
            </a:r>
          </a:p>
          <a:p>
            <a:pPr marL="0" indent="0">
              <a:buNone/>
            </a:pPr>
            <a:endParaRPr lang="en-GB" sz="1600" b="1" dirty="0"/>
          </a:p>
          <a:p>
            <a:r>
              <a:rPr lang="en-GB" sz="1600" b="1" dirty="0"/>
              <a:t>Value</a:t>
            </a:r>
            <a:r>
              <a:rPr lang="en-GB" sz="1600" dirty="0"/>
              <a:t> as “perceived and determined by the customer on the basis of value-in-use” (Vargo and Lusch 2004, p. 7).</a:t>
            </a:r>
          </a:p>
        </p:txBody>
      </p:sp>
    </p:spTree>
    <p:extLst>
      <p:ext uri="{BB962C8B-B14F-4D97-AF65-F5344CB8AC3E}">
        <p14:creationId xmlns:p14="http://schemas.microsoft.com/office/powerpoint/2010/main" val="41864357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ow to define your business purpose - CMI">
            <a:extLst>
              <a:ext uri="{FF2B5EF4-FFF2-40B4-BE49-F238E27FC236}">
                <a16:creationId xmlns:a16="http://schemas.microsoft.com/office/drawing/2014/main" id="{296A1223-7C90-49E0-AD28-9D6028B6B5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486024"/>
            <a:ext cx="5632813" cy="374332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4F944EFD-5545-E248-A456-7C5C095E630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0"/>
            <a:ext cx="1217756" cy="6858000"/>
          </a:xfrm>
          <a:prstGeom prst="rect">
            <a:avLst/>
          </a:prstGeom>
        </p:spPr>
      </p:pic>
      <p:sp>
        <p:nvSpPr>
          <p:cNvPr id="6" name="Snip Single Corner Rectangle 5">
            <a:extLst>
              <a:ext uri="{FF2B5EF4-FFF2-40B4-BE49-F238E27FC236}">
                <a16:creationId xmlns:a16="http://schemas.microsoft.com/office/drawing/2014/main" id="{9F72AA60-1871-9948-80B7-A7F5A259FFC4}"/>
              </a:ext>
            </a:extLst>
          </p:cNvPr>
          <p:cNvSpPr/>
          <p:nvPr/>
        </p:nvSpPr>
        <p:spPr>
          <a:xfrm>
            <a:off x="5820508" y="1257300"/>
            <a:ext cx="5472126" cy="5372100"/>
          </a:xfrm>
          <a:prstGeom prst="snip1Rect">
            <a:avLst/>
          </a:prstGeom>
          <a:solidFill>
            <a:schemeClr val="bg1"/>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Regular"/>
            </a:endParaRPr>
          </a:p>
        </p:txBody>
      </p:sp>
      <p:sp>
        <p:nvSpPr>
          <p:cNvPr id="2" name="Title 1">
            <a:extLst>
              <a:ext uri="{FF2B5EF4-FFF2-40B4-BE49-F238E27FC236}">
                <a16:creationId xmlns:a16="http://schemas.microsoft.com/office/drawing/2014/main" id="{EDE18E26-AF32-AC42-9CE4-C9CAA5097B5C}"/>
              </a:ext>
            </a:extLst>
          </p:cNvPr>
          <p:cNvSpPr>
            <a:spLocks noGrp="1"/>
          </p:cNvSpPr>
          <p:nvPr>
            <p:ph type="title"/>
          </p:nvPr>
        </p:nvSpPr>
        <p:spPr>
          <a:xfrm>
            <a:off x="1450041" y="1257300"/>
            <a:ext cx="3966021" cy="814388"/>
          </a:xfrm>
          <a:solidFill>
            <a:schemeClr val="tx2"/>
          </a:solidFill>
        </p:spPr>
        <p:txBody>
          <a:bodyPr lIns="288000" tIns="72000" rIns="288000" bIns="0" anchor="t" anchorCtr="0">
            <a:noAutofit/>
          </a:bodyPr>
          <a:lstStyle/>
          <a:p>
            <a:r>
              <a:rPr lang="en-GB" sz="2400" b="1" dirty="0">
                <a:solidFill>
                  <a:schemeClr val="bg1"/>
                </a:solidFill>
                <a:latin typeface="+mn-lt"/>
              </a:rPr>
              <a:t>Purpose, meaning and value(s) in business (II)</a:t>
            </a:r>
            <a:endParaRPr lang="en-US" sz="2400" b="1" dirty="0">
              <a:solidFill>
                <a:schemeClr val="bg1"/>
              </a:solidFill>
              <a:latin typeface="+mn-lt"/>
            </a:endParaRPr>
          </a:p>
        </p:txBody>
      </p:sp>
      <p:sp>
        <p:nvSpPr>
          <p:cNvPr id="9" name="Content Placeholder 2">
            <a:extLst>
              <a:ext uri="{FF2B5EF4-FFF2-40B4-BE49-F238E27FC236}">
                <a16:creationId xmlns:a16="http://schemas.microsoft.com/office/drawing/2014/main" id="{3A32327C-821E-2D4F-979F-D7EA208D11A1}"/>
              </a:ext>
            </a:extLst>
          </p:cNvPr>
          <p:cNvSpPr>
            <a:spLocks noGrp="1"/>
          </p:cNvSpPr>
          <p:nvPr>
            <p:ph idx="1"/>
          </p:nvPr>
        </p:nvSpPr>
        <p:spPr>
          <a:xfrm>
            <a:off x="5972783" y="1257300"/>
            <a:ext cx="5472126" cy="5372100"/>
          </a:xfrm>
        </p:spPr>
        <p:txBody>
          <a:bodyPr lIns="288000" tIns="360000" rIns="288000">
            <a:noAutofit/>
          </a:bodyPr>
          <a:lstStyle/>
          <a:p>
            <a:r>
              <a:rPr lang="en-GB" sz="1800" b="1" i="1" dirty="0"/>
              <a:t>Purpose</a:t>
            </a:r>
            <a:r>
              <a:rPr lang="en-GB" sz="1800" dirty="0"/>
              <a:t> answers the question </a:t>
            </a:r>
            <a:r>
              <a:rPr lang="en-GB" sz="1800" i="1" dirty="0"/>
              <a:t>‘why it is worth doing what we are doing’ </a:t>
            </a:r>
            <a:r>
              <a:rPr lang="en-GB" sz="1800" dirty="0"/>
              <a:t>from various stakeholder perspectives. Provides motivation &amp; inspiration (Mackey &amp; Sisodia, 2013)</a:t>
            </a:r>
          </a:p>
          <a:p>
            <a:endParaRPr lang="en-GB" sz="1800" b="1" dirty="0"/>
          </a:p>
          <a:p>
            <a:pPr marL="0" indent="0">
              <a:buNone/>
            </a:pPr>
            <a:r>
              <a:rPr lang="en-GB" sz="1800" b="1" i="1" dirty="0">
                <a:solidFill>
                  <a:srgbClr val="C00000"/>
                </a:solidFill>
              </a:rPr>
              <a:t>	</a:t>
            </a:r>
            <a:r>
              <a:rPr lang="en-GB" sz="1800" b="1" i="1" dirty="0"/>
              <a:t>Purpose externalises meaning 	(doing) to create value</a:t>
            </a:r>
          </a:p>
          <a:p>
            <a:pPr marL="0" indent="0">
              <a:buNone/>
            </a:pPr>
            <a:r>
              <a:rPr lang="en-GB" sz="1800" b="1" i="1" dirty="0"/>
              <a:t>               (worth, benefit, importance)</a:t>
            </a:r>
          </a:p>
          <a:p>
            <a:pPr marL="0" indent="0">
              <a:buNone/>
            </a:pPr>
            <a:endParaRPr lang="en-GB" sz="1800" b="1" dirty="0"/>
          </a:p>
          <a:p>
            <a:r>
              <a:rPr lang="en-GB" sz="1800" b="1" dirty="0"/>
              <a:t>Meaning</a:t>
            </a:r>
            <a:r>
              <a:rPr lang="en-GB" sz="1800" dirty="0"/>
              <a:t>, </a:t>
            </a:r>
            <a:r>
              <a:rPr lang="en-GB" sz="1800" b="1" dirty="0"/>
              <a:t>values</a:t>
            </a:r>
            <a:r>
              <a:rPr lang="en-GB" sz="1800" dirty="0"/>
              <a:t> and </a:t>
            </a:r>
            <a:r>
              <a:rPr lang="en-GB" sz="1800" b="1" dirty="0"/>
              <a:t>purpose</a:t>
            </a:r>
            <a:r>
              <a:rPr lang="en-GB" sz="1800" dirty="0"/>
              <a:t> may seem personal, they are social/relational.</a:t>
            </a:r>
          </a:p>
          <a:p>
            <a:pPr marL="0" indent="0">
              <a:buNone/>
            </a:pPr>
            <a:endParaRPr lang="en-GB" sz="1800" dirty="0"/>
          </a:p>
          <a:p>
            <a:r>
              <a:rPr lang="en-GB" sz="1800" kern="1200" dirty="0"/>
              <a:t>Despite the importance placed on ‘values’, there is very little understanding between human values and management practices (Florea, Cheung, &amp; Herndon, 2013). </a:t>
            </a:r>
          </a:p>
        </p:txBody>
      </p:sp>
    </p:spTree>
    <p:extLst>
      <p:ext uri="{BB962C8B-B14F-4D97-AF65-F5344CB8AC3E}">
        <p14:creationId xmlns:p14="http://schemas.microsoft.com/office/powerpoint/2010/main" val="3206270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Diagram&#10;&#10;Description automatically generated">
            <a:extLst>
              <a:ext uri="{FF2B5EF4-FFF2-40B4-BE49-F238E27FC236}">
                <a16:creationId xmlns:a16="http://schemas.microsoft.com/office/drawing/2014/main" id="{5E7AC5ED-81AC-4E07-984B-67EC85885AD3}"/>
              </a:ext>
            </a:extLst>
          </p:cNvPr>
          <p:cNvPicPr>
            <a:picLocks noChangeAspect="1"/>
          </p:cNvPicPr>
          <p:nvPr/>
        </p:nvPicPr>
        <p:blipFill>
          <a:blip r:embed="rId3"/>
          <a:stretch>
            <a:fillRect/>
          </a:stretch>
        </p:blipFill>
        <p:spPr>
          <a:xfrm>
            <a:off x="6482417" y="1402207"/>
            <a:ext cx="5128671" cy="4575555"/>
          </a:xfrm>
          <a:prstGeom prst="rect">
            <a:avLst/>
          </a:prstGeom>
        </p:spPr>
      </p:pic>
      <p:pic>
        <p:nvPicPr>
          <p:cNvPr id="4098" name="Picture 2" descr="Fritjof Capra and Pier Luigi Luisi The Systems View of Life">
            <a:extLst>
              <a:ext uri="{FF2B5EF4-FFF2-40B4-BE49-F238E27FC236}">
                <a16:creationId xmlns:a16="http://schemas.microsoft.com/office/drawing/2014/main" id="{EE4E70AF-A38D-4998-AA0C-0DB9A046FC0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25463" y="1062345"/>
            <a:ext cx="1393372" cy="188497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EDE18E26-AF32-AC42-9CE4-C9CAA5097B5C}"/>
              </a:ext>
            </a:extLst>
          </p:cNvPr>
          <p:cNvSpPr>
            <a:spLocks noGrp="1"/>
          </p:cNvSpPr>
          <p:nvPr>
            <p:ph type="title"/>
          </p:nvPr>
        </p:nvSpPr>
        <p:spPr>
          <a:xfrm>
            <a:off x="1450041" y="914401"/>
            <a:ext cx="4406473" cy="952590"/>
          </a:xfrm>
          <a:solidFill>
            <a:schemeClr val="tx2"/>
          </a:solidFill>
        </p:spPr>
        <p:txBody>
          <a:bodyPr lIns="288000" tIns="72000" rIns="288000" bIns="0" anchor="t" anchorCtr="0">
            <a:noAutofit/>
          </a:bodyPr>
          <a:lstStyle/>
          <a:p>
            <a:r>
              <a:rPr lang="en-US" sz="2800" dirty="0">
                <a:solidFill>
                  <a:schemeClr val="bg1"/>
                </a:solidFill>
                <a:latin typeface="+mn-lt"/>
              </a:rPr>
              <a:t>In search of </a:t>
            </a:r>
            <a:r>
              <a:rPr lang="en-US" sz="2800" i="1" dirty="0">
                <a:solidFill>
                  <a:schemeClr val="bg1"/>
                </a:solidFill>
                <a:latin typeface="+mn-lt"/>
              </a:rPr>
              <a:t>‘meaning’ </a:t>
            </a:r>
            <a:r>
              <a:rPr lang="en-US" sz="2800" dirty="0">
                <a:solidFill>
                  <a:schemeClr val="bg1"/>
                </a:solidFill>
                <a:latin typeface="+mn-lt"/>
              </a:rPr>
              <a:t>in Systems Thinking</a:t>
            </a:r>
            <a:endParaRPr lang="en-US" sz="2800" b="1" i="1" dirty="0">
              <a:solidFill>
                <a:schemeClr val="bg1"/>
              </a:solidFill>
              <a:latin typeface="+mn-lt"/>
            </a:endParaRPr>
          </a:p>
        </p:txBody>
      </p:sp>
      <p:sp>
        <p:nvSpPr>
          <p:cNvPr id="12" name="TextBox 11">
            <a:extLst>
              <a:ext uri="{FF2B5EF4-FFF2-40B4-BE49-F238E27FC236}">
                <a16:creationId xmlns:a16="http://schemas.microsoft.com/office/drawing/2014/main" id="{5766D494-6AEA-4695-BED1-1FB9A635B6F9}"/>
              </a:ext>
            </a:extLst>
          </p:cNvPr>
          <p:cNvSpPr txBox="1"/>
          <p:nvPr/>
        </p:nvSpPr>
        <p:spPr>
          <a:xfrm>
            <a:off x="6654064" y="6152061"/>
            <a:ext cx="6093618" cy="369332"/>
          </a:xfrm>
          <a:prstGeom prst="rect">
            <a:avLst/>
          </a:prstGeom>
          <a:noFill/>
        </p:spPr>
        <p:txBody>
          <a:bodyPr wrap="square">
            <a:spAutoFit/>
          </a:bodyPr>
          <a:lstStyle/>
          <a:p>
            <a:r>
              <a:rPr lang="en-GB" dirty="0"/>
              <a:t>Adapting Capra (2014) </a:t>
            </a:r>
            <a:r>
              <a:rPr lang="en-GB" i="1" dirty="0"/>
              <a:t>Four Perspectives of Life</a:t>
            </a:r>
          </a:p>
        </p:txBody>
      </p:sp>
      <p:pic>
        <p:nvPicPr>
          <p:cNvPr id="7" name="Picture 2" descr="Picture">
            <a:extLst>
              <a:ext uri="{FF2B5EF4-FFF2-40B4-BE49-F238E27FC236}">
                <a16:creationId xmlns:a16="http://schemas.microsoft.com/office/drawing/2014/main" id="{45889E39-945B-4757-B0B2-D9B96B9EBBE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02244" y="2309663"/>
            <a:ext cx="1513752" cy="229091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7E33AB2A-3903-4491-AB87-EA71C4CD8AE7}"/>
              </a:ext>
            </a:extLst>
          </p:cNvPr>
          <p:cNvSpPr txBox="1"/>
          <p:nvPr/>
        </p:nvSpPr>
        <p:spPr>
          <a:xfrm>
            <a:off x="1703304" y="5043249"/>
            <a:ext cx="4645959" cy="1477328"/>
          </a:xfrm>
          <a:prstGeom prst="rect">
            <a:avLst/>
          </a:prstGeom>
          <a:noFill/>
        </p:spPr>
        <p:txBody>
          <a:bodyPr wrap="square">
            <a:spAutoFit/>
          </a:bodyPr>
          <a:lstStyle/>
          <a:p>
            <a:r>
              <a:rPr lang="en-GB" sz="1800" dirty="0"/>
              <a:t>Our dominant </a:t>
            </a:r>
            <a:r>
              <a:rPr lang="en-GB" sz="1800" i="1" dirty="0"/>
              <a:t>worldview</a:t>
            </a:r>
            <a:r>
              <a:rPr lang="en-GB" sz="1800" dirty="0"/>
              <a:t> of disconnection, tells us we are:</a:t>
            </a:r>
            <a:endParaRPr lang="en-GB" dirty="0"/>
          </a:p>
          <a:p>
            <a:pPr marL="285750" indent="-285750">
              <a:buFont typeface="Arial" panose="020B0604020202020204" pitchFamily="34" charset="0"/>
              <a:buChar char="•"/>
            </a:pPr>
            <a:r>
              <a:rPr lang="en-GB" sz="1800" dirty="0"/>
              <a:t>split between mind and body</a:t>
            </a:r>
            <a:endParaRPr lang="en-GB" dirty="0"/>
          </a:p>
          <a:p>
            <a:pPr marL="285750" indent="-285750">
              <a:buFont typeface="Arial" panose="020B0604020202020204" pitchFamily="34" charset="0"/>
              <a:buChar char="•"/>
            </a:pPr>
            <a:r>
              <a:rPr lang="en-GB" sz="1800" dirty="0"/>
              <a:t>separate from each other, and</a:t>
            </a:r>
          </a:p>
          <a:p>
            <a:pPr marL="285750" indent="-285750">
              <a:buFont typeface="Arial" panose="020B0604020202020204" pitchFamily="34" charset="0"/>
              <a:buChar char="•"/>
            </a:pPr>
            <a:r>
              <a:rPr lang="en-GB" sz="1800" dirty="0"/>
              <a:t>at odds with the natural world</a:t>
            </a:r>
            <a:endParaRPr lang="en-GB" dirty="0"/>
          </a:p>
        </p:txBody>
      </p:sp>
      <p:sp>
        <p:nvSpPr>
          <p:cNvPr id="4" name="TextBox 3">
            <a:extLst>
              <a:ext uri="{FF2B5EF4-FFF2-40B4-BE49-F238E27FC236}">
                <a16:creationId xmlns:a16="http://schemas.microsoft.com/office/drawing/2014/main" id="{3035A895-BBDC-4707-83B9-A338AE819EA7}"/>
              </a:ext>
            </a:extLst>
          </p:cNvPr>
          <p:cNvSpPr txBox="1"/>
          <p:nvPr/>
        </p:nvSpPr>
        <p:spPr>
          <a:xfrm>
            <a:off x="8541318" y="3059668"/>
            <a:ext cx="1038112" cy="369332"/>
          </a:xfrm>
          <a:prstGeom prst="rect">
            <a:avLst/>
          </a:prstGeom>
          <a:solidFill>
            <a:schemeClr val="accent2"/>
          </a:solidFill>
        </p:spPr>
        <p:txBody>
          <a:bodyPr wrap="square" rtlCol="0">
            <a:spAutoFit/>
          </a:bodyPr>
          <a:lstStyle/>
          <a:p>
            <a:pPr algn="ctr"/>
            <a:r>
              <a:rPr lang="en-GB" dirty="0"/>
              <a:t>Value(s)</a:t>
            </a:r>
          </a:p>
        </p:txBody>
      </p:sp>
    </p:spTree>
    <p:extLst>
      <p:ext uri="{BB962C8B-B14F-4D97-AF65-F5344CB8AC3E}">
        <p14:creationId xmlns:p14="http://schemas.microsoft.com/office/powerpoint/2010/main" val="4028978773"/>
      </p:ext>
    </p:extLst>
  </p:cSld>
  <p:clrMapOvr>
    <a:masterClrMapping/>
  </p:clrMapOvr>
</p:sld>
</file>

<file path=ppt/theme/theme1.xml><?xml version="1.0" encoding="utf-8"?>
<a:theme xmlns:a="http://schemas.openxmlformats.org/drawingml/2006/main" name="ENU Corporate General">
  <a:themeElements>
    <a:clrScheme name="ENU TBS Palette">
      <a:dk1>
        <a:srgbClr val="272928"/>
      </a:dk1>
      <a:lt1>
        <a:srgbClr val="FFFFFF"/>
      </a:lt1>
      <a:dk2>
        <a:srgbClr val="E82340"/>
      </a:dk2>
      <a:lt2>
        <a:srgbClr val="E9E9E9"/>
      </a:lt2>
      <a:accent1>
        <a:srgbClr val="32285B"/>
      </a:accent1>
      <a:accent2>
        <a:srgbClr val="FFCD02"/>
      </a:accent2>
      <a:accent3>
        <a:srgbClr val="E7243F"/>
      </a:accent3>
      <a:accent4>
        <a:srgbClr val="729FA5"/>
      </a:accent4>
      <a:accent5>
        <a:srgbClr val="1B1E1E"/>
      </a:accent5>
      <a:accent6>
        <a:srgbClr val="DBDDDB"/>
      </a:accent6>
      <a:hlink>
        <a:srgbClr val="309BD1"/>
      </a:hlink>
      <a:folHlink>
        <a:srgbClr val="77929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NU TBS Template PPT_111120" id="{40CAFF2A-6EE9-EA43-AB4A-1177B6E2A0AF}" vid="{64E8F97C-FD37-2E46-9FA1-02A474738B1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B39A17CB4A8C04391F8A1A71EAE616F" ma:contentTypeVersion="11" ma:contentTypeDescription="Create a new document." ma:contentTypeScope="" ma:versionID="eba859dc080085143b79ea233e4efeb6">
  <xsd:schema xmlns:xsd="http://www.w3.org/2001/XMLSchema" xmlns:xs="http://www.w3.org/2001/XMLSchema" xmlns:p="http://schemas.microsoft.com/office/2006/metadata/properties" xmlns:ns2="55be29a1-2cad-4e52-bf53-96ca7c888c5d" xmlns:ns3="a3abde77-50cd-4658-841a-d8e8715d9e8b" targetNamespace="http://schemas.microsoft.com/office/2006/metadata/properties" ma:root="true" ma:fieldsID="cf11fa5566d18553a21aa864fb0d501c" ns2:_="" ns3:_="">
    <xsd:import namespace="55be29a1-2cad-4e52-bf53-96ca7c888c5d"/>
    <xsd:import namespace="a3abde77-50cd-4658-841a-d8e8715d9e8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5be29a1-2cad-4e52-bf53-96ca7c888c5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LengthInSeconds" ma:index="18"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3abde77-50cd-4658-841a-d8e8715d9e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a3abde77-50cd-4658-841a-d8e8715d9e8b">
      <UserInfo>
        <DisplayName>Tan, Hock</DisplayName>
        <AccountId>24</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37B5F8F-87A9-4A32-AB25-5A7AEE4E40A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5be29a1-2cad-4e52-bf53-96ca7c888c5d"/>
    <ds:schemaRef ds:uri="a3abde77-50cd-4658-841a-d8e8715d9e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5D467F4-DEB6-4D51-9E2D-78FE75203B47}">
  <ds:schemaRefs>
    <ds:schemaRef ds:uri="http://schemas.microsoft.com/office/2006/metadata/properties"/>
    <ds:schemaRef ds:uri="http://schemas.microsoft.com/office/infopath/2007/PartnerControls"/>
    <ds:schemaRef ds:uri="a3abde77-50cd-4658-841a-d8e8715d9e8b"/>
  </ds:schemaRefs>
</ds:datastoreItem>
</file>

<file path=customXml/itemProps3.xml><?xml version="1.0" encoding="utf-8"?>
<ds:datastoreItem xmlns:ds="http://schemas.openxmlformats.org/officeDocument/2006/customXml" ds:itemID="{7C400D8A-5B59-42C5-916D-763C9594720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ENU TBS Template PPT_111120</Template>
  <TotalTime>6863</TotalTime>
  <Words>2079</Words>
  <Application>Microsoft Office PowerPoint</Application>
  <PresentationFormat>Widescreen</PresentationFormat>
  <Paragraphs>323</Paragraphs>
  <Slides>14</Slides>
  <Notes>13</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14</vt:i4>
      </vt:variant>
    </vt:vector>
  </HeadingPairs>
  <TitlesOfParts>
    <vt:vector size="25" baseType="lpstr">
      <vt:lpstr>AdvTT5843c571</vt:lpstr>
      <vt:lpstr>Arial</vt:lpstr>
      <vt:lpstr>Arial Bold</vt:lpstr>
      <vt:lpstr>Arial Regular</vt:lpstr>
      <vt:lpstr>Calibri</vt:lpstr>
      <vt:lpstr>Calibri Light</vt:lpstr>
      <vt:lpstr>Merriweather</vt:lpstr>
      <vt:lpstr>Open Sans</vt:lpstr>
      <vt:lpstr>Wingdings</vt:lpstr>
      <vt:lpstr>ENU Corporate General</vt:lpstr>
      <vt:lpstr>Office Theme</vt:lpstr>
      <vt:lpstr>Value(s): Taking a Systems/COR Critical Perspective</vt:lpstr>
      <vt:lpstr>Outline</vt:lpstr>
      <vt:lpstr>Sustainability – the “ultimate” wicked problem</vt:lpstr>
      <vt:lpstr>Reimaging Value(s): Connecting COR and Sustainability</vt:lpstr>
      <vt:lpstr>Mark Carney on Value(s)</vt:lpstr>
      <vt:lpstr>The notion of value(s) in an evolving business landscape</vt:lpstr>
      <vt:lpstr>Purpose, meaning and value(s) in business (I)</vt:lpstr>
      <vt:lpstr>Purpose, meaning and value(s) in business (II)</vt:lpstr>
      <vt:lpstr>In search of ‘meaning’ in Systems Thinking</vt:lpstr>
      <vt:lpstr>PowerPoint Presentation</vt:lpstr>
      <vt:lpstr>Emphases of systems approaches for partnership working towards the goals</vt:lpstr>
      <vt:lpstr>Reimaging Value(s) to bring about meaningful partnership for the goals</vt:lpstr>
      <vt:lpstr>Implications for Systems/COR: Value(s) in partnership working for the goals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Weaver, Miles</dc:creator>
  <cp:lastModifiedBy>Weaver, Miles</cp:lastModifiedBy>
  <cp:revision>2</cp:revision>
  <cp:lastPrinted>2019-04-04T16:32:46Z</cp:lastPrinted>
  <dcterms:created xsi:type="dcterms:W3CDTF">2021-09-08T15:41:29Z</dcterms:created>
  <dcterms:modified xsi:type="dcterms:W3CDTF">2021-09-14T14:04:48Z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0x0101008B39A17CB4A8C04391F8A1A71EAE616F</vt:lpwstr>
  </property>
</Properties>
</file>