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  <p:sldMasterId id="2147483648" r:id="rId5"/>
  </p:sldMasterIdLst>
  <p:notesMasterIdLst>
    <p:notesMasterId r:id="rId25"/>
  </p:notesMasterIdLst>
  <p:sldIdLst>
    <p:sldId id="265" r:id="rId6"/>
    <p:sldId id="293" r:id="rId7"/>
    <p:sldId id="296" r:id="rId8"/>
    <p:sldId id="286" r:id="rId9"/>
    <p:sldId id="278" r:id="rId10"/>
    <p:sldId id="280" r:id="rId11"/>
    <p:sldId id="269" r:id="rId12"/>
    <p:sldId id="270" r:id="rId13"/>
    <p:sldId id="279" r:id="rId14"/>
    <p:sldId id="274" r:id="rId15"/>
    <p:sldId id="281" r:id="rId16"/>
    <p:sldId id="304" r:id="rId17"/>
    <p:sldId id="303" r:id="rId18"/>
    <p:sldId id="271" r:id="rId19"/>
    <p:sldId id="275" r:id="rId20"/>
    <p:sldId id="306" r:id="rId21"/>
    <p:sldId id="272" r:id="rId22"/>
    <p:sldId id="273" r:id="rId23"/>
    <p:sldId id="307" r:id="rId2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le Lee Look" initials="GLL" lastIdx="1" clrIdx="0">
    <p:extLst>
      <p:ext uri="{19B8F6BF-5375-455C-9EA6-DF929625EA0E}">
        <p15:presenceInfo xmlns:p15="http://schemas.microsoft.com/office/powerpoint/2012/main" userId="Gabrielle Lee Loo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79" autoAdjust="0"/>
    <p:restoredTop sz="94856"/>
  </p:normalViewPr>
  <p:slideViewPr>
    <p:cSldViewPr snapToGrid="0">
      <p:cViewPr varScale="1">
        <p:scale>
          <a:sx n="75" d="100"/>
          <a:sy n="75" d="100"/>
        </p:scale>
        <p:origin x="43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3C63F-932C-4E33-B267-229C602C10E1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F595D-7A20-49F8-B11F-67EFD204D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159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T" sz="1200" b="1" dirty="0"/>
              <a:t>77% - Hydrometeorological   hazards</a:t>
            </a:r>
            <a:endParaRPr lang="en-GB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F595D-7A20-49F8-B11F-67EFD204D39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476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1"/>
          <p:cNvSpPr>
            <a:spLocks noGrp="1"/>
          </p:cNvSpPr>
          <p:nvPr>
            <p:ph sz="quarter" idx="14" hasCustomPrompt="1"/>
          </p:nvPr>
        </p:nvSpPr>
        <p:spPr>
          <a:xfrm>
            <a:off x="2047875" y="1588168"/>
            <a:ext cx="8115300" cy="977232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  <a:lvl2pPr marL="457206" indent="0">
              <a:buNone/>
              <a:defRPr/>
            </a:lvl2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</a:t>
            </a:r>
          </a:p>
          <a:p>
            <a:pPr lvl="4"/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048119" y="2702652"/>
            <a:ext cx="8114951" cy="34235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47261" y="458803"/>
            <a:ext cx="7449666" cy="1123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B0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03530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 hasCustomPrompt="1"/>
          </p:nvPr>
        </p:nvSpPr>
        <p:spPr>
          <a:xfrm>
            <a:off x="2047262" y="1581875"/>
            <a:ext cx="8114951" cy="4544289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47261" y="458803"/>
            <a:ext cx="7449666" cy="1123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B0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18416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47261" y="458803"/>
            <a:ext cx="7449666" cy="1123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B0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2048118" y="1600202"/>
            <a:ext cx="4047881" cy="4525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9" hasCustomPrompt="1"/>
          </p:nvPr>
        </p:nvSpPr>
        <p:spPr>
          <a:xfrm>
            <a:off x="6095999" y="1600202"/>
            <a:ext cx="4047881" cy="4525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78060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47261" y="458803"/>
            <a:ext cx="7449666" cy="1123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B0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5288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WP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8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>
            <a:off x="2048120" y="2059146"/>
            <a:ext cx="8114949" cy="388620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2222502" y="4130675"/>
            <a:ext cx="5541877" cy="938213"/>
          </a:xfrm>
          <a:prstGeom prst="rect">
            <a:avLst/>
          </a:prstGeom>
        </p:spPr>
        <p:txBody>
          <a:bodyPr/>
          <a:lstStyle>
            <a:lvl1pPr marL="0" indent="0" algn="l" defTabSz="914411" rtl="0" eaLnBrk="1" latinLnBrk="0" hangingPunct="1">
              <a:spcBef>
                <a:spcPct val="0"/>
              </a:spcBef>
              <a:buNone/>
              <a:defRPr lang="en-GB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Section break</a:t>
            </a:r>
            <a:endParaRPr lang="en-GB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222501" y="5068889"/>
            <a:ext cx="6993689" cy="449596"/>
          </a:xfrm>
          <a:prstGeom prst="rect">
            <a:avLst/>
          </a:prstGeom>
        </p:spPr>
        <p:txBody>
          <a:bodyPr/>
          <a:lstStyle>
            <a:lvl1pPr marL="0" indent="0" algn="l" defTabSz="914411" rtl="0" eaLnBrk="1" latinLnBrk="0" hangingPunct="1">
              <a:spcBef>
                <a:spcPct val="0"/>
              </a:spcBef>
              <a:buNone/>
              <a:defRPr lang="en-GB" sz="320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…add text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61939" y="2058988"/>
            <a:ext cx="1503362" cy="39116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the icon to add a photo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0425627" y="2058988"/>
            <a:ext cx="1503362" cy="39116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the icon to add a photo</a:t>
            </a:r>
          </a:p>
        </p:txBody>
      </p:sp>
    </p:spTree>
    <p:extLst>
      <p:ext uri="{BB962C8B-B14F-4D97-AF65-F5344CB8AC3E}">
        <p14:creationId xmlns:p14="http://schemas.microsoft.com/office/powerpoint/2010/main" val="218886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spect="1"/>
          </p:cNvSpPr>
          <p:nvPr userDrawn="1"/>
        </p:nvSpPr>
        <p:spPr>
          <a:xfrm>
            <a:off x="5266593" y="1556792"/>
            <a:ext cx="6740759" cy="468052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880100" y="3609976"/>
            <a:ext cx="5421314" cy="1243013"/>
          </a:xfrm>
          <a:prstGeom prst="rect">
            <a:avLst/>
          </a:prstGeom>
        </p:spPr>
        <p:txBody>
          <a:bodyPr anchor="ctr"/>
          <a:lstStyle>
            <a:lvl1pPr marL="0" indent="0" algn="r" defTabSz="914411" rtl="0" eaLnBrk="1" latinLnBrk="0" hangingPunct="1">
              <a:spcBef>
                <a:spcPct val="0"/>
              </a:spcBef>
              <a:buNone/>
              <a:defRPr lang="en-GB" sz="540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Presentation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05980" y="4852988"/>
            <a:ext cx="3240361" cy="39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white">
                    <a:alpha val="50000"/>
                  </a:prstClr>
                </a:solidFill>
              </a:rPr>
              <a:t>a water secure world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6954252" y="4852989"/>
            <a:ext cx="4347161" cy="577767"/>
          </a:xfrm>
          <a:prstGeom prst="rect">
            <a:avLst/>
          </a:prstGeom>
        </p:spPr>
        <p:txBody>
          <a:bodyPr anchor="t"/>
          <a:lstStyle>
            <a:lvl1pPr marL="0" indent="0" algn="r" defTabSz="914411" rtl="0" eaLnBrk="1" latinLnBrk="0" hangingPunct="1">
              <a:spcBef>
                <a:spcPct val="0"/>
              </a:spcBef>
              <a:buNone/>
              <a:defRPr lang="en-GB" sz="200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10336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6" hasCustomPrompt="1"/>
          </p:nvPr>
        </p:nvSpPr>
        <p:spPr>
          <a:xfrm>
            <a:off x="193677" y="1556792"/>
            <a:ext cx="4092574" cy="4680520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Click the icon to add a photo</a:t>
            </a:r>
          </a:p>
          <a:p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5880100" y="3609976"/>
            <a:ext cx="5421314" cy="1243013"/>
          </a:xfrm>
          <a:prstGeom prst="rect">
            <a:avLst/>
          </a:prstGeom>
        </p:spPr>
        <p:txBody>
          <a:bodyPr anchor="ctr"/>
          <a:lstStyle>
            <a:lvl1pPr marL="0" indent="0" algn="r" defTabSz="914411" rtl="0" eaLnBrk="1" latinLnBrk="0" hangingPunct="1">
              <a:spcBef>
                <a:spcPct val="0"/>
              </a:spcBef>
              <a:buNone/>
              <a:defRPr lang="en-GB" sz="540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Presentation Title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6954252" y="4852989"/>
            <a:ext cx="4347161" cy="577767"/>
          </a:xfrm>
          <a:prstGeom prst="rect">
            <a:avLst/>
          </a:prstGeom>
        </p:spPr>
        <p:txBody>
          <a:bodyPr anchor="t"/>
          <a:lstStyle>
            <a:lvl1pPr marL="0" indent="0" algn="r" defTabSz="914411" rtl="0" eaLnBrk="1" latinLnBrk="0" hangingPunct="1">
              <a:spcBef>
                <a:spcPct val="0"/>
              </a:spcBef>
              <a:buNone/>
              <a:defRPr lang="en-GB" sz="200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319864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551" y="403862"/>
            <a:ext cx="2276348" cy="545571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2" y="6629400"/>
            <a:ext cx="2419349" cy="228600"/>
          </a:xfrm>
          <a:prstGeom prst="round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2586176" y="6629400"/>
            <a:ext cx="7019652" cy="228600"/>
          </a:xfrm>
          <a:prstGeom prst="round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Caribbean Science Symposium on Water | </a:t>
            </a:r>
            <a:r>
              <a:rPr lang="en-US" sz="1400" b="1" dirty="0">
                <a:solidFill>
                  <a:schemeClr val="bg1"/>
                </a:solidFill>
              </a:rPr>
              <a:t>#CSSWater2021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0" y="6629400"/>
            <a:ext cx="478581" cy="22860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bg1"/>
              </a:solidFill>
            </a:endParaRPr>
          </a:p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74079" y="6605201"/>
            <a:ext cx="14711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March 2021 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636104" y="6526769"/>
            <a:ext cx="2543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none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</a:t>
            </a:r>
            <a:r>
              <a:rPr lang="en-US" sz="1800" u="none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gwp-caribbean.</a:t>
            </a:r>
            <a:r>
              <a:rPr lang="en-US" sz="1800" u="none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</a:t>
            </a:r>
            <a:endParaRPr lang="en-GB" sz="1800" u="non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9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9" r:id="rId2"/>
    <p:sldLayoutId id="2147483700" r:id="rId3"/>
    <p:sldLayoutId id="2147483701" r:id="rId4"/>
    <p:sldLayoutId id="2147483693" r:id="rId5"/>
    <p:sldLayoutId id="2147483698" r:id="rId6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9540355" y="6363775"/>
            <a:ext cx="2543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none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</a:t>
            </a:r>
            <a:r>
              <a:rPr lang="en-US" sz="1800" u="none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gwp-caribbean.</a:t>
            </a:r>
            <a:r>
              <a:rPr lang="en-US" sz="1800" u="none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</a:t>
            </a:r>
            <a:endParaRPr lang="en-GB" sz="1800" u="none" dirty="0">
              <a:solidFill>
                <a:srgbClr val="00B050"/>
              </a:solidFill>
            </a:endParaRPr>
          </a:p>
        </p:txBody>
      </p:sp>
      <p:sp>
        <p:nvSpPr>
          <p:cNvPr id="6" name="Rounded Rectangle 5"/>
          <p:cNvSpPr>
            <a:spLocks noChangeAspect="1"/>
          </p:cNvSpPr>
          <p:nvPr userDrawn="1"/>
        </p:nvSpPr>
        <p:spPr>
          <a:xfrm>
            <a:off x="5750171" y="1556792"/>
            <a:ext cx="6257180" cy="468052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768" y="464361"/>
            <a:ext cx="3772860" cy="90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02" r:id="rId2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o.org/emergencies/resources/documents/resources-detail/en/c/1106859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/>
          <p:cNvSpPr txBox="1">
            <a:spLocks/>
          </p:cNvSpPr>
          <p:nvPr/>
        </p:nvSpPr>
        <p:spPr>
          <a:xfrm>
            <a:off x="6005147" y="5468200"/>
            <a:ext cx="5750169" cy="527539"/>
          </a:xfrm>
          <a:prstGeom prst="rect">
            <a:avLst/>
          </a:prstGeom>
        </p:spPr>
        <p:txBody>
          <a:bodyPr anchor="t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GB" sz="200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TT" sz="1600" dirty="0">
                <a:cs typeface="Arial" panose="020B0604020202020204" pitchFamily="34" charset="0"/>
              </a:rPr>
              <a:t>Caribbean Science Symposium on Water</a:t>
            </a:r>
          </a:p>
          <a:p>
            <a:pPr algn="ctr"/>
            <a:r>
              <a:rPr lang="en-TT" sz="1600" dirty="0">
                <a:cs typeface="Arial" panose="020B0604020202020204" pitchFamily="34" charset="0"/>
              </a:rPr>
              <a:t>March 23</a:t>
            </a:r>
            <a:r>
              <a:rPr lang="en-TT" sz="1600" baseline="30000" dirty="0">
                <a:cs typeface="Arial" panose="020B0604020202020204" pitchFamily="34" charset="0"/>
              </a:rPr>
              <a:t>rd</a:t>
            </a:r>
            <a:r>
              <a:rPr lang="en-TT" sz="1600" dirty="0">
                <a:cs typeface="Arial" panose="020B0604020202020204" pitchFamily="34" charset="0"/>
              </a:rPr>
              <a:t> – 25</a:t>
            </a:r>
            <a:r>
              <a:rPr lang="en-TT" sz="1600" baseline="30000" dirty="0">
                <a:cs typeface="Arial" panose="020B0604020202020204" pitchFamily="34" charset="0"/>
              </a:rPr>
              <a:t>th</a:t>
            </a:r>
            <a:r>
              <a:rPr lang="en-TT" sz="1600" dirty="0">
                <a:cs typeface="Arial" panose="020B0604020202020204" pitchFamily="34" charset="0"/>
              </a:rPr>
              <a:t>, 2021</a:t>
            </a:r>
          </a:p>
          <a:p>
            <a:pPr algn="ctr"/>
            <a:endParaRPr lang="en-T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B7FD51-A338-4DA8-9FEF-158773DE5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84" y="1533525"/>
            <a:ext cx="4583024" cy="477849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2756839-D0F3-40B3-90C9-AD650EE861F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57081" y="4857058"/>
            <a:ext cx="5871283" cy="577767"/>
          </a:xfrm>
        </p:spPr>
        <p:txBody>
          <a:bodyPr/>
          <a:lstStyle/>
          <a:p>
            <a:pPr algn="l"/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Ramgopaul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Roop</a:t>
            </a:r>
            <a:r>
              <a:rPr lang="en-US" sz="18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*; Chaney C.G. St. Martin</a:t>
            </a:r>
            <a:r>
              <a:rPr lang="en-US" sz="18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GB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Miles Weaver</a:t>
            </a:r>
            <a:r>
              <a:rPr lang="en-GB" sz="18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TT" dirty="0">
                <a:effectLst/>
              </a:rPr>
              <a:t> 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CB6FC71-3DC1-488B-B3EB-FE8B0E94E4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30130" y="2499288"/>
            <a:ext cx="6325187" cy="1984367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Integrated soil and water management on smallholder family-farms in building resilience to hydrometeorological hazards in Trinidad</a:t>
            </a:r>
            <a:endParaRPr lang="en-TT" sz="32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en-US" sz="3200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5549D038-0612-D449-A716-CDBCDB02FFF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3" y="4063666"/>
            <a:ext cx="1710331" cy="7933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66DFBF-73B7-184B-9E01-DF17EB02C52C}"/>
              </a:ext>
            </a:extLst>
          </p:cNvPr>
          <p:cNvSpPr txBox="1"/>
          <p:nvPr/>
        </p:nvSpPr>
        <p:spPr>
          <a:xfrm>
            <a:off x="14281859" y="8299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BC6322-22DD-E24C-9494-5067150B42AB}"/>
              </a:ext>
            </a:extLst>
          </p:cNvPr>
          <p:cNvSpPr txBox="1"/>
          <p:nvPr/>
        </p:nvSpPr>
        <p:spPr>
          <a:xfrm>
            <a:off x="7596555" y="18006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26" name="Picture 2" descr="Edinburgh Napier University - Edinburgh Napier University Logo - 901x305  PNG Download - PNGkit">
            <a:extLst>
              <a:ext uri="{FF2B5EF4-FFF2-40B4-BE49-F238E27FC236}">
                <a16:creationId xmlns:a16="http://schemas.microsoft.com/office/drawing/2014/main" id="{6448A7E7-6EE3-8B4D-8577-12C4EB485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83" y="5384674"/>
            <a:ext cx="3326468" cy="69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B261AA6-5CC5-4C4E-9113-174855A7C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0" y="1780664"/>
            <a:ext cx="4407290" cy="18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53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559514" y="669468"/>
            <a:ext cx="6799124" cy="5777356"/>
          </a:xfrm>
        </p:spPr>
        <p:txBody>
          <a:bodyPr>
            <a:noAutofit/>
          </a:bodyPr>
          <a:lstStyle/>
          <a:p>
            <a: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Water Challenges: 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Construction of a by-pass farm pond (10,000 m</a:t>
            </a:r>
            <a:r>
              <a:rPr lang="en-GB" sz="24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 of water)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Recycle field water into the irrigation pond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Installation of micro-low-pressure irrigation system: </a:t>
            </a:r>
            <a:r>
              <a:rPr lang="en-TT" sz="2400" dirty="0" err="1"/>
              <a:t>Layflat</a:t>
            </a:r>
            <a:r>
              <a:rPr lang="en-TT" sz="2400" dirty="0"/>
              <a:t> tubing vs. drip tapes with emitters</a:t>
            </a:r>
          </a:p>
          <a:p>
            <a:endParaRPr lang="en-TT" sz="2400" dirty="0"/>
          </a:p>
          <a:p>
            <a: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Soil Challenges: </a:t>
            </a:r>
          </a:p>
          <a:p>
            <a:pPr marL="342905" indent="-342905">
              <a:buFont typeface="Arial" panose="020B0604020202020204" pitchFamily="34" charset="0"/>
              <a:buChar char="•"/>
            </a:pP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Soil ploughing, </a:t>
            </a:r>
            <a:r>
              <a:rPr lang="en-GB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chiseling</a:t>
            </a: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 &amp; amelioration</a:t>
            </a:r>
          </a:p>
          <a:p>
            <a:pPr marL="342905" indent="-342905">
              <a:buFont typeface="Arial" panose="020B0604020202020204" pitchFamily="34" charset="0"/>
              <a:buChar char="•"/>
            </a:pP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Application of low-cost quarry overburden limestone from the Northern Range (Persad 1992)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Agronomic practices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Implemented Agroecology Systems: cropping patterns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59514" y="152733"/>
            <a:ext cx="7449665" cy="684198"/>
          </a:xfrm>
        </p:spPr>
        <p:txBody>
          <a:bodyPr/>
          <a:lstStyle/>
          <a:p>
            <a:r>
              <a:rPr lang="en-GB" sz="3600" b="1" dirty="0"/>
              <a:t>Interventions to address: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F10D6D-2D75-4807-A581-9437F1066E73}"/>
              </a:ext>
            </a:extLst>
          </p:cNvPr>
          <p:cNvSpPr txBox="1"/>
          <p:nvPr/>
        </p:nvSpPr>
        <p:spPr>
          <a:xfrm>
            <a:off x="7384527" y="3410446"/>
            <a:ext cx="37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ea typeface="Calibri" panose="020F0502020204030204" pitchFamily="34" charset="0"/>
              </a:rPr>
              <a:t>Irrigation pond</a:t>
            </a:r>
            <a:endParaRPr lang="en-US" sz="2400" dirty="0"/>
          </a:p>
        </p:txBody>
      </p:sp>
      <p:pic>
        <p:nvPicPr>
          <p:cNvPr id="10" name="Picture 9" descr="F:\FTC\DSC_2524.JPG">
            <a:extLst>
              <a:ext uri="{FF2B5EF4-FFF2-40B4-BE49-F238E27FC236}">
                <a16:creationId xmlns:a16="http://schemas.microsoft.com/office/drawing/2014/main" id="{19A332B9-DA61-45E0-9181-43E09413ACC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3542" y="3872111"/>
            <a:ext cx="3351823" cy="189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FA4260-66AF-A048-B9F8-AD36B3C98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654" y="1117600"/>
            <a:ext cx="3403600" cy="231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A3BD6E-71AA-6544-95C9-C074EF81545D}"/>
              </a:ext>
            </a:extLst>
          </p:cNvPr>
          <p:cNvSpPr/>
          <p:nvPr/>
        </p:nvSpPr>
        <p:spPr>
          <a:xfrm>
            <a:off x="7537654" y="5744740"/>
            <a:ext cx="340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ea typeface="Calibri" panose="020F0502020204030204" pitchFamily="34" charset="0"/>
              </a:rPr>
              <a:t>Distribution system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6936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" y="0"/>
            <a:ext cx="9483897" cy="684198"/>
          </a:xfrm>
        </p:spPr>
        <p:txBody>
          <a:bodyPr/>
          <a:lstStyle/>
          <a:p>
            <a:r>
              <a:rPr lang="en-GB" sz="3600" b="1" dirty="0"/>
              <a:t>Intervention: Farm design &amp; Layout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ED8C67-2E5A-405B-95D1-5CF3CF4B7DEB}"/>
              </a:ext>
            </a:extLst>
          </p:cNvPr>
          <p:cNvSpPr txBox="1"/>
          <p:nvPr/>
        </p:nvSpPr>
        <p:spPr>
          <a:xfrm>
            <a:off x="8086381" y="2221842"/>
            <a:ext cx="39279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a typeface="Calibri" panose="020F0502020204030204" pitchFamily="34" charset="0"/>
              </a:rPr>
              <a:t>Subdivision of the plot into (8) irrigation blocks (7 for cultivation), with the farm pond as block 5 &amp; internal access roads.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69B71E-EE25-F845-8CC5-27CA775A2E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102"/>
          <a:stretch/>
        </p:blipFill>
        <p:spPr>
          <a:xfrm>
            <a:off x="145056" y="684198"/>
            <a:ext cx="7921128" cy="58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59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71864" y="1262332"/>
            <a:ext cx="8127134" cy="52579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Water capture, availability (10, 000 m</a:t>
            </a:r>
            <a:r>
              <a:rPr lang="en-GB" sz="2400" b="1" baseline="30000" dirty="0"/>
              <a:t>3</a:t>
            </a:r>
            <a:r>
              <a:rPr lang="en-GB" sz="2400" b="1" dirty="0"/>
              <a:t>) &amp; conservation:</a:t>
            </a:r>
            <a:r>
              <a:rPr lang="en-GB" sz="2400" b="1" baseline="30000" dirty="0"/>
              <a:t> </a:t>
            </a:r>
            <a:r>
              <a:rPr lang="en-GB" sz="2400" b="1" dirty="0"/>
              <a:t> </a:t>
            </a:r>
          </a:p>
          <a:p>
            <a:pPr marL="800106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Increase surface area (drains) to capture and channel water</a:t>
            </a:r>
          </a:p>
          <a:p>
            <a:pPr marL="800106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lower risk of crop failure in dry season, </a:t>
            </a:r>
          </a:p>
          <a:p>
            <a:pPr marL="800106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Increase water conservation: soil cover</a:t>
            </a:r>
          </a:p>
          <a:p>
            <a:pPr lvl="1"/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Water planning, management &amp; distribution:</a:t>
            </a:r>
          </a:p>
          <a:p>
            <a:pPr marL="800106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Water auditing,  timers, &amp; control per block.</a:t>
            </a:r>
          </a:p>
          <a:p>
            <a:pPr marL="800106" lvl="1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Layflat</a:t>
            </a:r>
            <a:r>
              <a:rPr lang="en-GB" sz="2000" dirty="0"/>
              <a:t> tubing more effective: drip tape- clogged emitters reduced discharge rate (45%) and application uniformity (16%).</a:t>
            </a:r>
          </a:p>
          <a:p>
            <a:pPr lvl="1"/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Overall impact:</a:t>
            </a:r>
          </a:p>
          <a:p>
            <a:pPr marL="800106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Increase water capture and use-efficiency: less run-off and erosion</a:t>
            </a:r>
          </a:p>
          <a:p>
            <a:pPr marL="800106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Salinity levels of water and soils remained low (26yrs)</a:t>
            </a:r>
          </a:p>
          <a:p>
            <a:endParaRPr lang="en-GB" sz="2000" dirty="0"/>
          </a:p>
          <a:p>
            <a:r>
              <a:rPr lang="en-TT" sz="1400" dirty="0">
                <a:effectLst/>
                <a:latin typeface="Times" pitchFamily="2" charset="0"/>
              </a:rPr>
              <a:t>.</a:t>
            </a:r>
          </a:p>
          <a:p>
            <a:endParaRPr lang="en-GB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59513" y="98026"/>
            <a:ext cx="7487206" cy="516534"/>
          </a:xfrm>
        </p:spPr>
        <p:txBody>
          <a:bodyPr/>
          <a:lstStyle/>
          <a:p>
            <a:r>
              <a:rPr lang="en-GB" sz="3600" b="1" dirty="0"/>
              <a:t>Results &amp; Discussion: Water</a:t>
            </a:r>
          </a:p>
          <a:p>
            <a:endParaRPr lang="en-GB" sz="3600" b="1" dirty="0"/>
          </a:p>
        </p:txBody>
      </p:sp>
      <p:pic>
        <p:nvPicPr>
          <p:cNvPr id="1026" name="Picture 2" descr="Black Irrigation Polyurethane Layflat Discharge Hose — Bulk/Uncoupled -  Contree Sprayer and Equipment Company LLC">
            <a:extLst>
              <a:ext uri="{FF2B5EF4-FFF2-40B4-BE49-F238E27FC236}">
                <a16:creationId xmlns:a16="http://schemas.microsoft.com/office/drawing/2014/main" id="{435FDF27-189A-4540-AFE5-062C725D9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4" r="6876" b="16218"/>
          <a:stretch/>
        </p:blipFill>
        <p:spPr bwMode="auto">
          <a:xfrm>
            <a:off x="8470130" y="3082215"/>
            <a:ext cx="3450737" cy="283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veri Plastic Inline Drip Tape, Rs 25 /meter Kaveri Pipes | ID: 21212994633">
            <a:extLst>
              <a:ext uri="{FF2B5EF4-FFF2-40B4-BE49-F238E27FC236}">
                <a16:creationId xmlns:a16="http://schemas.microsoft.com/office/drawing/2014/main" id="{A49C74FE-C16F-344A-B67A-2D0272B06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49" b="29823"/>
          <a:stretch/>
        </p:blipFill>
        <p:spPr bwMode="auto">
          <a:xfrm>
            <a:off x="8198998" y="1262332"/>
            <a:ext cx="3993002" cy="12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0F97E0-4B0F-D24E-A220-97563C292F39}"/>
              </a:ext>
            </a:extLst>
          </p:cNvPr>
          <p:cNvSpPr txBox="1"/>
          <p:nvPr/>
        </p:nvSpPr>
        <p:spPr>
          <a:xfrm>
            <a:off x="8769246" y="2473377"/>
            <a:ext cx="3151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Inline Drip Tape (emitter)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E1A6B-0CF4-8347-A5BE-BECC49C9D20D}"/>
              </a:ext>
            </a:extLst>
          </p:cNvPr>
          <p:cNvSpPr txBox="1"/>
          <p:nvPr/>
        </p:nvSpPr>
        <p:spPr>
          <a:xfrm>
            <a:off x="9429501" y="5915356"/>
            <a:ext cx="3151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Layflat</a:t>
            </a:r>
            <a:r>
              <a:rPr lang="en-US" sz="2000" b="1" dirty="0"/>
              <a:t> tubing </a:t>
            </a:r>
          </a:p>
        </p:txBody>
      </p:sp>
    </p:spTree>
    <p:extLst>
      <p:ext uri="{BB962C8B-B14F-4D97-AF65-F5344CB8AC3E}">
        <p14:creationId xmlns:p14="http://schemas.microsoft.com/office/powerpoint/2010/main" val="3072114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59514" y="411178"/>
            <a:ext cx="7449665" cy="684198"/>
          </a:xfrm>
        </p:spPr>
        <p:txBody>
          <a:bodyPr/>
          <a:lstStyle/>
          <a:p>
            <a:r>
              <a:rPr lang="en-GB" sz="3600" b="1" dirty="0"/>
              <a:t>Results &amp; Discussion: Soil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8A1E3-A24A-4D4D-A4EE-AD9EDB625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56"/>
          <a:stretch/>
        </p:blipFill>
        <p:spPr>
          <a:xfrm>
            <a:off x="1071589" y="1708878"/>
            <a:ext cx="9779000" cy="4573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5A8A7-B0E7-6145-AE25-8EEF4CA6A4FC}"/>
              </a:ext>
            </a:extLst>
          </p:cNvPr>
          <p:cNvSpPr txBox="1"/>
          <p:nvPr/>
        </p:nvSpPr>
        <p:spPr>
          <a:xfrm>
            <a:off x="1071589" y="1217461"/>
            <a:ext cx="8372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Table 1 Soil chemical properties (0-30cm) from 1994 to 1997)</a:t>
            </a:r>
          </a:p>
        </p:txBody>
      </p:sp>
    </p:spTree>
    <p:extLst>
      <p:ext uri="{BB962C8B-B14F-4D97-AF65-F5344CB8AC3E}">
        <p14:creationId xmlns:p14="http://schemas.microsoft.com/office/powerpoint/2010/main" val="1647339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59514" y="411178"/>
            <a:ext cx="7449665" cy="684198"/>
          </a:xfrm>
        </p:spPr>
        <p:txBody>
          <a:bodyPr/>
          <a:lstStyle/>
          <a:p>
            <a:r>
              <a:rPr lang="en-GB" sz="3600" b="1" dirty="0"/>
              <a:t>Results &amp; Discussion: Yields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7D0FB0-505A-4347-86F0-3A55DD813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87"/>
          <a:stretch/>
        </p:blipFill>
        <p:spPr>
          <a:xfrm>
            <a:off x="368273" y="1781693"/>
            <a:ext cx="9867900" cy="379464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7AF83-46A8-9842-B8A3-4F82CA73E75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8273" y="1097496"/>
            <a:ext cx="9689424" cy="684198"/>
          </a:xfrm>
        </p:spPr>
        <p:txBody>
          <a:bodyPr/>
          <a:lstStyle/>
          <a:p>
            <a:r>
              <a:rPr lang="en-US" sz="2000" dirty="0"/>
              <a:t>Table 2. Marketable yield (kg) of vegetable crops that were micro-irrigated during on-farm research on R0-Crops farm from 1995-1997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0C9EEB-F3C9-4547-AF89-74472E290B06}"/>
              </a:ext>
            </a:extLst>
          </p:cNvPr>
          <p:cNvSpPr/>
          <p:nvPr/>
        </p:nvSpPr>
        <p:spPr>
          <a:xfrm>
            <a:off x="10713142" y="2433939"/>
            <a:ext cx="1171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TT" sz="2400" b="1" dirty="0">
                <a:latin typeface="Times" pitchFamily="2" charset="0"/>
              </a:rPr>
              <a:t>180%</a:t>
            </a:r>
            <a:endParaRPr lang="en-US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DA511A-E8A5-EB40-91E2-49A5F8BB7325}"/>
              </a:ext>
            </a:extLst>
          </p:cNvPr>
          <p:cNvSpPr/>
          <p:nvPr/>
        </p:nvSpPr>
        <p:spPr>
          <a:xfrm>
            <a:off x="10854738" y="2879719"/>
            <a:ext cx="888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TT" sz="2400" b="1" dirty="0">
                <a:latin typeface="Times" pitchFamily="2" charset="0"/>
              </a:rPr>
              <a:t>40%</a:t>
            </a:r>
            <a:endParaRPr lang="en-US" sz="2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0A798E-8564-1C40-A4A0-BBF78FB2E1B9}"/>
              </a:ext>
            </a:extLst>
          </p:cNvPr>
          <p:cNvSpPr/>
          <p:nvPr/>
        </p:nvSpPr>
        <p:spPr>
          <a:xfrm>
            <a:off x="10854738" y="3429000"/>
            <a:ext cx="888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TT" sz="2400" b="1" dirty="0">
                <a:latin typeface="Times" pitchFamily="2" charset="0"/>
              </a:rPr>
              <a:t>70%</a:t>
            </a:r>
            <a:endParaRPr lang="en-US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75C052-B783-FF4B-ADC1-747EF1C4EBCD}"/>
              </a:ext>
            </a:extLst>
          </p:cNvPr>
          <p:cNvSpPr/>
          <p:nvPr/>
        </p:nvSpPr>
        <p:spPr>
          <a:xfrm>
            <a:off x="10236171" y="1992400"/>
            <a:ext cx="1673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TT" sz="2400" b="1" dirty="0">
                <a:latin typeface="Times" pitchFamily="2" charset="0"/>
              </a:rPr>
              <a:t>% Increase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05594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3921023" y="6068283"/>
            <a:ext cx="4665630" cy="507159"/>
          </a:xfrm>
        </p:spPr>
        <p:txBody>
          <a:bodyPr/>
          <a:lstStyle/>
          <a:p>
            <a:r>
              <a:rPr lang="en-TT" sz="2400" dirty="0"/>
              <a:t>Lime and Lime with dasheen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59514" y="411178"/>
            <a:ext cx="7449665" cy="684198"/>
          </a:xfrm>
        </p:spPr>
        <p:txBody>
          <a:bodyPr/>
          <a:lstStyle/>
          <a:p>
            <a:r>
              <a:rPr lang="en-GB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Agronomic practices: cropping patterns</a:t>
            </a:r>
          </a:p>
          <a:p>
            <a:endParaRPr lang="en-GB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63ADBE-1DEF-49FC-A82B-4D0DA464AD2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0" y="1505194"/>
            <a:ext cx="5101058" cy="433031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D52158-4C86-7240-A273-748453723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957" y="1505194"/>
            <a:ext cx="4545376" cy="43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72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306294" y="1496844"/>
            <a:ext cx="11327518" cy="193215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Farmers' integrated water and soil management practices can mitigate the negative impacts of climate variability and water availability on crop production. </a:t>
            </a:r>
          </a:p>
          <a:p>
            <a:endParaRPr lang="en-US" sz="2400" dirty="0"/>
          </a:p>
          <a:p>
            <a:pPr marL="492125" indent="-492125">
              <a:buAutoNum type="arabicPeriod" startAt="2"/>
            </a:pPr>
            <a:r>
              <a:rPr lang="en-US" sz="2400" dirty="0"/>
              <a:t>Developing climate resilient farms by addressing water and soil challenges is not only a   technical challenge but a long-term social process to preserve the traditional knowledge of farmers.</a:t>
            </a:r>
          </a:p>
          <a:p>
            <a:endParaRPr lang="en-US" sz="2400" dirty="0"/>
          </a:p>
          <a:p>
            <a:pPr marL="404813" indent="-404813"/>
            <a:r>
              <a:rPr lang="en-US" sz="2400" dirty="0"/>
              <a:t>3.   Implementing the measures requires a business acumen, lean management, and access to finance/resources.</a:t>
            </a:r>
          </a:p>
          <a:p>
            <a:endParaRPr lang="en-TT" sz="2400" dirty="0"/>
          </a:p>
          <a:p>
            <a:endParaRPr lang="en-TT" sz="2400" dirty="0"/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59514" y="411178"/>
            <a:ext cx="7449665" cy="684198"/>
          </a:xfrm>
        </p:spPr>
        <p:txBody>
          <a:bodyPr/>
          <a:lstStyle/>
          <a:p>
            <a:r>
              <a:rPr lang="en-GB" sz="3600" b="1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78890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559513" y="1370235"/>
            <a:ext cx="11041248" cy="40720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Greater and more timely collaboration is needed among research-developmental type organization and farmers/other agricultural stakeholders to address the issues of water and soil challenges.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Embark on techniques to enhance the level of training provided to farmers.</a:t>
            </a:r>
          </a:p>
          <a:p>
            <a:pPr marL="447675" indent="-42863"/>
            <a:r>
              <a:rPr lang="en-GB" sz="2400" dirty="0"/>
              <a:t>Government must treat the SDG 2 as a national issue “to end hunger, achieve food security and improved nutrition and promote sustainable agriculture.”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59514" y="411178"/>
            <a:ext cx="7449665" cy="684198"/>
          </a:xfrm>
        </p:spPr>
        <p:txBody>
          <a:bodyPr/>
          <a:lstStyle/>
          <a:p>
            <a:r>
              <a:rPr lang="en-GB" sz="3600" b="1" dirty="0"/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827138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559512" y="1370236"/>
            <a:ext cx="10281085" cy="2058764"/>
          </a:xfrm>
        </p:spPr>
        <p:txBody>
          <a:bodyPr/>
          <a:lstStyle/>
          <a:p>
            <a:r>
              <a:rPr lang="en-TT" sz="2400" dirty="0"/>
              <a:t>Acknowledge the contribution of Soil Scientist </a:t>
            </a:r>
            <a:r>
              <a:rPr lang="en-TT" sz="2400" dirty="0" err="1"/>
              <a:t>Seunarine</a:t>
            </a:r>
            <a:r>
              <a:rPr lang="en-TT" sz="2400" dirty="0"/>
              <a:t> Persad and Research Team from the Soil and Land Capability Section, Research Division, Centeno.</a:t>
            </a:r>
          </a:p>
          <a:p>
            <a:r>
              <a:rPr lang="en-TT" sz="2400" dirty="0"/>
              <a:t>Ministry of Agriculture, Land and Marine Resources.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59514" y="411178"/>
            <a:ext cx="7449665" cy="684198"/>
          </a:xfrm>
        </p:spPr>
        <p:txBody>
          <a:bodyPr/>
          <a:lstStyle/>
          <a:p>
            <a:r>
              <a:rPr lang="en-GB" sz="3600" b="1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425213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319490" y="886456"/>
            <a:ext cx="11358392" cy="5085087"/>
          </a:xfrm>
        </p:spPr>
        <p:txBody>
          <a:bodyPr>
            <a:noAutofit/>
          </a:bodyPr>
          <a:lstStyle/>
          <a:p>
            <a:r>
              <a:rPr lang="en-TT" sz="1600" dirty="0">
                <a:effectLst/>
              </a:rPr>
              <a:t>Persad S, </a:t>
            </a:r>
            <a:r>
              <a:rPr lang="en-TT" sz="1600" dirty="0" err="1">
                <a:effectLst/>
              </a:rPr>
              <a:t>Roop</a:t>
            </a:r>
            <a:r>
              <a:rPr lang="en-TT" sz="1600" dirty="0">
                <a:effectLst/>
              </a:rPr>
              <a:t> R (1998) An evaluation of a micro-irrigation for vegetable production on heavy clay soils in Central Trinidad. C.E.S. 	Research paper. Ministry of Agriculture, Centeno.</a:t>
            </a:r>
          </a:p>
          <a:p>
            <a:endParaRPr lang="en-TT" sz="1600" dirty="0"/>
          </a:p>
          <a:p>
            <a:r>
              <a:rPr lang="en-TT" sz="1600" dirty="0">
                <a:effectLst/>
              </a:rPr>
              <a:t>Persad S, Wilson H (1998) Soil management of heavy clay soils on a vegetable farm in Central Trinidad. Central Experiment Station, 	Research Division, Ministry of Agriculture, Land and Marine Resources, Centeno</a:t>
            </a:r>
          </a:p>
          <a:p>
            <a:endParaRPr lang="en-TT" sz="1600" dirty="0">
              <a:effectLst/>
            </a:endParaRPr>
          </a:p>
          <a:p>
            <a:r>
              <a:rPr lang="en-US" sz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Kuzel</a:t>
            </a:r>
            <a:r>
              <a:rPr lang="en-US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A. J. (1999). </a:t>
            </a:r>
            <a:r>
              <a:rPr lang="en-US" sz="16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Sampling in qualitative inquiry.</a:t>
            </a:r>
            <a:r>
              <a:rPr lang="en-US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In B. F. Crabtree &amp; M. B. Miles (Eds.), Doing qualitative research (2nd ed., pp. 33–	45). Thousand Oaks, CA: Sage</a:t>
            </a:r>
          </a:p>
          <a:p>
            <a:endParaRPr lang="en-TT" sz="1600" dirty="0">
              <a:effectLst/>
            </a:endParaRPr>
          </a:p>
          <a:p>
            <a:r>
              <a:rPr lang="en-TT" sz="1600" dirty="0">
                <a:effectLst/>
              </a:rPr>
              <a:t>Persad S (1992) Reactivity of agricultural limestone from the northern range, Trinidad. Central Experiment Station (C.E.S.) Research 	Paper, Ministry of Agriculture, Centeno, Trinidad</a:t>
            </a:r>
          </a:p>
          <a:p>
            <a:r>
              <a:rPr lang="en-CA" sz="1600" dirty="0">
                <a:solidFill>
                  <a:srgbClr val="000000"/>
                </a:solidFill>
                <a:ea typeface="Calibri" panose="020F0502020204030204" pitchFamily="34" charset="0"/>
                <a:cs typeface="Georgia" panose="02040502050405020303" pitchFamily="18" charset="0"/>
              </a:rPr>
              <a:t>FAO (2018) 2017: The Impact of Disasters and Crises on Agriculture and food Security. 	</a:t>
            </a:r>
            <a:r>
              <a:rPr lang="en-CA" sz="1600" u="sng" dirty="0">
                <a:solidFill>
                  <a:srgbClr val="000000"/>
                </a:solidFill>
                <a:ea typeface="Calibri" panose="020F0502020204030204" pitchFamily="34" charset="0"/>
                <a:cs typeface="Georgia" panose="02040502050405020303" pitchFamily="18" charset="0"/>
                <a:hlinkClick r:id="rId2"/>
              </a:rPr>
              <a:t>http://www.fao.org/emergencies/resources/documents/resources-detail/en/c/1106859/</a:t>
            </a:r>
            <a:r>
              <a:rPr lang="en-CA" sz="1600" dirty="0">
                <a:solidFill>
                  <a:srgbClr val="000000"/>
                </a:solidFill>
                <a:ea typeface="Calibri" panose="020F0502020204030204" pitchFamily="34" charset="0"/>
                <a:cs typeface="Georgia" panose="02040502050405020303" pitchFamily="18" charset="0"/>
              </a:rPr>
              <a:t>FAO (2015) Planning 	Communication for Agricultural Disaster Risk Management</a:t>
            </a:r>
            <a:endParaRPr lang="en-TT" sz="1600" dirty="0">
              <a:solidFill>
                <a:srgbClr val="000000"/>
              </a:solidFill>
              <a:ea typeface="Calibri" panose="020F0502020204030204" pitchFamily="34" charset="0"/>
              <a:cs typeface="Georgia" panose="02040502050405020303" pitchFamily="18" charset="0"/>
            </a:endParaRPr>
          </a:p>
          <a:p>
            <a:endParaRPr lang="en-TT" sz="1600" dirty="0">
              <a:effectLst/>
            </a:endParaRPr>
          </a:p>
          <a:p>
            <a:r>
              <a:rPr lang="en-TT" sz="1600" dirty="0">
                <a:effectLst/>
              </a:rPr>
              <a:t>Persad S (1996) Root-soil restrictions to crop production on selected clay soils of Central Trinidad. CES Research Paper. Ministry of 	Agriculture, Centeno</a:t>
            </a:r>
          </a:p>
          <a:p>
            <a:endParaRPr lang="en-TT" sz="1600" dirty="0"/>
          </a:p>
          <a:p>
            <a:r>
              <a:rPr lang="en-TT" sz="1600" dirty="0">
                <a:effectLst/>
              </a:rPr>
              <a:t>Persad S, </a:t>
            </a:r>
            <a:r>
              <a:rPr lang="en-TT" sz="1600" dirty="0" err="1">
                <a:effectLst/>
              </a:rPr>
              <a:t>Rampersad</a:t>
            </a:r>
            <a:r>
              <a:rPr lang="en-TT" sz="1600" dirty="0">
                <a:effectLst/>
              </a:rPr>
              <a:t> I, Wilson H (2007) Soil and water constraints to food crop production in Trinidad and Tobago – challenges and 	opportunities for small farms. In: Soil and land capability unit. Research Division, Ministry of Agriculture, Land and Marine 	Resources, Centeno</a:t>
            </a:r>
          </a:p>
          <a:p>
            <a:r>
              <a:rPr lang="en-TT" sz="1600" dirty="0"/>
              <a:t>World Bank Group- Climate Change Knowledge Portal for Development Practitioners and Policy Makers 	https://</a:t>
            </a:r>
            <a:r>
              <a:rPr lang="en-TT" sz="1600" dirty="0" err="1"/>
              <a:t>climateknowledgeportal.worldbank.org</a:t>
            </a:r>
            <a:r>
              <a:rPr lang="en-TT" sz="1600" dirty="0"/>
              <a:t>/country/</a:t>
            </a:r>
            <a:r>
              <a:rPr lang="en-TT" sz="1600" dirty="0" err="1"/>
              <a:t>trinidad</a:t>
            </a:r>
            <a:r>
              <a:rPr lang="en-TT" sz="1600" dirty="0"/>
              <a:t>-and-</a:t>
            </a:r>
            <a:r>
              <a:rPr lang="en-TT" sz="1600" dirty="0" err="1"/>
              <a:t>tobago</a:t>
            </a:r>
            <a:r>
              <a:rPr lang="en-TT" sz="1600" dirty="0"/>
              <a:t>/impacts-agriculture</a:t>
            </a:r>
            <a:endParaRPr lang="en-TT" sz="1600" dirty="0">
              <a:effectLst/>
            </a:endParaRPr>
          </a:p>
          <a:p>
            <a:endParaRPr lang="en-CA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Georgia" panose="02040502050405020303" pitchFamily="18" charset="0"/>
            </a:endParaRPr>
          </a:p>
          <a:p>
            <a:endParaRPr lang="en-TT" sz="2900" dirty="0">
              <a:effectLst/>
            </a:endParaRPr>
          </a:p>
          <a:p>
            <a:endParaRPr lang="en-TT" sz="1200" dirty="0">
              <a:effectLst/>
              <a:latin typeface="Times" pitchFamily="2" charset="0"/>
            </a:endParaRPr>
          </a:p>
          <a:p>
            <a:endParaRPr lang="en-T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TT" dirty="0">
              <a:effectLst/>
              <a:latin typeface="Times" pitchFamily="2" charset="0"/>
            </a:endParaRPr>
          </a:p>
          <a:p>
            <a:endParaRPr lang="en-TT" dirty="0">
              <a:effectLst/>
              <a:latin typeface="Times" pitchFamily="2" charset="0"/>
            </a:endParaRP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59514" y="411178"/>
            <a:ext cx="7449665" cy="684198"/>
          </a:xfrm>
        </p:spPr>
        <p:txBody>
          <a:bodyPr/>
          <a:lstStyle/>
          <a:p>
            <a:r>
              <a:rPr lang="en-GB" sz="3600" b="1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873947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59514" y="411178"/>
            <a:ext cx="7449665" cy="684198"/>
          </a:xfrm>
        </p:spPr>
        <p:txBody>
          <a:bodyPr/>
          <a:lstStyle/>
          <a:p>
            <a:r>
              <a:rPr lang="en-GB" sz="3600" b="1" dirty="0"/>
              <a:t>Introduction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200848-1D85-3347-9B6A-933B0487846C}"/>
              </a:ext>
            </a:extLst>
          </p:cNvPr>
          <p:cNvSpPr txBox="1"/>
          <p:nvPr/>
        </p:nvSpPr>
        <p:spPr>
          <a:xfrm>
            <a:off x="-3018871" y="15948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7F839C-9856-6C44-860C-E4FED3B65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6" y="1074012"/>
            <a:ext cx="7492525" cy="52095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7A3F33-7028-134E-9504-2765A1E17DE5}"/>
              </a:ext>
            </a:extLst>
          </p:cNvPr>
          <p:cNvSpPr txBox="1"/>
          <p:nvPr/>
        </p:nvSpPr>
        <p:spPr>
          <a:xfrm>
            <a:off x="1988599" y="6262156"/>
            <a:ext cx="3367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World Bank Group (2019)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387081-8C76-1047-B55D-DA502C887475}"/>
              </a:ext>
            </a:extLst>
          </p:cNvPr>
          <p:cNvGrpSpPr/>
          <p:nvPr/>
        </p:nvGrpSpPr>
        <p:grpSpPr>
          <a:xfrm>
            <a:off x="6783573" y="1578325"/>
            <a:ext cx="5386672" cy="4339896"/>
            <a:chOff x="4698609" y="2482850"/>
            <a:chExt cx="2768991" cy="20828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3F133F-ED4B-AD42-9925-0BEB6444B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24400" y="2482850"/>
              <a:ext cx="2743200" cy="18923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18CE37-F25E-8A44-B3FC-1F803FF11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98609" y="4375150"/>
              <a:ext cx="2755900" cy="1905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C17C4BA-75EE-5244-A73F-2EBEFAD7F73A}"/>
              </a:ext>
            </a:extLst>
          </p:cNvPr>
          <p:cNvSpPr txBox="1"/>
          <p:nvPr/>
        </p:nvSpPr>
        <p:spPr>
          <a:xfrm>
            <a:off x="6783573" y="6214718"/>
            <a:ext cx="3367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FAO (2018)</a:t>
            </a:r>
          </a:p>
        </p:txBody>
      </p:sp>
    </p:spTree>
    <p:extLst>
      <p:ext uri="{BB962C8B-B14F-4D97-AF65-F5344CB8AC3E}">
        <p14:creationId xmlns:p14="http://schemas.microsoft.com/office/powerpoint/2010/main" val="3713195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93B4E-8619-0444-A0D6-8E2C118492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9705" y="132044"/>
            <a:ext cx="9762978" cy="540004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Caribbean Region: Comparative Production losses from Disasters as Percentage of Potential Production</a:t>
            </a:r>
            <a:endParaRPr lang="en-TT" sz="44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67A8B-4D49-7849-A348-66D74F75C3FA}"/>
              </a:ext>
            </a:extLst>
          </p:cNvPr>
          <p:cNvPicPr/>
          <p:nvPr/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96" y="991518"/>
            <a:ext cx="9614793" cy="51944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F928B5-0549-714C-96A3-0C89EB2B1346}"/>
              </a:ext>
            </a:extLst>
          </p:cNvPr>
          <p:cNvSpPr/>
          <p:nvPr/>
        </p:nvSpPr>
        <p:spPr>
          <a:xfrm>
            <a:off x="491071" y="6213479"/>
            <a:ext cx="1948097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Source: FAO, 2018</a:t>
            </a:r>
            <a:endParaRPr lang="en-TT" sz="28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45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45FB6-50D1-ED4E-902A-7A7AD6D8F8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Agricultural Drought: “dry days”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1FEE7-243C-E446-B954-05D25E4E4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0338"/>
            <a:ext cx="7620000" cy="508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01259B-D8C8-6E4D-AF38-B394BD96FFA1}"/>
              </a:ext>
            </a:extLst>
          </p:cNvPr>
          <p:cNvSpPr/>
          <p:nvPr/>
        </p:nvSpPr>
        <p:spPr>
          <a:xfrm>
            <a:off x="7620000" y="1392364"/>
            <a:ext cx="431250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Annual rainfall totals increase: 1960’s - 80’s, subsequent decrease onward to the 1990’s (TTMS 2021).</a:t>
            </a:r>
          </a:p>
          <a:p>
            <a:pPr algn="just"/>
            <a:endParaRPr lang="en-US" sz="2000" dirty="0"/>
          </a:p>
          <a:p>
            <a:pPr marL="285753" indent="-285753" algn="just">
              <a:buFont typeface="Arial" panose="020B0604020202020204" pitchFamily="34" charset="0"/>
              <a:buChar char="•"/>
            </a:pPr>
            <a:r>
              <a:rPr lang="en-US" sz="2000" dirty="0"/>
              <a:t>Decline in sugar production: El Nino of 1997/98 and associated drought conditions (TTMS 2021)</a:t>
            </a:r>
          </a:p>
          <a:p>
            <a:pPr marL="285753" indent="-285753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3" indent="-285753" algn="just">
              <a:buFont typeface="Arial" panose="020B0604020202020204" pitchFamily="34" charset="0"/>
              <a:buChar char="•"/>
            </a:pPr>
            <a:r>
              <a:rPr lang="en-US" sz="2000" b="1" dirty="0"/>
              <a:t>Projections: </a:t>
            </a:r>
          </a:p>
          <a:p>
            <a:pPr marL="742953" lvl="1" indent="-285753" algn="just">
              <a:buFont typeface="Arial" panose="020B0604020202020204" pitchFamily="34" charset="0"/>
              <a:buChar char="•"/>
            </a:pPr>
            <a:r>
              <a:rPr lang="en-US" sz="2000" dirty="0"/>
              <a:t>the average annual maximum number of consecutive dry days will  increase for the higher emissions </a:t>
            </a:r>
          </a:p>
          <a:p>
            <a:pPr marL="742953" lvl="1" indent="-285753" algn="just">
              <a:buFont typeface="Arial" panose="020B0604020202020204" pitchFamily="34" charset="0"/>
              <a:buChar char="•"/>
            </a:pPr>
            <a:r>
              <a:rPr lang="en-US" sz="2000" dirty="0"/>
              <a:t>Drier mid-year, wetter end of year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6FE41-D1E1-4E49-812B-9D177D8DA193}"/>
              </a:ext>
            </a:extLst>
          </p:cNvPr>
          <p:cNvSpPr txBox="1"/>
          <p:nvPr/>
        </p:nvSpPr>
        <p:spPr>
          <a:xfrm>
            <a:off x="633524" y="6214531"/>
            <a:ext cx="3367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World Bank Group (2019)</a:t>
            </a:r>
          </a:p>
        </p:txBody>
      </p:sp>
    </p:spTree>
    <p:extLst>
      <p:ext uri="{BB962C8B-B14F-4D97-AF65-F5344CB8AC3E}">
        <p14:creationId xmlns:p14="http://schemas.microsoft.com/office/powerpoint/2010/main" val="419328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04931" y="1"/>
            <a:ext cx="10058400" cy="959057"/>
          </a:xfrm>
        </p:spPr>
        <p:txBody>
          <a:bodyPr>
            <a:normAutofit fontScale="92500"/>
          </a:bodyPr>
          <a:lstStyle/>
          <a:p>
            <a:r>
              <a:rPr lang="en-GB" sz="3600" b="1" dirty="0"/>
              <a:t>Background: climate risk translated to on-farm challenges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A15068B-07DA-6D43-B0E4-66DBCEE61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176" y="479529"/>
            <a:ext cx="11708701" cy="575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745A682-C865-0D4F-AF6A-7D677B8E8D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278" y="6072784"/>
            <a:ext cx="11517443" cy="643332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Climate risks&gt;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&gt;&gt;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On-farm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vailability of water 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heat stress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TT" sz="2400" b="0" i="0" dirty="0">
                <a:effectLst/>
              </a:rPr>
              <a:t>higher variations in moisture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25B2F1-A9E2-F24D-A32A-D686C27D8ABF}"/>
              </a:ext>
            </a:extLst>
          </p:cNvPr>
          <p:cNvSpPr txBox="1"/>
          <p:nvPr/>
        </p:nvSpPr>
        <p:spPr>
          <a:xfrm>
            <a:off x="550842" y="5703452"/>
            <a:ext cx="257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TTMO 2021</a:t>
            </a:r>
          </a:p>
        </p:txBody>
      </p:sp>
    </p:spTree>
    <p:extLst>
      <p:ext uri="{BB962C8B-B14F-4D97-AF65-F5344CB8AC3E}">
        <p14:creationId xmlns:p14="http://schemas.microsoft.com/office/powerpoint/2010/main" val="142902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87057" y="122283"/>
            <a:ext cx="8794348" cy="684198"/>
          </a:xfrm>
        </p:spPr>
        <p:txBody>
          <a:bodyPr/>
          <a:lstStyle/>
          <a:p>
            <a:r>
              <a:rPr lang="en-GB" sz="3600" b="1" dirty="0"/>
              <a:t>Water, soil and crop production challenges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10C038-D1A3-435F-8BD8-5AE450EB8CF4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87" y="1071843"/>
            <a:ext cx="7682787" cy="460088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3D8331-F6BA-5E4F-8D5D-36C75376DF9A}"/>
              </a:ext>
            </a:extLst>
          </p:cNvPr>
          <p:cNvSpPr txBox="1"/>
          <p:nvPr/>
        </p:nvSpPr>
        <p:spPr>
          <a:xfrm>
            <a:off x="2765234" y="5938092"/>
            <a:ext cx="276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Persad et al. (2007)</a:t>
            </a:r>
          </a:p>
        </p:txBody>
      </p:sp>
    </p:spTree>
    <p:extLst>
      <p:ext uri="{BB962C8B-B14F-4D97-AF65-F5344CB8AC3E}">
        <p14:creationId xmlns:p14="http://schemas.microsoft.com/office/powerpoint/2010/main" val="288095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559514" y="1904317"/>
            <a:ext cx="10881637" cy="3606145"/>
          </a:xfrm>
        </p:spPr>
        <p:txBody>
          <a:bodyPr/>
          <a:lstStyle/>
          <a:p>
            <a:pPr algn="ctr"/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Can the negative impact of climate variability on water availability be mitigated by integrated water and soil management practices? </a:t>
            </a:r>
          </a:p>
          <a:p>
            <a:pPr algn="ctr"/>
            <a:endParaRPr lang="en-GB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59514" y="411178"/>
            <a:ext cx="7449665" cy="684198"/>
          </a:xfrm>
        </p:spPr>
        <p:txBody>
          <a:bodyPr/>
          <a:lstStyle/>
          <a:p>
            <a:r>
              <a:rPr lang="en-GB" sz="3600" b="1" dirty="0"/>
              <a:t>Research Question / Issue</a:t>
            </a:r>
          </a:p>
        </p:txBody>
      </p:sp>
    </p:spTree>
    <p:extLst>
      <p:ext uri="{BB962C8B-B14F-4D97-AF65-F5344CB8AC3E}">
        <p14:creationId xmlns:p14="http://schemas.microsoft.com/office/powerpoint/2010/main" val="1438959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559513" y="964518"/>
            <a:ext cx="10758975" cy="4928964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Retrospective analysis using a deviant purposive case sampling method (</a:t>
            </a:r>
            <a:r>
              <a:rPr lang="en-GB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Kuzell</a:t>
            </a: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 1999): a small-holder (3-acre) farm development (Ro-</a:t>
            </a:r>
            <a:r>
              <a:rPr lang="en-GB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CropsAgrotec</a:t>
            </a: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800106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Identify key-turning points in the farm's development: 1994-1997 &amp; Post 1997</a:t>
            </a:r>
          </a:p>
          <a:p>
            <a:pPr marL="800106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1994-1997:</a:t>
            </a:r>
          </a:p>
          <a:p>
            <a:pPr marL="1485914" lvl="2" indent="-342900">
              <a:lnSpc>
                <a:spcPct val="150000"/>
              </a:lnSpc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A review of published papers  on-field trials  Research Division, MOA: </a:t>
            </a:r>
          </a:p>
          <a:p>
            <a:pPr marL="1943120" lvl="3" indent="-342900">
              <a:lnSpc>
                <a:spcPct val="150000"/>
              </a:lnSpc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Persad and Wilson (1998) </a:t>
            </a:r>
          </a:p>
          <a:p>
            <a:pPr marL="1943120" lvl="3" indent="-342900">
              <a:lnSpc>
                <a:spcPct val="150000"/>
              </a:lnSpc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Persad and </a:t>
            </a:r>
            <a:r>
              <a:rPr lang="en-GB" dirty="0" err="1">
                <a:ea typeface="Calibri" panose="020F0502020204030204" pitchFamily="34" charset="0"/>
                <a:cs typeface="Times New Roman" panose="02020603050405020304" pitchFamily="18" charset="0"/>
              </a:rPr>
              <a:t>Roop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 (1998)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800106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Post 1997: Farmer’s account of Agroecological practices</a:t>
            </a:r>
          </a:p>
          <a:p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59514" y="411178"/>
            <a:ext cx="7449665" cy="684198"/>
          </a:xfrm>
        </p:spPr>
        <p:txBody>
          <a:bodyPr/>
          <a:lstStyle/>
          <a:p>
            <a:r>
              <a:rPr lang="en-GB" sz="3600" b="1" dirty="0"/>
              <a:t>Methodology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DE0B4D-60AC-2E48-8164-5DFB7EC3786A}"/>
              </a:ext>
            </a:extLst>
          </p:cNvPr>
          <p:cNvSpPr txBox="1"/>
          <p:nvPr/>
        </p:nvSpPr>
        <p:spPr>
          <a:xfrm>
            <a:off x="-2888166" y="-1126273"/>
            <a:ext cx="495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(Persad and Wilson, 1998; Persad and </a:t>
            </a:r>
            <a:r>
              <a:rPr lang="en-US" dirty="0" err="1"/>
              <a:t>Roop</a:t>
            </a:r>
            <a:r>
              <a:rPr lang="en-US" dirty="0"/>
              <a:t>, 1998) </a:t>
            </a:r>
          </a:p>
        </p:txBody>
      </p:sp>
    </p:spTree>
    <p:extLst>
      <p:ext uri="{BB962C8B-B14F-4D97-AF65-F5344CB8AC3E}">
        <p14:creationId xmlns:p14="http://schemas.microsoft.com/office/powerpoint/2010/main" val="3715307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559515" y="5632806"/>
            <a:ext cx="4850712" cy="1027427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Location: Plot #23 </a:t>
            </a:r>
            <a:r>
              <a:rPr lang="en-GB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Uquire</a:t>
            </a: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 Road, Carlsen Field, Caroni, Trinidad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Former </a:t>
            </a: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World War II (WWII) United States Army Air Forces (USAAF) airbase</a:t>
            </a: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59514" y="411178"/>
            <a:ext cx="7449665" cy="684198"/>
          </a:xfrm>
        </p:spPr>
        <p:txBody>
          <a:bodyPr/>
          <a:lstStyle/>
          <a:p>
            <a:r>
              <a:rPr lang="en-GB" sz="3600" b="1" dirty="0"/>
              <a:t>Study Area and Farm Profile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82788-F972-445F-9B64-9DD3180FC6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21" y="1112865"/>
            <a:ext cx="4770405" cy="439779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720D9F-1257-41AA-A72B-EDB8F40B842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196" y="1095377"/>
            <a:ext cx="4082426" cy="439779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4A4B32-9C97-46CB-BE46-E74E19E00EFC}"/>
              </a:ext>
            </a:extLst>
          </p:cNvPr>
          <p:cNvSpPr txBox="1"/>
          <p:nvPr/>
        </p:nvSpPr>
        <p:spPr>
          <a:xfrm>
            <a:off x="7106196" y="5575584"/>
            <a:ext cx="48841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The farm is one of 30 three acres plots in a 100-acre block 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344972"/>
      </p:ext>
    </p:extLst>
  </p:cSld>
  <p:clrMapOvr>
    <a:masterClrMapping/>
  </p:clrMapOvr>
</p:sld>
</file>

<file path=ppt/theme/theme1.xml><?xml version="1.0" encoding="utf-8"?>
<a:theme xmlns:a="http://schemas.openxmlformats.org/drawingml/2006/main" name="GW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E154042-8B21-4BC6-9C96-8CB242282852}" vid="{4991C8F0-3A0B-4939-B50C-F389F97AA097}"/>
    </a:ext>
  </a:extLst>
</a:theme>
</file>

<file path=ppt/theme/theme2.xml><?xml version="1.0" encoding="utf-8"?>
<a:theme xmlns:a="http://schemas.openxmlformats.org/drawingml/2006/main" name="GWP Titl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E154042-8B21-4BC6-9C96-8CB242282852}" vid="{7EF36CC6-AE1B-4257-B570-3DE9D5F402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986D39A74A354B85D5C34C42D12B8B" ma:contentTypeVersion="0" ma:contentTypeDescription="Create a new document." ma:contentTypeScope="" ma:versionID="ee8b03d3bf1714f623ff8526860a0ea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15787acf22db4e4c0ac8b858fca640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88B47A-310C-4918-B4C0-D8B711AC3E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C004848-12CA-42C3-A816-2C3DAD7FA9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B70447-B59C-4D7D-B21D-ABFA01131C38}">
  <ds:schemaRefs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P993_GWP_Caribbean_v1.pptx</Template>
  <TotalTime>2499</TotalTime>
  <Words>1143</Words>
  <Application>Microsoft Office PowerPoint</Application>
  <PresentationFormat>Widescreen</PresentationFormat>
  <Paragraphs>117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</vt:lpstr>
      <vt:lpstr>Times New Roman</vt:lpstr>
      <vt:lpstr>GWP</vt:lpstr>
      <vt:lpstr>GWP Titles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Siri Saeed</dc:creator>
  <cp:lastModifiedBy>Lawson, Stuart</cp:lastModifiedBy>
  <cp:revision>243</cp:revision>
  <dcterms:created xsi:type="dcterms:W3CDTF">2016-02-16T22:04:10Z</dcterms:created>
  <dcterms:modified xsi:type="dcterms:W3CDTF">2021-04-19T13:36:45Z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0x010100A0986D39A74A354B85D5C34C42D12B8B</vt:lpwstr>
  </property>
</Properties>
</file>