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71" r:id="rId2"/>
    <p:sldId id="273" r:id="rId3"/>
    <p:sldId id="258" r:id="rId4"/>
    <p:sldId id="295" r:id="rId5"/>
    <p:sldId id="281" r:id="rId6"/>
    <p:sldId id="296" r:id="rId7"/>
    <p:sldId id="283" r:id="rId8"/>
    <p:sldId id="297" r:id="rId9"/>
    <p:sldId id="298" r:id="rId10"/>
    <p:sldId id="282" r:id="rId11"/>
    <p:sldId id="285" r:id="rId12"/>
    <p:sldId id="272" r:id="rId13"/>
    <p:sldId id="284" r:id="rId14"/>
    <p:sldId id="287" r:id="rId15"/>
    <p:sldId id="303" r:id="rId16"/>
    <p:sldId id="300" r:id="rId17"/>
    <p:sldId id="302" r:id="rId18"/>
    <p:sldId id="299" r:id="rId19"/>
    <p:sldId id="288" r:id="rId20"/>
    <p:sldId id="304" r:id="rId21"/>
    <p:sldId id="289" r:id="rId22"/>
    <p:sldId id="305" r:id="rId23"/>
    <p:sldId id="306" r:id="rId24"/>
    <p:sldId id="290" r:id="rId25"/>
    <p:sldId id="307" r:id="rId26"/>
    <p:sldId id="310" r:id="rId27"/>
    <p:sldId id="308" r:id="rId28"/>
    <p:sldId id="309" r:id="rId29"/>
    <p:sldId id="294" r:id="rId30"/>
    <p:sldId id="291" r:id="rId31"/>
    <p:sldId id="311" r:id="rId32"/>
    <p:sldId id="312" r:id="rId33"/>
    <p:sldId id="313" r:id="rId34"/>
    <p:sldId id="314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F29"/>
    <a:srgbClr val="1F8CD1"/>
    <a:srgbClr val="17B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6418"/>
  </p:normalViewPr>
  <p:slideViewPr>
    <p:cSldViewPr snapToGrid="0" snapToObjects="1">
      <p:cViewPr varScale="1">
        <p:scale>
          <a:sx n="83" d="100"/>
          <a:sy n="83" d="100"/>
        </p:scale>
        <p:origin x="45" y="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34E4-C5E4-BD45-9939-3F4622D69DB7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888ED-DC20-5A44-8162-44019E575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86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license-free picture (like from </a:t>
            </a:r>
            <a:r>
              <a:rPr lang="en-US" dirty="0" err="1"/>
              <a:t>www.unsplash.com</a:t>
            </a:r>
            <a:r>
              <a:rPr lang="en-US" dirty="0"/>
              <a:t>) in the background representative of the the theme of the lesson and make it 50% transparent.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38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75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90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4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62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4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90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39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4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1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22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31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05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28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1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03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48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95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3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44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78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5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18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00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73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license-free picture (like from </a:t>
            </a:r>
            <a:r>
              <a:rPr lang="en-US" dirty="0" err="1"/>
              <a:t>www.unsplash.com</a:t>
            </a:r>
            <a:r>
              <a:rPr lang="en-US" dirty="0"/>
              <a:t>) in the background representative of the the theme of the lesson and make it 50% transparent.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6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7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8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04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3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the relevant information about your lesson. Don’t forget to add “Related Resources” links to help tutors and students learn more about the themes covered in this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88ED-DC20-5A44-8162-44019E575B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06A6-CC5F-494C-BE9E-21FAD246E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215C9-2960-EB4C-877E-A62C43BAF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42D9E-5C90-584B-B91F-C4A3001B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49619-B82D-F54D-B341-82DFD94B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157D-3FA9-FA43-8125-261EC696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D22C-C168-B640-A465-CD25DC6B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69FBF-53E4-1C43-AEB9-E8D6004F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8C111-9F2E-8C40-A5D5-94A304E0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DF467-6929-CA41-8811-82566B77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33B21-19E6-F748-A43A-0A9B9289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380D5-F4C8-DC45-93C2-81EDD6C27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25E03-3084-4D47-9B22-3E8793E3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AFE4F-1364-0642-AA0B-4990A949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D5DF-16BA-D140-95BC-1C8EF705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5724B-08A9-A245-8AB8-EB7A61DF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EEC0-8DAD-3945-85A4-B16C9A9A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F6DB0-B200-244F-8A5B-691820704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83010-445C-FF4A-A782-48A464F0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0E519-5387-B04A-B43A-11BC7C63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DDA78-28C0-8741-9D7C-E36FCEAF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1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265DD-2A58-B54B-91C8-C2721E5D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F4E11-CAE4-4249-B429-393CC0BEE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4D275-64DA-E140-A642-D15C048A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B082-A0F2-C64C-A5DF-D5497FD2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F7D4A-6B49-3148-9117-42AD8D7B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26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323F-445C-244B-B99E-4CBC00B7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9AB81-70D8-6A4D-8DB2-01F28EF80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2B282-3CA0-B04A-B234-5728BA6A8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0A695-F9D7-F64B-BDD3-34BC3AE7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42971-7083-B242-ACEC-04847168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28D78-4CDC-A348-B9CF-1E00851D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8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0A23-987C-A345-932B-D7A3D99C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CF0ED-3F5B-1342-834D-CF03508AF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78FB2-3065-AB4A-9A7A-5DDB41F9F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FB71A-BB16-004E-A44F-7CA17E253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DC324-629E-8D4E-B70E-ACEB7DC4B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75676D-261D-D440-A059-8E5A9945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6D2FE1-00F6-7A4C-979D-D243F6D4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897083-6B1F-7E43-ACCE-7C824556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3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4780-5EAE-6345-B301-7B02839F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16B86-2CDE-914F-8A06-8F0199A3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10C48-8463-0B46-A28C-5FEA9F13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7F24C-346D-3944-AD7A-CE4CFD2D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8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7FC72B-33A1-024A-82C1-33490C4E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A047B-8FBF-8147-ADA9-E647F158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BC38D-340C-2A47-B9CA-F62F54F0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9423-34AF-EA4B-8FCD-D485CD5B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41A9A-694B-0D4F-8FC0-48094A48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79723-16B4-B148-B678-E6519C47B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BC733-935F-1F47-B1E8-E84DE5DE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7ADAD-BD32-D44A-A542-04C859E0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44962-B1AE-5E44-8C26-FC181FE5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0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B77E7-057A-154E-B38C-6CE556A9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45A-B2E3-6F4A-940D-7A4ABACB1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1F0E8-B751-0945-860E-71ABF2007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D41AC-7368-CA4D-AD8C-54C9CCB56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C780E-F11F-DC46-9DAA-B538E55D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99420-F2A2-7C4A-AA33-21C220B8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5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E4E22-563B-AA44-8EAB-84356BAE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6DCFA-B3BF-B942-B32A-E621B78CA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F80E1-0938-7A44-A8D9-D8DA79BE7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E37DE-CCCF-4F40-ADF1-4F50C8E085A2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2E3A5-EA3D-AD48-B5A7-AB1F845D3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6A503-9CC4-044D-BDB3-0BD5A6D4D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9DC6-4794-FA4F-BEC7-31BEE4799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4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G"/><Relationship Id="rId11" Type="http://schemas.openxmlformats.org/officeDocument/2006/relationships/image" Target="../media/image4.png"/><Relationship Id="rId5" Type="http://schemas.openxmlformats.org/officeDocument/2006/relationships/image" Target="../media/image17.jpeg"/><Relationship Id="rId10" Type="http://schemas.openxmlformats.org/officeDocument/2006/relationships/image" Target="../media/image20.jpg"/><Relationship Id="rId4" Type="http://schemas.openxmlformats.org/officeDocument/2006/relationships/image" Target="../media/image15.jpg"/><Relationship Id="rId9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5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F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99149" y="6379596"/>
            <a:ext cx="4064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b="1" dirty="0" smtClean="0">
                <a:solidFill>
                  <a:schemeClr val="bg1"/>
                </a:solidFill>
                <a:latin typeface="NunitoSans-Bold"/>
              </a:rPr>
              <a:t>Ruth Cochrane</a:t>
            </a:r>
          </a:p>
          <a:p>
            <a:pPr algn="r"/>
            <a:r>
              <a:rPr lang="en-GB" sz="1000" dirty="0" smtClean="0">
                <a:solidFill>
                  <a:schemeClr val="bg1"/>
                </a:solidFill>
                <a:latin typeface="NunitoSans-Regular"/>
              </a:rPr>
              <a:t>Edinburgh Napier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323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Fast</a:t>
            </a:r>
            <a:endParaRPr lang="en-GB" sz="1600" dirty="0" smtClean="0">
              <a:solidFill>
                <a:schemeClr val="bg1"/>
              </a:solidFill>
              <a:latin typeface="Nunito Sans" pitchFamily="2" charset="77"/>
            </a:endParaRPr>
          </a:p>
          <a:p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Crude</a:t>
            </a:r>
            <a:endParaRPr lang="en-GB" sz="1600" dirty="0" smtClean="0">
              <a:solidFill>
                <a:schemeClr val="bg1"/>
              </a:solidFill>
              <a:latin typeface="Nunito Sans" pitchFamily="2" charset="77"/>
            </a:endParaRPr>
          </a:p>
          <a:p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Nunito Sans" pitchFamily="2" charset="77"/>
              </a:rPr>
              <a:t>D</a:t>
            </a: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isruptive</a:t>
            </a:r>
          </a:p>
          <a:p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Impactful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Fun</a:t>
            </a:r>
            <a:endParaRPr lang="en-GB" sz="1600" dirty="0" smtClean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816152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800" b="1" spc="160" dirty="0" smtClean="0">
                <a:solidFill>
                  <a:schemeClr val="bg1"/>
                </a:solidFill>
                <a:latin typeface="Nunito Sans Black" pitchFamily="2" charset="77"/>
              </a:rPr>
              <a:t>DESIGN THINKING FOR SOCIAL CHANGE</a:t>
            </a:r>
            <a:endParaRPr lang="en-US" sz="1800" spc="160" dirty="0">
              <a:solidFill>
                <a:schemeClr val="bg1"/>
              </a:solidFill>
              <a:latin typeface="Nunito Sans" pitchFamily="2" charset="7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/>
          <a:stretch/>
        </p:blipFill>
        <p:spPr>
          <a:xfrm>
            <a:off x="-654148" y="0"/>
            <a:ext cx="67313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CA44F-5E9D-094C-90AE-AACF21D11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658" y="350448"/>
            <a:ext cx="11686316" cy="1140212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8000" spc="300" dirty="0" smtClean="0">
                <a:solidFill>
                  <a:srgbClr val="FF0000"/>
                </a:solidFill>
                <a:latin typeface="Nunito Sans" pitchFamily="2" charset="77"/>
                <a:cs typeface="Arial" panose="020B0604020202020204" pitchFamily="34" charset="0"/>
              </a:rPr>
              <a:t>The Bloody </a:t>
            </a:r>
            <a:r>
              <a:rPr lang="en-US" sz="8000" spc="300" dirty="0" smtClean="0">
                <a:solidFill>
                  <a:schemeClr val="bg1"/>
                </a:solidFill>
                <a:latin typeface="Nunito Sans" pitchFamily="2" charset="77"/>
                <a:cs typeface="Arial" panose="020B0604020202020204" pitchFamily="34" charset="0"/>
              </a:rPr>
              <a:t>Big Project</a:t>
            </a:r>
            <a:endParaRPr lang="en-US" sz="8000" spc="300" dirty="0">
              <a:solidFill>
                <a:schemeClr val="bg1"/>
              </a:solidFill>
              <a:latin typeface="Nunito Sans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13205"/>
          <a:stretch/>
        </p:blipFill>
        <p:spPr>
          <a:xfrm>
            <a:off x="6105378" y="-1"/>
            <a:ext cx="6086622" cy="686858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Women in Sport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Women in environments designed for men are further disadvantaged by menstruation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No toilets near pitches</a:t>
            </a:r>
          </a:p>
          <a:p>
            <a:pPr lvl="1"/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White football shorts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Performance research not accounting for menstrual cycle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13205" b="41373"/>
          <a:stretch/>
        </p:blipFill>
        <p:spPr>
          <a:xfrm>
            <a:off x="8988892" y="2389301"/>
            <a:ext cx="2756972" cy="182397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 Conclusions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Lack of products does lead to limited opportunities  (Products)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The silence around menstruation causes a multitude of problems  (Awareness)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Medical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Financial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Social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Educational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Where poverty and menstruation intersect, effects are amplified, but stories and communities can affect change  (Stories)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57" y="208945"/>
            <a:ext cx="2757135" cy="2067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893" y="208944"/>
            <a:ext cx="2757135" cy="2067851"/>
          </a:xfrm>
          <a:prstGeom prst="rect">
            <a:avLst/>
          </a:prstGeom>
        </p:spPr>
      </p:pic>
      <p:pic>
        <p:nvPicPr>
          <p:cNvPr id="7" name="Picture 2" descr="Image result for oscars red carp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57" y="2389301"/>
            <a:ext cx="2757061" cy="18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054219"/>
              </p:ext>
            </p:extLst>
          </p:nvPr>
        </p:nvGraphicFramePr>
        <p:xfrm>
          <a:off x="8995928" y="4339847"/>
          <a:ext cx="2750100" cy="183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r:id="rId8" imgW="20037960" imgH="13371120" progId="">
                  <p:embed/>
                </p:oleObj>
              </mc:Choice>
              <mc:Fallback>
                <p:oleObj r:id="rId8" imgW="20037960" imgH="1337112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95928" y="4339847"/>
                        <a:ext cx="2750100" cy="183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2359"/>
          <a:stretch/>
        </p:blipFill>
        <p:spPr>
          <a:xfrm>
            <a:off x="6109294" y="4339847"/>
            <a:ext cx="2760259" cy="2140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4" t="67" r="30198" b="69"/>
          <a:stretch/>
        </p:blipFill>
        <p:spPr>
          <a:xfrm>
            <a:off x="-1874718" y="0"/>
            <a:ext cx="7951961" cy="6981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126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Nunito Sans" pitchFamily="2" charset="77"/>
              </a:rPr>
              <a:t>Sketchbookery</a:t>
            </a:r>
            <a:r>
              <a:rPr lang="en-GB" sz="1600" dirty="0" smtClean="0">
                <a:latin typeface="Nunito Sans" pitchFamily="2" charset="77"/>
              </a:rPr>
              <a:t> </a:t>
            </a:r>
            <a:r>
              <a:rPr lang="en-GB" sz="1600" dirty="0">
                <a:latin typeface="Nunito Sans" pitchFamily="2" charset="77"/>
              </a:rPr>
              <a:t>– responding to research </a:t>
            </a:r>
            <a:r>
              <a:rPr lang="en-GB" sz="1600" dirty="0" smtClean="0">
                <a:latin typeface="Nunito Sans" pitchFamily="2" charset="77"/>
              </a:rPr>
              <a:t>with a range of </a:t>
            </a:r>
            <a:r>
              <a:rPr lang="en-GB" sz="1600" dirty="0">
                <a:latin typeface="Nunito Sans" pitchFamily="2" charset="77"/>
              </a:rPr>
              <a:t>visual </a:t>
            </a:r>
            <a:r>
              <a:rPr lang="en-GB" sz="1600" dirty="0" smtClean="0">
                <a:latin typeface="Nunito Sans" pitchFamily="2" charset="77"/>
              </a:rPr>
              <a:t>ideation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Quantity over quality</a:t>
            </a: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Concept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-103" r="45352" b="103"/>
          <a:stretch/>
        </p:blipFill>
        <p:spPr>
          <a:xfrm>
            <a:off x="-258612" y="-114300"/>
            <a:ext cx="6335855" cy="697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Products – Hey </a:t>
            </a:r>
            <a:r>
              <a:rPr lang="en-GB" sz="1600" dirty="0" smtClean="0">
                <a:latin typeface="Nunito Sans" pitchFamily="2" charset="77"/>
              </a:rPr>
              <a:t>Girls &amp; Napier Dispensers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Stories – Period Blether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Awareness – Bloody Big </a:t>
            </a:r>
            <a:r>
              <a:rPr lang="en-GB" sz="1600" dirty="0" smtClean="0">
                <a:latin typeface="Nunito Sans" pitchFamily="2" charset="77"/>
              </a:rPr>
              <a:t>Brunch</a:t>
            </a:r>
          </a:p>
          <a:p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Concept </a:t>
            </a:r>
            <a:r>
              <a:rPr lang="en-US" sz="1900" b="1" spc="160" dirty="0" smtClean="0">
                <a:latin typeface="Nunito Sans Black" pitchFamily="2" charset="77"/>
              </a:rPr>
              <a:t>– Ideas selected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8436"/>
          <a:stretch/>
        </p:blipFill>
        <p:spPr>
          <a:xfrm rot="5400000">
            <a:off x="5734827" y="404007"/>
            <a:ext cx="6906886" cy="609887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(Product)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Hey Girls &amp; Napier Dispensers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Iterative design </a:t>
            </a:r>
            <a:r>
              <a:rPr lang="en-GB" sz="1600" b="1" dirty="0" smtClean="0">
                <a:latin typeface="Nunito Sans" pitchFamily="2" charset="77"/>
              </a:rPr>
              <a:t>process – from closets....</a:t>
            </a:r>
            <a:endParaRPr lang="en-GB" sz="1600" b="1" dirty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-84" r="5211" b="84"/>
          <a:stretch/>
        </p:blipFill>
        <p:spPr>
          <a:xfrm>
            <a:off x="6170762" y="0"/>
            <a:ext cx="6021238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(Product)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Hey Girls &amp; Napier Dispensers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Iterative design </a:t>
            </a:r>
            <a:r>
              <a:rPr lang="en-GB" sz="1600" b="1" dirty="0" smtClean="0">
                <a:latin typeface="Nunito Sans" pitchFamily="2" charset="77"/>
              </a:rPr>
              <a:t>process – from closets....to cupboards….</a:t>
            </a:r>
            <a:endParaRPr lang="en-GB" sz="1600" b="1" dirty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3"/>
          <a:stretch/>
        </p:blipFill>
        <p:spPr>
          <a:xfrm>
            <a:off x="6138837" y="0"/>
            <a:ext cx="6053163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(Product)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Hey Girls &amp; Napier Dispensers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Iterative design </a:t>
            </a:r>
            <a:r>
              <a:rPr lang="en-GB" sz="1600" b="1" dirty="0" smtClean="0">
                <a:latin typeface="Nunito Sans" pitchFamily="2" charset="77"/>
              </a:rPr>
              <a:t>process – from </a:t>
            </a:r>
            <a:r>
              <a:rPr lang="en-GB" sz="1600" b="1" dirty="0" smtClean="0">
                <a:latin typeface="Nunito Sans" pitchFamily="2" charset="77"/>
              </a:rPr>
              <a:t>closets....</a:t>
            </a:r>
            <a:r>
              <a:rPr lang="en-GB" sz="1600" b="1" dirty="0">
                <a:latin typeface="Nunito Sans" pitchFamily="2" charset="77"/>
              </a:rPr>
              <a:t>to cupboards</a:t>
            </a:r>
            <a:r>
              <a:rPr lang="en-GB" sz="1600" b="1" dirty="0" smtClean="0">
                <a:latin typeface="Nunito Sans" pitchFamily="2" charset="77"/>
              </a:rPr>
              <a:t>….</a:t>
            </a:r>
            <a:r>
              <a:rPr lang="en-GB" sz="1600" b="1" dirty="0" smtClean="0">
                <a:latin typeface="Nunito Sans" pitchFamily="2" charset="77"/>
              </a:rPr>
              <a:t>to celebrations</a:t>
            </a:r>
            <a:endParaRPr lang="en-GB" sz="1600" b="1" dirty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(Product)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Hey Girls &amp; Napier Dispensers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Iterative design process – from closets....to cupboards….to celebrations</a:t>
            </a:r>
          </a:p>
          <a:p>
            <a:pPr lvl="1"/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Dispenser Design</a:t>
            </a: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09" y="3812875"/>
            <a:ext cx="4061691" cy="3045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38" y="-1"/>
            <a:ext cx="3844186" cy="216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57" y="3473568"/>
            <a:ext cx="1908059" cy="3392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13" y="-1"/>
            <a:ext cx="2053087" cy="36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b="20518"/>
          <a:stretch/>
        </p:blipFill>
        <p:spPr>
          <a:xfrm>
            <a:off x="6108357" y="0"/>
            <a:ext cx="6101551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(Product)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Hey Girls &amp; Napier Dispensers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Iterative design process – from closets....to cupboards….to celebrations</a:t>
            </a:r>
          </a:p>
          <a:p>
            <a:pPr lvl="1"/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Dispenser Design</a:t>
            </a: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Nunito Sans" pitchFamily="2" charset="77"/>
              </a:rPr>
              <a:t>Bringing stakeholders together to have dispensers in every toilet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(Stories)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Period Blether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Stories empower </a:t>
            </a:r>
            <a:r>
              <a:rPr lang="en-GB" sz="1600" b="1" dirty="0" smtClean="0">
                <a:latin typeface="Nunito Sans" pitchFamily="2" charset="77"/>
              </a:rPr>
              <a:t>communities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/>
          <a:stretch/>
        </p:blipFill>
        <p:spPr>
          <a:xfrm>
            <a:off x="6140222" y="7033"/>
            <a:ext cx="6051778" cy="3587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3"/>
          <a:stretch/>
        </p:blipFill>
        <p:spPr>
          <a:xfrm>
            <a:off x="6140222" y="3707185"/>
            <a:ext cx="6051778" cy="3150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Research: Creative, user centred, visual 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Concept: Visual Ideation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Iterate: Fail &amp; Fix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Communicate: Mixed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Reflect: Evaluating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SIMPLE DESIGN PROCESS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9149" y="5968577"/>
            <a:ext cx="406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 smtClean="0">
                <a:latin typeface="NunitoSans-Regular"/>
              </a:rPr>
              <a:t>Created by:</a:t>
            </a:r>
          </a:p>
          <a:p>
            <a:pPr algn="r"/>
            <a:r>
              <a:rPr lang="en-GB" sz="1000" b="1" dirty="0" smtClean="0">
                <a:latin typeface="NunitoSans-Bold"/>
              </a:rPr>
              <a:t>Ruth Cochrane &amp; Richard Firth</a:t>
            </a:r>
          </a:p>
          <a:p>
            <a:pPr algn="r"/>
            <a:r>
              <a:rPr lang="en-GB" sz="1000" dirty="0" smtClean="0">
                <a:latin typeface="NunitoSans-Regular"/>
              </a:rPr>
              <a:t>Edinburgh Napier University</a:t>
            </a:r>
          </a:p>
          <a:p>
            <a:pPr algn="r"/>
            <a:r>
              <a:rPr lang="en-GB" sz="1000" dirty="0" smtClean="0">
                <a:latin typeface="NunitoSans-Regular"/>
              </a:rPr>
              <a:t>Product Design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2" y="492838"/>
            <a:ext cx="4656948" cy="58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0"/>
          <a:stretch/>
        </p:blipFill>
        <p:spPr>
          <a:xfrm>
            <a:off x="6143876" y="7034"/>
            <a:ext cx="6048124" cy="356430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(Stories)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Period Blether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Stories empower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Simplest interventions can create the most impact</a:t>
            </a: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3"/>
          <a:stretch/>
        </p:blipFill>
        <p:spPr>
          <a:xfrm>
            <a:off x="6140222" y="3693117"/>
            <a:ext cx="6051778" cy="3150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2"/>
          <a:stretch/>
        </p:blipFill>
        <p:spPr>
          <a:xfrm>
            <a:off x="6132064" y="3693117"/>
            <a:ext cx="6059935" cy="31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b="21530"/>
          <a:stretch/>
        </p:blipFill>
        <p:spPr>
          <a:xfrm>
            <a:off x="6108357" y="7034"/>
            <a:ext cx="6083643" cy="684393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(Awareness)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Bloody Big Brunch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Events create </a:t>
            </a:r>
            <a:r>
              <a:rPr lang="en-GB" sz="1600" b="1" dirty="0" smtClean="0">
                <a:latin typeface="Nunito Sans" pitchFamily="2" charset="77"/>
              </a:rPr>
              <a:t>communities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67" y="-7035"/>
            <a:ext cx="6117741" cy="692541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(Awareness)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Bloody Big Brunch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Events create communities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Raising awareness gives people permission to have </a:t>
            </a:r>
            <a:r>
              <a:rPr lang="en-GB" sz="1600" b="1" dirty="0" smtClean="0">
                <a:latin typeface="Nunito Sans" pitchFamily="2" charset="77"/>
              </a:rPr>
              <a:t>dialogue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-168" r="15092" b="168"/>
          <a:stretch/>
        </p:blipFill>
        <p:spPr>
          <a:xfrm>
            <a:off x="6193765" y="0"/>
            <a:ext cx="6015907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>
                <a:latin typeface="Nunito Sans Black" pitchFamily="2" charset="77"/>
              </a:rPr>
              <a:t>Iterate – Fail &amp; </a:t>
            </a:r>
            <a:r>
              <a:rPr lang="en-US" sz="1900" b="1" spc="160" dirty="0" smtClean="0">
                <a:latin typeface="Nunito Sans Black" pitchFamily="2" charset="77"/>
              </a:rPr>
              <a:t>Fix (Awareness)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Bloody Big Brunch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Events create communities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Raising awareness gives people permission to have dialogue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Dialogue creates change</a:t>
            </a: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 r="25682"/>
          <a:stretch/>
        </p:blipFill>
        <p:spPr>
          <a:xfrm>
            <a:off x="0" y="0"/>
            <a:ext cx="622252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126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Media – Social and </a:t>
            </a:r>
            <a:r>
              <a:rPr lang="en-GB" sz="1600" b="1" dirty="0" smtClean="0">
                <a:latin typeface="Nunito Sans" pitchFamily="2" charset="77"/>
              </a:rPr>
              <a:t>Conventional</a:t>
            </a: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Communicate – Mixed Media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14186"/>
          <a:stretch/>
        </p:blipFill>
        <p:spPr>
          <a:xfrm rot="5400000">
            <a:off x="-324931" y="313429"/>
            <a:ext cx="6872381" cy="6222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176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Media – Social and Conventional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Policy </a:t>
            </a:r>
            <a:r>
              <a:rPr lang="en-GB" sz="1600" b="1" dirty="0" smtClean="0">
                <a:latin typeface="Nunito Sans" pitchFamily="2" charset="77"/>
              </a:rPr>
              <a:t>consultation</a:t>
            </a: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Communicate – Mixed Media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84" r="3522" b="-84"/>
          <a:stretch/>
        </p:blipFill>
        <p:spPr>
          <a:xfrm rot="10800000">
            <a:off x="-46008" y="-50748"/>
            <a:ext cx="6262774" cy="6908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176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Media – Social and Conventional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Policy </a:t>
            </a:r>
            <a:r>
              <a:rPr lang="en-GB" sz="1600" b="1" dirty="0" smtClean="0">
                <a:latin typeface="Nunito Sans" pitchFamily="2" charset="77"/>
              </a:rPr>
              <a:t>consultation</a:t>
            </a: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Communicate – Mixed Media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b="12314"/>
          <a:stretch/>
        </p:blipFill>
        <p:spPr>
          <a:xfrm>
            <a:off x="0" y="-11502"/>
            <a:ext cx="6222520" cy="6878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Media – Social and Conventional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Policy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Documentary </a:t>
            </a:r>
            <a:r>
              <a:rPr lang="en-GB" sz="1600" b="1" dirty="0" smtClean="0">
                <a:latin typeface="Nunito Sans" pitchFamily="2" charset="77"/>
              </a:rPr>
              <a:t>Film</a:t>
            </a: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Communicate – Mixed Media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2"/>
          <a:stretch/>
        </p:blipFill>
        <p:spPr>
          <a:xfrm>
            <a:off x="-28070" y="0"/>
            <a:ext cx="627866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Media – Social and Conventional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Policy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Documentary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Academic </a:t>
            </a:r>
            <a:r>
              <a:rPr lang="en-GB" sz="1600" b="1" dirty="0" smtClean="0">
                <a:latin typeface="Nunito Sans" pitchFamily="2" charset="77"/>
              </a:rPr>
              <a:t>Conference</a:t>
            </a: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Communicate – Mixed Media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3109"/>
          <a:stretch/>
        </p:blipFill>
        <p:spPr>
          <a:xfrm>
            <a:off x="-172722" y="0"/>
            <a:ext cx="625812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348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Media – Social and Conventional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Policy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Documentary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Academic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Artistic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latin typeface="Nunito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Communicate – Mixed Media</a:t>
            </a:r>
            <a:endParaRPr lang="en-US" sz="1900" spc="160" dirty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5899"/>
          <a:stretch/>
        </p:blipFill>
        <p:spPr>
          <a:xfrm>
            <a:off x="6092088" y="0"/>
            <a:ext cx="6103824" cy="686239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Visual Experimentation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Highlighted surprising responses in different demographics “</a:t>
            </a:r>
            <a:r>
              <a:rPr lang="en-GB" sz="1600" dirty="0" err="1" smtClean="0">
                <a:latin typeface="Nunito Sans" pitchFamily="2" charset="77"/>
              </a:rPr>
              <a:t>shhhh</a:t>
            </a:r>
            <a:r>
              <a:rPr lang="en-GB" sz="1600" dirty="0" smtClean="0">
                <a:latin typeface="Nunito Sans" pitchFamily="2" charset="77"/>
              </a:rPr>
              <a:t>….”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Created discourse in itself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18" y="0"/>
            <a:ext cx="6010382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Reflect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Changed National </a:t>
            </a:r>
            <a:r>
              <a:rPr lang="en-GB" sz="1600" b="1" dirty="0" smtClean="0">
                <a:latin typeface="Nunito Sans" pitchFamily="2" charset="77"/>
              </a:rPr>
              <a:t>Policy</a:t>
            </a:r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4"/>
          <a:stretch/>
        </p:blipFill>
        <p:spPr>
          <a:xfrm>
            <a:off x="6119859" y="0"/>
            <a:ext cx="6072141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Reflect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Changed National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All Edinburgh Napier University facilities have free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 smtClean="0">
              <a:latin typeface="Nunito Sans" pitchFamily="2" charset="77"/>
            </a:endParaRP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9446"/>
          <a:stretch/>
        </p:blipFill>
        <p:spPr>
          <a:xfrm rot="5400000">
            <a:off x="5739979" y="345598"/>
            <a:ext cx="6866405" cy="612965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Reflect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Changed National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All Edinburgh Napier University facilities have free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Fostered an environment for </a:t>
            </a:r>
            <a:r>
              <a:rPr lang="en-GB" sz="1600" b="1" dirty="0" smtClean="0">
                <a:latin typeface="Nunito Sans" pitchFamily="2" charset="77"/>
              </a:rPr>
              <a:t>activism</a:t>
            </a:r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18" y="0"/>
            <a:ext cx="6010382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Reflect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Changed National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All Edinburgh Napier University facilities have free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Fostered an environment for activism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Enhanced the University </a:t>
            </a:r>
            <a:r>
              <a:rPr lang="en-GB" sz="1600" b="1" dirty="0" smtClean="0">
                <a:latin typeface="Nunito Sans" pitchFamily="2" charset="77"/>
              </a:rPr>
              <a:t>community</a:t>
            </a:r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7"/>
          <a:stretch/>
        </p:blipFill>
        <p:spPr>
          <a:xfrm>
            <a:off x="6125610" y="0"/>
            <a:ext cx="6066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Reflect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Changed National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All Edinburgh Napier University facilities have free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Fostered an environment for activism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Enhanced the University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Provided excellent teaching and </a:t>
            </a:r>
            <a:r>
              <a:rPr lang="en-GB" sz="1600" b="1" dirty="0" smtClean="0">
                <a:latin typeface="Nunito Sans" pitchFamily="2" charset="77"/>
              </a:rPr>
              <a:t>learning</a:t>
            </a:r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5592" r="-96" b="2841"/>
          <a:stretch/>
        </p:blipFill>
        <p:spPr>
          <a:xfrm>
            <a:off x="6181618" y="0"/>
            <a:ext cx="601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10030"/>
          <a:stretch/>
        </p:blipFill>
        <p:spPr>
          <a:xfrm>
            <a:off x="6108357" y="-5752"/>
            <a:ext cx="6083643" cy="687237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Reflect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Align with academic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Missed opportunities to collect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Design Thinking is action without consideration “Fail Fast to Succeed Sooner”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Difficult to evaluate the consequences of </a:t>
            </a:r>
            <a:r>
              <a:rPr lang="en-GB" sz="1600" dirty="0" smtClean="0">
                <a:latin typeface="Nunito Sans" pitchFamily="2" charset="77"/>
              </a:rPr>
              <a:t>this</a:t>
            </a: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lvl="1"/>
            <a:endParaRPr lang="en-GB" sz="1600" dirty="0" smtClean="0">
              <a:latin typeface="Nunito Sans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F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99149" y="6379596"/>
            <a:ext cx="4064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b="1" dirty="0" smtClean="0">
                <a:solidFill>
                  <a:schemeClr val="bg1"/>
                </a:solidFill>
                <a:latin typeface="NunitoSans-Bold"/>
              </a:rPr>
              <a:t>Ruth Cochrane</a:t>
            </a:r>
          </a:p>
          <a:p>
            <a:pPr algn="r"/>
            <a:r>
              <a:rPr lang="en-GB" sz="1000" dirty="0" smtClean="0">
                <a:solidFill>
                  <a:schemeClr val="bg1"/>
                </a:solidFill>
                <a:latin typeface="NunitoSans-Regular"/>
              </a:rPr>
              <a:t>Edinburgh Napier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6563706" y="2276796"/>
            <a:ext cx="4696688" cy="367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We changed the world in a year</a:t>
            </a:r>
          </a:p>
          <a:p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For the better….we think</a:t>
            </a: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?!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Design Thinking doesn’t replace academic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Nunito Sans" pitchFamily="2" charset="77"/>
              </a:rPr>
              <a:t>Design Thinking </a:t>
            </a: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can create impact where research isn’t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Nunito Sans" pitchFamily="2" charset="77"/>
              </a:rPr>
              <a:t>Design Thinking more often highlights where more research is needed</a:t>
            </a:r>
            <a:endParaRPr lang="en-GB" sz="1600" dirty="0" smtClean="0">
              <a:solidFill>
                <a:schemeClr val="bg1"/>
              </a:solidFill>
              <a:latin typeface="Nunito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40" dirty="0" smtClean="0">
              <a:solidFill>
                <a:schemeClr val="bg1"/>
              </a:solidFill>
              <a:latin typeface="Nunito Sans" pitchFamily="2" charset="77"/>
            </a:endParaRPr>
          </a:p>
          <a:p>
            <a:endParaRPr lang="en-GB" sz="1240" dirty="0" smtClean="0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350" y="1816152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800" b="1" spc="160" dirty="0" smtClean="0">
                <a:solidFill>
                  <a:schemeClr val="bg1"/>
                </a:solidFill>
                <a:latin typeface="Nunito Sans Black" pitchFamily="2" charset="77"/>
              </a:rPr>
              <a:t>DESIGN THINKING FOR SOCIAL CHANGE</a:t>
            </a:r>
            <a:endParaRPr lang="en-US" sz="1800" spc="160" dirty="0">
              <a:solidFill>
                <a:schemeClr val="bg1"/>
              </a:solidFill>
              <a:latin typeface="Nunito Sans" pitchFamily="2" charset="7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/>
          <a:stretch/>
        </p:blipFill>
        <p:spPr>
          <a:xfrm>
            <a:off x="-654148" y="0"/>
            <a:ext cx="67313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CA44F-5E9D-094C-90AE-AACF21D11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658" y="350448"/>
            <a:ext cx="11686316" cy="1140212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8000" spc="300" dirty="0" smtClean="0">
                <a:solidFill>
                  <a:srgbClr val="FF0000"/>
                </a:solidFill>
                <a:latin typeface="Nunito Sans" pitchFamily="2" charset="77"/>
                <a:cs typeface="Arial" panose="020B0604020202020204" pitchFamily="34" charset="0"/>
              </a:rPr>
              <a:t>The Bloody </a:t>
            </a:r>
            <a:r>
              <a:rPr lang="en-US" sz="8000" spc="300" dirty="0" smtClean="0">
                <a:solidFill>
                  <a:schemeClr val="bg1"/>
                </a:solidFill>
                <a:latin typeface="Nunito Sans" pitchFamily="2" charset="77"/>
                <a:cs typeface="Arial" panose="020B0604020202020204" pitchFamily="34" charset="0"/>
              </a:rPr>
              <a:t>Big Project</a:t>
            </a:r>
            <a:endParaRPr lang="en-US" sz="8000" spc="300" dirty="0">
              <a:solidFill>
                <a:schemeClr val="bg1"/>
              </a:solidFill>
              <a:latin typeface="Nunito Sans" pitchFamily="2" charset="77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/>
          <a:stretch/>
        </p:blipFill>
        <p:spPr>
          <a:xfrm>
            <a:off x="6107501" y="0"/>
            <a:ext cx="6129895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Where resources are limited, progress is being </a:t>
            </a:r>
            <a:r>
              <a:rPr lang="en-GB" sz="1600" b="1" dirty="0" smtClean="0">
                <a:latin typeface="Nunito Sans" pitchFamily="2" charset="77"/>
              </a:rPr>
              <a:t>made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r="7169"/>
          <a:stretch/>
        </p:blipFill>
        <p:spPr>
          <a:xfrm>
            <a:off x="6107501" y="0"/>
            <a:ext cx="6129895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Where resources are limited, progress is being made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Stories and communities can have a huge </a:t>
            </a:r>
            <a:r>
              <a:rPr lang="en-GB" sz="1600" b="1" dirty="0" smtClean="0">
                <a:latin typeface="Nunito Sans" pitchFamily="2" charset="77"/>
              </a:rPr>
              <a:t>impact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r="15975"/>
          <a:stretch/>
        </p:blipFill>
        <p:spPr>
          <a:xfrm>
            <a:off x="6124754" y="0"/>
            <a:ext cx="6067245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Where resources are limited, progress is being made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Nunito Sans" pitchFamily="2" charset="77"/>
              </a:rPr>
              <a:t>Stories and communities can have a huge impact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Empowerment of women is exponentially effective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/>
          <a:stretch/>
        </p:blipFill>
        <p:spPr>
          <a:xfrm rot="5400000">
            <a:off x="5734701" y="384305"/>
            <a:ext cx="6863748" cy="608364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US academia and activism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Money isn’t the whole answer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Nunito Sans" pitchFamily="2" charset="77"/>
              </a:rPr>
              <a:t>Tampon Tax is a partisan </a:t>
            </a:r>
            <a:r>
              <a:rPr lang="en-GB" sz="1600" b="1" dirty="0" smtClean="0">
                <a:latin typeface="Nunito Sans" pitchFamily="2" charset="77"/>
              </a:rPr>
              <a:t>issue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6" name="Picture 2" descr="PERIODconLOGO-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08" y="5873987"/>
            <a:ext cx="1527932" cy="9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US academia and activism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Money isn’t the whole answer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Tampon Tax is a partisan issue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Stories change minds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12" name="Picture 12" descr="Period. End of Sentence. pos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19" y="3232053"/>
            <a:ext cx="2384185" cy="362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607030"/>
              </p:ext>
            </p:extLst>
          </p:nvPr>
        </p:nvGraphicFramePr>
        <p:xfrm>
          <a:off x="6124754" y="1"/>
          <a:ext cx="2685941" cy="298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5" imgW="10488600" imgH="11631600" progId="">
                  <p:embed/>
                </p:oleObj>
              </mc:Choice>
              <mc:Fallback>
                <p:oleObj r:id="rId5" imgW="10488600" imgH="11631600" progId="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4754" y="1"/>
                        <a:ext cx="2685941" cy="298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160202"/>
              </p:ext>
            </p:extLst>
          </p:nvPr>
        </p:nvGraphicFramePr>
        <p:xfrm>
          <a:off x="9139411" y="0"/>
          <a:ext cx="3085382" cy="298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9" imgW="15161760" imgH="15009480" progId="">
                  <p:embed/>
                </p:oleObj>
              </mc:Choice>
              <mc:Fallback>
                <p:oleObj r:id="rId9" imgW="15161760" imgH="15009480" progId="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39411" y="0"/>
                        <a:ext cx="3085382" cy="298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10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3CBB607-B29D-5740-9064-9EB9CCC69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07" y="1325327"/>
            <a:ext cx="5640650" cy="580470"/>
          </a:xfrm>
        </p:spPr>
        <p:txBody>
          <a:bodyPr>
            <a:normAutofit/>
          </a:bodyPr>
          <a:lstStyle/>
          <a:p>
            <a:pPr algn="l"/>
            <a:r>
              <a:rPr lang="en-US" sz="1900" b="1" spc="160" dirty="0" smtClean="0">
                <a:latin typeface="Nunito Sans Black" pitchFamily="2" charset="77"/>
              </a:rPr>
              <a:t>Research:</a:t>
            </a:r>
            <a:endParaRPr lang="en-US" sz="1900" spc="160" dirty="0">
              <a:latin typeface="Nunito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C2C17-456A-BD4B-B337-45FDE3522DB0}"/>
              </a:ext>
            </a:extLst>
          </p:cNvPr>
          <p:cNvSpPr txBox="1"/>
          <p:nvPr/>
        </p:nvSpPr>
        <p:spPr>
          <a:xfrm>
            <a:off x="480063" y="2276796"/>
            <a:ext cx="4512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US academia and activism</a:t>
            </a:r>
          </a:p>
          <a:p>
            <a:pPr lvl="1"/>
            <a:endParaRPr lang="en-GB" sz="1600" b="1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Money isn’t the whole </a:t>
            </a:r>
            <a:r>
              <a:rPr lang="en-GB" sz="1600" dirty="0" smtClean="0">
                <a:latin typeface="Nunito Sans" pitchFamily="2" charset="77"/>
              </a:rPr>
              <a:t>answer</a:t>
            </a:r>
          </a:p>
          <a:p>
            <a:pPr lvl="1"/>
            <a:endParaRPr lang="en-GB" sz="1600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Tampon Tax is a partisan issue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unito Sans" pitchFamily="2" charset="77"/>
              </a:rPr>
              <a:t>Stories change minds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1" dirty="0" smtClean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No sanitary bins at Columbia</a:t>
            </a:r>
          </a:p>
          <a:p>
            <a:pPr lvl="1"/>
            <a:endParaRPr lang="en-GB" sz="1600" b="1" dirty="0">
              <a:latin typeface="Nunito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Nunito Sans" pitchFamily="2" charset="77"/>
              </a:rPr>
              <a:t>We don’t know what works and what doesn’t because research isn’t funded</a:t>
            </a:r>
            <a:endParaRPr lang="en-GB" sz="1600" b="1" dirty="0" smtClean="0">
              <a:latin typeface="Nunito Sans" pitchFamily="2" charset="77"/>
            </a:endParaRPr>
          </a:p>
        </p:txBody>
      </p:sp>
      <p:pic>
        <p:nvPicPr>
          <p:cNvPr id="9" name="Picture 4" descr="Image result for marni sommer colum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663" y="304800"/>
            <a:ext cx="4109389" cy="49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714864"/>
              </p:ext>
            </p:extLst>
          </p:nvPr>
        </p:nvGraphicFramePr>
        <p:xfrm>
          <a:off x="7131170" y="5737717"/>
          <a:ext cx="4150882" cy="622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5" imgW="3809520" imgH="571320" progId="">
                  <p:embed/>
                </p:oleObj>
              </mc:Choice>
              <mc:Fallback>
                <p:oleObj r:id="rId5" imgW="3809520" imgH="571320" progId="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31170" y="5737717"/>
                        <a:ext cx="4150882" cy="622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803071"/>
            <a:ext cx="873954" cy="8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B-Presentation-Deck-Template" id="{BF1ACFF2-EB6B-F041-A453-A38920132354}" vid="{E74C4596-345D-5F4E-B76E-A6C8A38916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DDB-Presentation-Deck-Template</Template>
  <TotalTime>3348</TotalTime>
  <Words>2009</Words>
  <Application>Microsoft Office PowerPoint</Application>
  <PresentationFormat>Widescreen</PresentationFormat>
  <Paragraphs>349</Paragraphs>
  <Slides>36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Nunito Sans</vt:lpstr>
      <vt:lpstr>Nunito Sans Black</vt:lpstr>
      <vt:lpstr>NunitoSans-Bold</vt:lpstr>
      <vt:lpstr>NunitoSans-Regular</vt:lpstr>
      <vt:lpstr>Office Theme</vt:lpstr>
      <vt:lpstr>The Bloody Big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Bloody Big Project</vt:lpstr>
    </vt:vector>
  </TitlesOfParts>
  <Company>Edinburgh Napier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Objects of Desire</dc:title>
  <dc:creator>Cochrane, Ruth</dc:creator>
  <cp:lastModifiedBy>Cochrane, Ruth</cp:lastModifiedBy>
  <cp:revision>85</cp:revision>
  <dcterms:created xsi:type="dcterms:W3CDTF">2019-09-03T14:15:01Z</dcterms:created>
  <dcterms:modified xsi:type="dcterms:W3CDTF">2020-03-04T12:09:11Z</dcterms:modified>
</cp:coreProperties>
</file>