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8" r:id="rId2"/>
    <p:sldId id="256" r:id="rId3"/>
    <p:sldId id="463" r:id="rId4"/>
    <p:sldId id="454" r:id="rId5"/>
    <p:sldId id="409" r:id="rId6"/>
    <p:sldId id="416" r:id="rId7"/>
    <p:sldId id="415" r:id="rId8"/>
    <p:sldId id="453" r:id="rId9"/>
    <p:sldId id="419" r:id="rId10"/>
    <p:sldId id="450" r:id="rId11"/>
    <p:sldId id="473" r:id="rId12"/>
    <p:sldId id="421" r:id="rId13"/>
    <p:sldId id="424" r:id="rId14"/>
    <p:sldId id="468" r:id="rId15"/>
    <p:sldId id="405" r:id="rId16"/>
    <p:sldId id="467" r:id="rId17"/>
    <p:sldId id="469" r:id="rId18"/>
    <p:sldId id="470" r:id="rId19"/>
    <p:sldId id="471" r:id="rId20"/>
    <p:sldId id="472" r:id="rId21"/>
    <p:sldId id="446" r:id="rId22"/>
    <p:sldId id="42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51" r:id="rId34"/>
    <p:sldId id="455" r:id="rId35"/>
    <p:sldId id="462" r:id="rId36"/>
    <p:sldId id="464" r:id="rId37"/>
  </p:sldIdLst>
  <p:sldSz cx="9144000" cy="6858000" type="screen4x3"/>
  <p:notesSz cx="6781800" cy="9918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F5F5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85" autoAdjust="0"/>
  </p:normalViewPr>
  <p:slideViewPr>
    <p:cSldViewPr>
      <p:cViewPr>
        <p:scale>
          <a:sx n="75" d="100"/>
          <a:sy n="75" d="100"/>
        </p:scale>
        <p:origin x="-6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804" y="-72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8.xml"/><Relationship Id="rId1" Type="http://schemas.openxmlformats.org/officeDocument/2006/relationships/slide" Target="slides/slide4.xml"/><Relationship Id="rId5" Type="http://schemas.openxmlformats.org/officeDocument/2006/relationships/slide" Target="slides/slide36.xml"/><Relationship Id="rId4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I\WFF3\tables%20for%20tra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Sheet2!$K$8:$K$28</c:f>
              <c:strCache>
                <c:ptCount val="21"/>
                <c:pt idx="0">
                  <c:v>Dumfries &amp; Galloway</c:v>
                </c:pt>
                <c:pt idx="1">
                  <c:v>Dundee</c:v>
                </c:pt>
                <c:pt idx="2">
                  <c:v>East Ayrshire</c:v>
                </c:pt>
                <c:pt idx="3">
                  <c:v>Glasgow</c:v>
                </c:pt>
                <c:pt idx="4">
                  <c:v>Highlands</c:v>
                </c:pt>
                <c:pt idx="5">
                  <c:v>Inverclyde</c:v>
                </c:pt>
                <c:pt idx="6">
                  <c:v>North Ayrshire</c:v>
                </c:pt>
                <c:pt idx="7">
                  <c:v>North Lanarkshire</c:v>
                </c:pt>
                <c:pt idx="8">
                  <c:v>Renfrewshire</c:v>
                </c:pt>
                <c:pt idx="9">
                  <c:v>West Dunbartonshire</c:v>
                </c:pt>
                <c:pt idx="10">
                  <c:v>Aberdeen City</c:v>
                </c:pt>
                <c:pt idx="11">
                  <c:v>Aberdeenshire</c:v>
                </c:pt>
                <c:pt idx="12">
                  <c:v>Angus</c:v>
                </c:pt>
                <c:pt idx="13">
                  <c:v>Clackmananshire</c:v>
                </c:pt>
                <c:pt idx="14">
                  <c:v>Edinburgh</c:v>
                </c:pt>
                <c:pt idx="15">
                  <c:v>Falkirk</c:v>
                </c:pt>
                <c:pt idx="16">
                  <c:v>Fife</c:v>
                </c:pt>
                <c:pt idx="17">
                  <c:v>Midlothian</c:v>
                </c:pt>
                <c:pt idx="18">
                  <c:v>South Lanarkshire</c:v>
                </c:pt>
                <c:pt idx="19">
                  <c:v>West Lothian</c:v>
                </c:pt>
                <c:pt idx="20">
                  <c:v>Total</c:v>
                </c:pt>
              </c:strCache>
            </c:strRef>
          </c:cat>
          <c:val>
            <c:numRef>
              <c:f>Sheet2!$L$8:$L$28</c:f>
              <c:numCache>
                <c:formatCode>####.0000</c:formatCode>
                <c:ptCount val="21"/>
                <c:pt idx="0">
                  <c:v>4.2</c:v>
                </c:pt>
                <c:pt idx="1">
                  <c:v>6.8</c:v>
                </c:pt>
                <c:pt idx="2">
                  <c:v>6.6</c:v>
                </c:pt>
                <c:pt idx="3">
                  <c:v>6.6</c:v>
                </c:pt>
                <c:pt idx="4">
                  <c:v>2</c:v>
                </c:pt>
                <c:pt idx="5">
                  <c:v>7.1</c:v>
                </c:pt>
                <c:pt idx="6">
                  <c:v>6.5</c:v>
                </c:pt>
                <c:pt idx="7">
                  <c:v>5.2</c:v>
                </c:pt>
                <c:pt idx="8">
                  <c:v>5.5</c:v>
                </c:pt>
                <c:pt idx="9">
                  <c:v>6.7</c:v>
                </c:pt>
                <c:pt idx="10">
                  <c:v>4.0999999999999996</c:v>
                </c:pt>
                <c:pt idx="11">
                  <c:v>2.2000000000000002</c:v>
                </c:pt>
                <c:pt idx="12">
                  <c:v>4.9000000000000004</c:v>
                </c:pt>
                <c:pt idx="13">
                  <c:v>6.6</c:v>
                </c:pt>
                <c:pt idx="14">
                  <c:v>4</c:v>
                </c:pt>
                <c:pt idx="15">
                  <c:v>4.4000000000000004</c:v>
                </c:pt>
                <c:pt idx="16">
                  <c:v>6.1</c:v>
                </c:pt>
                <c:pt idx="17">
                  <c:v>4.8</c:v>
                </c:pt>
                <c:pt idx="18">
                  <c:v>3.4</c:v>
                </c:pt>
                <c:pt idx="19">
                  <c:v>4.5999999999999996</c:v>
                </c:pt>
                <c:pt idx="20">
                  <c:v>5.5574486435627888</c:v>
                </c:pt>
              </c:numCache>
            </c:numRef>
          </c:val>
        </c:ser>
        <c:axId val="70237184"/>
        <c:axId val="70533888"/>
      </c:barChart>
      <c:catAx>
        <c:axId val="70237184"/>
        <c:scaling>
          <c:orientation val="minMax"/>
        </c:scaling>
        <c:axPos val="b"/>
        <c:majorTickMark val="none"/>
        <c:tickLblPos val="nextTo"/>
        <c:crossAx val="70533888"/>
        <c:crosses val="autoZero"/>
        <c:auto val="1"/>
        <c:lblAlgn val="ctr"/>
        <c:lblOffset val="100"/>
      </c:catAx>
      <c:valAx>
        <c:axId val="705338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Unemployment Rate</a:t>
                </a:r>
              </a:p>
            </c:rich>
          </c:tx>
          <c:layout/>
        </c:title>
        <c:numFmt formatCode="####.0000" sourceLinked="1"/>
        <c:majorTickMark val="none"/>
        <c:tickLblPos val="nextTo"/>
        <c:crossAx val="7023718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1601B5CB-2D2B-469B-8EB0-BFB85BEF966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0113"/>
            <a:ext cx="4972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3A98EE36-C812-4022-BCB5-CAD86585669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3A5F3-0276-41DE-9D41-61519244C580}" type="slidenum">
              <a:rPr lang="en-GB"/>
              <a:pPr/>
              <a:t>1</a:t>
            </a:fld>
            <a:endParaRPr lang="en-GB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05B98-3216-4AAC-ACCD-7D06FDD543A2}" type="slidenum">
              <a:rPr lang="en-GB"/>
              <a:pPr/>
              <a:t>10</a:t>
            </a:fld>
            <a:endParaRPr lang="en-GB"/>
          </a:p>
        </p:txBody>
      </p:sp>
      <p:sp>
        <p:nvSpPr>
          <p:cNvPr id="605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7C01E-1860-4857-9C22-B8355322F9DD}" type="slidenum">
              <a:rPr lang="en-GB"/>
              <a:pPr/>
              <a:t>11</a:t>
            </a:fld>
            <a:endParaRPr lang="en-GB"/>
          </a:p>
        </p:txBody>
      </p:sp>
      <p:sp>
        <p:nvSpPr>
          <p:cNvPr id="68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34B5E-2AF0-4105-8608-E62C664CA929}" type="slidenum">
              <a:rPr lang="en-GB"/>
              <a:pPr/>
              <a:t>12</a:t>
            </a:fld>
            <a:endParaRPr lang="en-GB"/>
          </a:p>
        </p:txBody>
      </p:sp>
      <p:sp>
        <p:nvSpPr>
          <p:cNvPr id="549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 lvl="2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7843A-3828-4007-A73E-213F978B6B71}" type="slidenum">
              <a:rPr lang="en-GB"/>
              <a:pPr/>
              <a:t>13</a:t>
            </a:fld>
            <a:endParaRPr lang="en-GB"/>
          </a:p>
        </p:txBody>
      </p:sp>
      <p:sp>
        <p:nvSpPr>
          <p:cNvPr id="558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027F2-2E10-4DDC-A6BB-B655A11B199D}" type="slidenum">
              <a:rPr lang="en-GB"/>
              <a:pPr/>
              <a:t>14</a:t>
            </a:fld>
            <a:endParaRPr lang="en-GB"/>
          </a:p>
        </p:txBody>
      </p:sp>
      <p:sp>
        <p:nvSpPr>
          <p:cNvPr id="67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7F156-28EA-4858-BE1A-62AB9D0C2832}" type="slidenum">
              <a:rPr lang="en-GB"/>
              <a:pPr/>
              <a:t>15</a:t>
            </a:fld>
            <a:endParaRPr lang="en-GB"/>
          </a:p>
        </p:txBody>
      </p:sp>
      <p:sp>
        <p:nvSpPr>
          <p:cNvPr id="629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C7442-A61B-43C9-A73C-F0BB4246A93A}" type="slidenum">
              <a:rPr lang="en-GB"/>
              <a:pPr/>
              <a:t>16</a:t>
            </a:fld>
            <a:endParaRPr lang="en-GB"/>
          </a:p>
        </p:txBody>
      </p:sp>
      <p:sp>
        <p:nvSpPr>
          <p:cNvPr id="67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A19A4-BE41-4125-8899-92D6F06F5A77}" type="slidenum">
              <a:rPr lang="en-GB"/>
              <a:pPr/>
              <a:t>17</a:t>
            </a:fld>
            <a:endParaRPr lang="en-GB"/>
          </a:p>
        </p:txBody>
      </p:sp>
      <p:sp>
        <p:nvSpPr>
          <p:cNvPr id="67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8CB01-7A7C-4682-86B4-0CF83FFA0A07}" type="slidenum">
              <a:rPr lang="en-GB"/>
              <a:pPr/>
              <a:t>18</a:t>
            </a:fld>
            <a:endParaRPr lang="en-GB"/>
          </a:p>
        </p:txBody>
      </p:sp>
      <p:sp>
        <p:nvSpPr>
          <p:cNvPr id="67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F4780-66D3-4E3D-A011-CD5EF4526010}" type="slidenum">
              <a:rPr lang="en-GB"/>
              <a:pPr/>
              <a:t>19</a:t>
            </a:fld>
            <a:endParaRPr lang="en-GB"/>
          </a:p>
        </p:txBody>
      </p:sp>
      <p:sp>
        <p:nvSpPr>
          <p:cNvPr id="679938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defTabSz="942975"/>
            <a:fld id="{2829A7E6-27D9-4D5B-997C-E93F085D7A20}" type="slidenum">
              <a:rPr lang="en-GB" sz="1200"/>
              <a:pPr algn="r" defTabSz="942975"/>
              <a:t>19</a:t>
            </a:fld>
            <a:endParaRPr lang="en-GB" sz="1200"/>
          </a:p>
        </p:txBody>
      </p:sp>
      <p:sp>
        <p:nvSpPr>
          <p:cNvPr id="67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F2AFF-93A9-4992-89E4-FC07BEC5BA4A}" type="slidenum">
              <a:rPr lang="en-GB"/>
              <a:pPr/>
              <a:t>2</a:t>
            </a:fld>
            <a:endParaRPr lang="en-GB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0113"/>
            <a:ext cx="5119688" cy="4464050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93A24-3DFB-47E7-B542-A0DD9BAE2B20}" type="slidenum">
              <a:rPr lang="en-GB"/>
              <a:pPr/>
              <a:t>20</a:t>
            </a:fld>
            <a:endParaRPr lang="en-GB"/>
          </a:p>
        </p:txBody>
      </p:sp>
      <p:sp>
        <p:nvSpPr>
          <p:cNvPr id="68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FFF1F-D15F-44AF-A9D5-0929BE7EAB5A}" type="slidenum">
              <a:rPr lang="en-GB"/>
              <a:pPr/>
              <a:t>21</a:t>
            </a:fld>
            <a:endParaRPr lang="en-GB"/>
          </a:p>
        </p:txBody>
      </p:sp>
      <p:sp>
        <p:nvSpPr>
          <p:cNvPr id="594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CB401-35AD-44BB-860B-50D511E28FDC}" type="slidenum">
              <a:rPr lang="en-GB"/>
              <a:pPr/>
              <a:t>22</a:t>
            </a:fld>
            <a:endParaRPr lang="en-GB"/>
          </a:p>
        </p:txBody>
      </p:sp>
      <p:sp>
        <p:nvSpPr>
          <p:cNvPr id="553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D210B-9397-4FB9-AC65-30D999633377}" type="slidenum">
              <a:rPr lang="en-GB"/>
              <a:pPr/>
              <a:t>26</a:t>
            </a:fld>
            <a:endParaRPr lang="en-GB"/>
          </a:p>
        </p:txBody>
      </p:sp>
      <p:sp>
        <p:nvSpPr>
          <p:cNvPr id="6891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</p:spPr>
        <p:txBody>
          <a:bodyPr lIns="91440" tIns="45720" rIns="91440" bIns="4572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44FC0-6040-498D-9F05-B04430373ED2}" type="slidenum">
              <a:rPr lang="en-GB"/>
              <a:pPr/>
              <a:t>27</a:t>
            </a:fld>
            <a:endParaRPr lang="en-GB"/>
          </a:p>
        </p:txBody>
      </p:sp>
      <p:sp>
        <p:nvSpPr>
          <p:cNvPr id="6912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</p:spPr>
        <p:txBody>
          <a:bodyPr lIns="91440" tIns="45720" rIns="91440" bIns="4572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EC9AE-27C9-47C7-AE42-FC404B032745}" type="slidenum">
              <a:rPr lang="en-GB"/>
              <a:pPr/>
              <a:t>29</a:t>
            </a:fld>
            <a:endParaRPr lang="en-GB"/>
          </a:p>
        </p:txBody>
      </p:sp>
      <p:sp>
        <p:nvSpPr>
          <p:cNvPr id="694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</p:spPr>
        <p:txBody>
          <a:bodyPr lIns="91440" tIns="45720" rIns="91440" bIns="4572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8089B-5988-4B4E-B621-63FC8C5A998F}" type="slidenum">
              <a:rPr lang="en-GB"/>
              <a:pPr/>
              <a:t>32</a:t>
            </a:fld>
            <a:endParaRPr lang="en-GB"/>
          </a:p>
        </p:txBody>
      </p:sp>
      <p:sp>
        <p:nvSpPr>
          <p:cNvPr id="698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</p:spPr>
        <p:txBody>
          <a:bodyPr lIns="91440" tIns="45720" rIns="91440" bIns="4572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5D03C-8010-4739-BF6B-D852C491A65D}" type="slidenum">
              <a:rPr lang="en-GB"/>
              <a:pPr/>
              <a:t>33</a:t>
            </a:fld>
            <a:endParaRPr lang="en-GB"/>
          </a:p>
        </p:txBody>
      </p:sp>
      <p:sp>
        <p:nvSpPr>
          <p:cNvPr id="637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26F3F-37E0-40A4-9A1E-74F398EF5797}" type="slidenum">
              <a:rPr lang="en-GB"/>
              <a:pPr/>
              <a:t>34</a:t>
            </a:fld>
            <a:endParaRPr lang="en-GB"/>
          </a:p>
        </p:txBody>
      </p:sp>
      <p:sp>
        <p:nvSpPr>
          <p:cNvPr id="611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7BBE1-7D09-4080-84EC-8A2A5E15FAB2}" type="slidenum">
              <a:rPr lang="en-GB"/>
              <a:pPr/>
              <a:t>35</a:t>
            </a:fld>
            <a:endParaRPr lang="en-GB"/>
          </a:p>
        </p:txBody>
      </p:sp>
      <p:sp>
        <p:nvSpPr>
          <p:cNvPr id="66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600E5-3B52-49C4-9CA9-7FF0DBFA201D}" type="slidenum">
              <a:rPr lang="en-GB"/>
              <a:pPr/>
              <a:t>3</a:t>
            </a:fld>
            <a:endParaRPr lang="en-GB"/>
          </a:p>
        </p:txBody>
      </p:sp>
      <p:sp>
        <p:nvSpPr>
          <p:cNvPr id="66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0113"/>
            <a:ext cx="5119688" cy="4464050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BFAA8-C897-40B4-93F3-B440AE9BEE40}" type="slidenum">
              <a:rPr lang="en-GB"/>
              <a:pPr/>
              <a:t>36</a:t>
            </a:fld>
            <a:endParaRPr lang="en-GB"/>
          </a:p>
        </p:txBody>
      </p:sp>
      <p:sp>
        <p:nvSpPr>
          <p:cNvPr id="66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564AD-982B-4D59-8067-CCBB9CB589C3}" type="slidenum">
              <a:rPr lang="en-GB"/>
              <a:pPr/>
              <a:t>4</a:t>
            </a:fld>
            <a:endParaRPr lang="en-GB"/>
          </a:p>
        </p:txBody>
      </p:sp>
      <p:sp>
        <p:nvSpPr>
          <p:cNvPr id="614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E399C-2297-4B61-932D-9F3F2ED2C8E4}" type="slidenum">
              <a:rPr lang="en-GB"/>
              <a:pPr/>
              <a:t>5</a:t>
            </a:fld>
            <a:endParaRPr lang="en-GB"/>
          </a:p>
        </p:txBody>
      </p:sp>
      <p:sp>
        <p:nvSpPr>
          <p:cNvPr id="518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7DBD3-FE1A-479B-95ED-B199A107AD78}" type="slidenum">
              <a:rPr lang="en-GB"/>
              <a:pPr/>
              <a:t>6</a:t>
            </a:fld>
            <a:endParaRPr lang="en-GB"/>
          </a:p>
        </p:txBody>
      </p:sp>
      <p:sp>
        <p:nvSpPr>
          <p:cNvPr id="534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75084-F266-4ABA-A32E-DEF0F19FECA2}" type="slidenum">
              <a:rPr lang="en-GB"/>
              <a:pPr/>
              <a:t>7</a:t>
            </a:fld>
            <a:endParaRPr lang="en-GB"/>
          </a:p>
        </p:txBody>
      </p:sp>
      <p:sp>
        <p:nvSpPr>
          <p:cNvPr id="530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endParaRPr 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D8C30-A6C3-460F-9B56-E74D7C82A332}" type="slidenum">
              <a:rPr lang="en-GB"/>
              <a:pPr/>
              <a:t>8</a:t>
            </a:fld>
            <a:endParaRPr lang="en-GB"/>
          </a:p>
        </p:txBody>
      </p:sp>
      <p:sp>
        <p:nvSpPr>
          <p:cNvPr id="616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17D56-6C2B-4312-B6A2-E7A3D80150A7}" type="slidenum">
              <a:rPr lang="en-GB"/>
              <a:pPr/>
              <a:t>9</a:t>
            </a:fld>
            <a:endParaRPr lang="en-GB"/>
          </a:p>
        </p:txBody>
      </p:sp>
      <p:sp>
        <p:nvSpPr>
          <p:cNvPr id="545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10113"/>
            <a:ext cx="5413375" cy="4464050"/>
          </a:xfrm>
        </p:spPr>
        <p:txBody>
          <a:bodyPr/>
          <a:lstStyle/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2E8D0-D431-49E3-B36C-53C64489ED00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8EBD7-F596-444B-BABB-62366BA2AF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F386C-1932-44C2-84A6-8DCAA78789ED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E49D0-0CDD-442D-B98F-7976A4DDE4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4CE0F-F1F6-4092-ABC5-F7219E596A43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2232-0868-4587-B5E0-7CBBDE1665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7ABF5-5A47-41EA-A265-E3A848BC12F7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5F913-4F83-4909-A15B-156761FEFC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D1456-CCE1-42EB-8558-1B65C5608EA2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CC036-5661-4EF7-A247-77CD230967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57284-59DD-4A09-A3DA-3487AA01BE43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ABB72-82FF-4FF1-B11F-36E4742507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A320B-4CB8-4C36-81BB-E2A41A8C3EFC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8F9B-FE2A-4A3B-B109-BBC4337CA3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FADBCA-6BB0-4012-ADED-2BC6DA7A57EA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52B8D-4304-426C-A84B-541FD446AA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2CF4E-6009-4822-97BD-62D212EEAAE1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9ACE5-04E3-4B55-817A-A7095F3D8F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65FD6B-215D-42F0-9304-0C5E80E80051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A5BA-6832-438E-96CA-BD6C4A05D0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EF66B2-F92E-497B-A3BE-BAB32FB60E62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35A30-C403-452D-ABC8-E2023E5666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3F9D5A5-4840-4F3C-892C-BF63F40FF3D7}" type="datetime1">
              <a:rPr lang="en-GB"/>
              <a:pPr/>
              <a:t>10/07/2009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>
                <a:solidFill>
                  <a:srgbClr val="5F5F5F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F1FA1C-6A3B-4E21-8549-F2B534A309B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52400" y="304800"/>
            <a:ext cx="32766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Employment Research </a:t>
            </a:r>
            <a:r>
              <a:rPr lang="en-GB" sz="120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Institute</a:t>
            </a:r>
          </a:p>
        </p:txBody>
      </p:sp>
      <p:pic>
        <p:nvPicPr>
          <p:cNvPr id="1041" name="Picture 17" descr="nubslogo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152400"/>
            <a:ext cx="1905000" cy="571500"/>
          </a:xfrm>
          <a:prstGeom prst="rect">
            <a:avLst/>
          </a:prstGeom>
          <a:noFill/>
        </p:spPr>
      </p:pic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76200" y="228600"/>
            <a:ext cx="2590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76200" y="609600"/>
            <a:ext cx="2590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304800" y="609600"/>
            <a:ext cx="0" cy="30480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3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D062-5DEB-41CE-8034-8DABD1E01417}" type="slidenum">
              <a:rPr lang="en-GB"/>
              <a:pPr/>
              <a:t>1</a:t>
            </a:fld>
            <a:endParaRPr lang="en-GB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68638"/>
            <a:ext cx="8839200" cy="1524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3600">
                <a:latin typeface="Arial" charset="0"/>
              </a:rPr>
              <a:t>The ‘Working For Families Fund’ programme database</a:t>
            </a:r>
            <a:br>
              <a:rPr lang="en-GB" sz="3600">
                <a:latin typeface="Arial" charset="0"/>
              </a:rPr>
            </a:br>
            <a:r>
              <a:rPr lang="en-GB" sz="2800"/>
              <a:t/>
            </a:r>
            <a:br>
              <a:rPr lang="en-GB" sz="2800"/>
            </a:br>
            <a:r>
              <a:rPr lang="en-GB" sz="2400">
                <a:latin typeface="Arial" charset="0"/>
              </a:rPr>
              <a:t>Ronald McQuaid and Robert Raeside</a:t>
            </a:r>
            <a:br>
              <a:rPr lang="en-GB" sz="2400">
                <a:latin typeface="Arial" charset="0"/>
              </a:rPr>
            </a:br>
            <a:r>
              <a:rPr lang="en-GB" sz="2400" b="0">
                <a:latin typeface="Arial" charset="0"/>
              </a:rPr>
              <a:t>Employment Research Institute, </a:t>
            </a:r>
            <a:br>
              <a:rPr lang="en-GB" sz="2400" b="0">
                <a:latin typeface="Arial" charset="0"/>
              </a:rPr>
            </a:br>
            <a:r>
              <a:rPr lang="en-GB" sz="2400" b="0">
                <a:latin typeface="Arial" charset="0"/>
              </a:rPr>
              <a:t>Napier University, Edinburgh </a:t>
            </a:r>
            <a:br>
              <a:rPr lang="en-GB" sz="2400" b="0">
                <a:latin typeface="Arial" charset="0"/>
              </a:rPr>
            </a:br>
            <a:r>
              <a:rPr lang="en-GB" sz="2400" b="0">
                <a:latin typeface="Arial" charset="0"/>
              </a:rPr>
              <a:t/>
            </a:r>
            <a:br>
              <a:rPr lang="en-GB" sz="2400" b="0">
                <a:latin typeface="Arial" charset="0"/>
              </a:rPr>
            </a:br>
            <a:r>
              <a:rPr lang="en-GB" sz="2400" b="0">
                <a:latin typeface="Arial" charset="0"/>
              </a:rPr>
              <a:t>Presentation to the </a:t>
            </a:r>
            <a:r>
              <a:rPr lang="en-US" sz="2400" b="0">
                <a:latin typeface="Arial" charset="0"/>
              </a:rPr>
              <a:t>Scottish Social Survey Network</a:t>
            </a:r>
            <a:r>
              <a:rPr lang="en-US" sz="2400"/>
              <a:t> </a:t>
            </a:r>
            <a:r>
              <a:rPr lang="en-GB" sz="2400" b="0">
                <a:latin typeface="Arial" charset="0"/>
              </a:rPr>
              <a:t>network, Edinburgh, 20 November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008B-2243-4BA9-8624-20C3A227BAC8}" type="slidenum">
              <a:rPr lang="en-GB"/>
              <a:pPr/>
              <a:t>10</a:t>
            </a:fld>
            <a:endParaRPr lang="en-GB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Evaluation research challenges (2)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81538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800"/>
              <a:t>Emphasis on FORMATIVE as well as SUMMATIVE evaluation – regular reporting</a:t>
            </a:r>
          </a:p>
          <a:p>
            <a:pPr>
              <a:spcBef>
                <a:spcPct val="40000"/>
              </a:spcBef>
            </a:pPr>
            <a:r>
              <a:rPr lang="en-GB" sz="2800"/>
              <a:t>Formative evaluation – commitment (and data!) from practitioners in return for timely, useful analysis to inform policy development during the process</a:t>
            </a:r>
          </a:p>
          <a:p>
            <a:pPr>
              <a:spcBef>
                <a:spcPct val="40000"/>
              </a:spcBef>
            </a:pPr>
            <a:r>
              <a:rPr lang="en-GB" sz="2800"/>
              <a:t>Developed system to provide – client monitoring data for WFF staff; evaluation data for researchers</a:t>
            </a:r>
          </a:p>
          <a:p>
            <a:pPr>
              <a:spcBef>
                <a:spcPct val="40000"/>
              </a:spcBef>
            </a:pPr>
            <a:r>
              <a:rPr lang="en-GB" sz="2800"/>
              <a:t>Mixed methods – qualitative research on HOW and WHY the programme worked/did not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1D4-AA1F-442B-A6A2-3256D8E2A072}" type="slidenum">
              <a:rPr lang="en-GB"/>
              <a:pPr/>
              <a:t>11</a:t>
            </a:fld>
            <a:endParaRPr lang="en-GB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Overview of Evaluation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81538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800"/>
              <a:t>Communication: Regular meetings and feedback to LAs and Scottish Government, events</a:t>
            </a:r>
          </a:p>
          <a:p>
            <a:pPr>
              <a:spcBef>
                <a:spcPct val="40000"/>
              </a:spcBef>
            </a:pPr>
            <a:r>
              <a:rPr lang="en-GB" sz="2800"/>
              <a:t>Consistent data collection: Quarterly updates of data on registration, follow-up etc., Quality checking data</a:t>
            </a:r>
          </a:p>
          <a:p>
            <a:pPr>
              <a:spcBef>
                <a:spcPct val="40000"/>
              </a:spcBef>
            </a:pPr>
            <a:r>
              <a:rPr lang="en-GB" sz="2800"/>
              <a:t>Case Studies</a:t>
            </a:r>
          </a:p>
          <a:p>
            <a:pPr>
              <a:spcBef>
                <a:spcPct val="40000"/>
              </a:spcBef>
            </a:pPr>
            <a:r>
              <a:rPr lang="en-GB" sz="2800"/>
              <a:t>Triangulation</a:t>
            </a:r>
          </a:p>
          <a:p>
            <a:pPr>
              <a:spcBef>
                <a:spcPct val="40000"/>
              </a:spcBef>
            </a:pPr>
            <a:r>
              <a:rPr lang="en-GB" sz="2800"/>
              <a:t>Control group</a:t>
            </a:r>
          </a:p>
          <a:p>
            <a:pPr>
              <a:spcBef>
                <a:spcPct val="40000"/>
              </a:spcBef>
            </a:pPr>
            <a:r>
              <a:rPr lang="en-GB" sz="2800"/>
              <a:t>Analysis and recommendations</a:t>
            </a:r>
          </a:p>
          <a:p>
            <a:pPr>
              <a:spcBef>
                <a:spcPct val="40000"/>
              </a:spcBef>
            </a:pP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1CC7-58B0-4911-808E-136036F72C10}" type="slidenum">
              <a:rPr lang="en-GB"/>
              <a:pPr/>
              <a:t>12</a:t>
            </a:fld>
            <a:endParaRPr lang="en-GB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Evaluation research methods 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815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/>
              <a:t>Extensive interviews with clients at start (baseline)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/>
              <a:t>Focus on employability: individual factors (skills, qualifications, experience); personal circumstances (childcare responsibilities, ‘household stresses’ such as drugs); external barriers (transport, benefits, jobs)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/>
              <a:t>Income and employment status of self and spouse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/>
              <a:t>Perceived barriers to work</a:t>
            </a:r>
            <a:endParaRPr lang="en-GB" sz="270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/>
              <a:t>Aim of participation; aspirations for the future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/>
              <a:t>10 point scales to measure confidence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EF26-068D-4BE4-A62B-883C191911CF}" type="slidenum">
              <a:rPr lang="en-GB"/>
              <a:pPr/>
              <a:t>13</a:t>
            </a:fld>
            <a:endParaRPr lang="en-GB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Evaluation research methods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4681538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800"/>
              <a:t>Extensive follow-up interviews with clients…</a:t>
            </a:r>
            <a:r>
              <a:rPr lang="en-GB" sz="2800" u="sng"/>
              <a:t>after ‘major transition’</a:t>
            </a:r>
            <a:r>
              <a:rPr lang="en-GB" sz="2800"/>
              <a:t> (got a job, got a better job, lost a job, started training); 6 months; on-going</a:t>
            </a:r>
          </a:p>
          <a:p>
            <a:pPr>
              <a:spcBef>
                <a:spcPct val="40000"/>
              </a:spcBef>
            </a:pPr>
            <a:r>
              <a:rPr lang="en-GB" sz="2800"/>
              <a:t>Details of outcome: occupation, pay, hours, type of training, level of qualification</a:t>
            </a:r>
            <a:endParaRPr lang="en-GB" sz="2700"/>
          </a:p>
          <a:p>
            <a:pPr>
              <a:spcBef>
                <a:spcPct val="40000"/>
              </a:spcBef>
            </a:pPr>
            <a:r>
              <a:rPr lang="en-GB" sz="2800"/>
              <a:t>Impact of WFF? How could WFF be improved?</a:t>
            </a:r>
          </a:p>
          <a:p>
            <a:pPr>
              <a:spcBef>
                <a:spcPct val="40000"/>
              </a:spcBef>
            </a:pPr>
            <a:r>
              <a:rPr lang="en-GB" sz="2800"/>
              <a:t>Follow up interviews to assess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97C8-BBE0-42CF-B2A7-B25C3907A5B8}" type="slidenum">
              <a:rPr lang="en-GB"/>
              <a:pPr/>
              <a:t>14</a:t>
            </a:fld>
            <a:endParaRPr lang="en-GB"/>
          </a:p>
        </p:txBody>
      </p:sp>
      <p:sp>
        <p:nvSpPr>
          <p:cNvPr id="672770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D3D949B-EFC5-429A-9AA7-B9539B767983}" type="slidenum">
              <a:rPr lang="en-GB" sz="1400"/>
              <a:pPr algn="r"/>
              <a:t>14</a:t>
            </a:fld>
            <a:endParaRPr lang="en-GB" sz="1400"/>
          </a:p>
        </p:txBody>
      </p:sp>
      <p:sp>
        <p:nvSpPr>
          <p:cNvPr id="672771" name="Text Box 6"/>
          <p:cNvSpPr txBox="1">
            <a:spLocks noChangeArrowheads="1"/>
          </p:cNvSpPr>
          <p:nvPr/>
        </p:nvSpPr>
        <p:spPr bwMode="auto">
          <a:xfrm>
            <a:off x="250825" y="1243013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3600">
                <a:latin typeface="Arial" charset="0"/>
                <a:cs typeface="Times New Roman" pitchFamily="18" charset="0"/>
              </a:rPr>
              <a:t>TYPES OF OUTCOMES</a:t>
            </a:r>
          </a:p>
        </p:txBody>
      </p:sp>
      <p:grpSp>
        <p:nvGrpSpPr>
          <p:cNvPr id="672772" name="Group 18"/>
          <p:cNvGrpSpPr>
            <a:grpSpLocks/>
          </p:cNvGrpSpPr>
          <p:nvPr/>
        </p:nvGrpSpPr>
        <p:grpSpPr bwMode="auto">
          <a:xfrm>
            <a:off x="1771650" y="2160588"/>
            <a:ext cx="5105400" cy="3429000"/>
            <a:chOff x="384" y="1488"/>
            <a:chExt cx="3216" cy="2160"/>
          </a:xfrm>
        </p:grpSpPr>
        <p:sp>
          <p:nvSpPr>
            <p:cNvPr id="672773" name="Text Box 2"/>
            <p:cNvSpPr txBox="1">
              <a:spLocks noChangeArrowheads="1"/>
            </p:cNvSpPr>
            <p:nvPr/>
          </p:nvSpPr>
          <p:spPr bwMode="auto">
            <a:xfrm>
              <a:off x="384" y="2208"/>
              <a:ext cx="816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cs typeface="Times New Roman" pitchFamily="18" charset="0"/>
                </a:rPr>
                <a:t>Outcomes</a:t>
              </a:r>
            </a:p>
          </p:txBody>
        </p:sp>
        <p:sp>
          <p:nvSpPr>
            <p:cNvPr id="672774" name="Text Box 3"/>
            <p:cNvSpPr txBox="1">
              <a:spLocks noChangeArrowheads="1"/>
            </p:cNvSpPr>
            <p:nvPr/>
          </p:nvSpPr>
          <p:spPr bwMode="auto">
            <a:xfrm>
              <a:off x="1392" y="1488"/>
              <a:ext cx="115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>
                  <a:cs typeface="Times New Roman" pitchFamily="18" charset="0"/>
                </a:rPr>
                <a:t>‘Hard’ Outcomes</a:t>
              </a:r>
            </a:p>
            <a:p>
              <a:pPr algn="ctr"/>
              <a:r>
                <a:rPr lang="en-US" sz="1400">
                  <a:cs typeface="Times New Roman" pitchFamily="18" charset="0"/>
                </a:rPr>
                <a:t>(Key Transition)</a:t>
              </a:r>
            </a:p>
          </p:txBody>
        </p:sp>
        <p:sp>
          <p:nvSpPr>
            <p:cNvPr id="672775" name="Text Box 4"/>
            <p:cNvSpPr txBox="1">
              <a:spLocks noChangeArrowheads="1"/>
            </p:cNvSpPr>
            <p:nvPr/>
          </p:nvSpPr>
          <p:spPr bwMode="auto">
            <a:xfrm>
              <a:off x="1392" y="2784"/>
              <a:ext cx="816" cy="43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>
                  <a:cs typeface="Times New Roman" pitchFamily="18" charset="0"/>
                </a:rPr>
                <a:t>‘Soft’ Outcomes</a:t>
              </a:r>
              <a:endParaRPr lang="en-US" sz="1200" b="1">
                <a:cs typeface="Times New Roman" pitchFamily="18" charset="0"/>
              </a:endParaRPr>
            </a:p>
            <a:p>
              <a:pPr algn="ctr"/>
              <a:endParaRPr lang="en-US" sz="1200" b="1">
                <a:cs typeface="Times New Roman" pitchFamily="18" charset="0"/>
              </a:endParaRPr>
            </a:p>
          </p:txBody>
        </p:sp>
        <p:sp>
          <p:nvSpPr>
            <p:cNvPr id="672776" name="Text Box 5"/>
            <p:cNvSpPr txBox="1">
              <a:spLocks noChangeArrowheads="1"/>
            </p:cNvSpPr>
            <p:nvPr/>
          </p:nvSpPr>
          <p:spPr bwMode="auto">
            <a:xfrm>
              <a:off x="2400" y="2304"/>
              <a:ext cx="96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>
                  <a:cs typeface="Times New Roman" pitchFamily="18" charset="0"/>
                </a:rPr>
                <a:t>Intermediate</a:t>
              </a:r>
            </a:p>
            <a:p>
              <a:pPr algn="ctr"/>
              <a:r>
                <a:rPr lang="en-US" sz="1600" b="1">
                  <a:cs typeface="Times New Roman" pitchFamily="18" charset="0"/>
                </a:rPr>
                <a:t>Activities</a:t>
              </a:r>
            </a:p>
          </p:txBody>
        </p:sp>
        <p:sp>
          <p:nvSpPr>
            <p:cNvPr id="672777" name="Text Box 9"/>
            <p:cNvSpPr txBox="1">
              <a:spLocks noChangeArrowheads="1"/>
            </p:cNvSpPr>
            <p:nvPr/>
          </p:nvSpPr>
          <p:spPr bwMode="auto">
            <a:xfrm>
              <a:off x="2400" y="3264"/>
              <a:ext cx="1200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>
                  <a:cs typeface="Times New Roman" pitchFamily="18" charset="0"/>
                </a:rPr>
                <a:t>Employability </a:t>
              </a:r>
            </a:p>
            <a:p>
              <a:pPr algn="ctr"/>
              <a:r>
                <a:rPr lang="en-US" sz="1600" b="1">
                  <a:cs typeface="Times New Roman" pitchFamily="18" charset="0"/>
                </a:rPr>
                <a:t>Measures</a:t>
              </a:r>
            </a:p>
          </p:txBody>
        </p:sp>
        <p:sp>
          <p:nvSpPr>
            <p:cNvPr id="672778" name="Line 12"/>
            <p:cNvSpPr>
              <a:spLocks noChangeShapeType="1"/>
            </p:cNvSpPr>
            <p:nvPr/>
          </p:nvSpPr>
          <p:spPr bwMode="auto">
            <a:xfrm>
              <a:off x="2208" y="321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2779" name="Line 15"/>
            <p:cNvSpPr>
              <a:spLocks noChangeShapeType="1"/>
            </p:cNvSpPr>
            <p:nvPr/>
          </p:nvSpPr>
          <p:spPr bwMode="auto">
            <a:xfrm flipV="1">
              <a:off x="1200" y="1872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2780" name="Line 16"/>
            <p:cNvSpPr>
              <a:spLocks noChangeShapeType="1"/>
            </p:cNvSpPr>
            <p:nvPr/>
          </p:nvSpPr>
          <p:spPr bwMode="auto">
            <a:xfrm>
              <a:off x="1200" y="249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2781" name="Line 17"/>
            <p:cNvSpPr>
              <a:spLocks noChangeShapeType="1"/>
            </p:cNvSpPr>
            <p:nvPr/>
          </p:nvSpPr>
          <p:spPr bwMode="auto">
            <a:xfrm flipV="1">
              <a:off x="2208" y="273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0AB0-D558-4572-AF1F-308A94525A78}" type="slidenum">
              <a:rPr lang="en-GB"/>
              <a:pPr/>
              <a:t>15</a:t>
            </a:fld>
            <a:endParaRPr lang="en-GB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en-GB" sz="4400" b="1"/>
              <a:t>Some findings…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97C8-C66B-4242-995A-410DDDE9BC52}" type="slidenum">
              <a:rPr lang="en-GB"/>
              <a:pPr/>
              <a:t>16</a:t>
            </a:fld>
            <a:endParaRPr lang="en-GB"/>
          </a:p>
        </p:txBody>
      </p:sp>
      <p:sp>
        <p:nvSpPr>
          <p:cNvPr id="670722" name="4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7AC9BD6-4E4A-42B5-810B-9B8CD2406238}" type="slidenum">
              <a:rPr lang="en-GB" sz="1400"/>
              <a:pPr algn="r"/>
              <a:t>16</a:t>
            </a:fld>
            <a:endParaRPr lang="en-GB" sz="1400"/>
          </a:p>
        </p:txBody>
      </p:sp>
      <p:sp>
        <p:nvSpPr>
          <p:cNvPr id="670723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2000" b="1">
                <a:latin typeface="Arial" charset="0"/>
                <a:cs typeface="Times New Roman" pitchFamily="18" charset="0"/>
              </a:rPr>
              <a:t>Numbers of </a:t>
            </a:r>
            <a:r>
              <a:rPr lang="en-GB" sz="2000" b="1" u="sng">
                <a:latin typeface="Arial" charset="0"/>
                <a:cs typeface="Times New Roman" pitchFamily="18" charset="0"/>
              </a:rPr>
              <a:t>New</a:t>
            </a:r>
            <a:r>
              <a:rPr lang="en-GB" sz="2000" b="1">
                <a:latin typeface="Arial" charset="0"/>
                <a:cs typeface="Times New Roman" pitchFamily="18" charset="0"/>
              </a:rPr>
              <a:t> Clients Registered by Month to 31 December 2008</a:t>
            </a:r>
          </a:p>
          <a:p>
            <a:pPr algn="ctr" eaLnBrk="1" hangingPunct="1"/>
            <a:r>
              <a:rPr lang="en-GB" sz="2000">
                <a:latin typeface="Arial" charset="0"/>
                <a:cs typeface="Arial" charset="0"/>
              </a:rPr>
              <a:t>	Total: 25,508 </a:t>
            </a:r>
            <a:r>
              <a:rPr lang="en-US" sz="2000">
                <a:latin typeface="Arial" charset="0"/>
                <a:cs typeface="Arial" charset="0"/>
              </a:rPr>
              <a:t> clients</a:t>
            </a:r>
          </a:p>
        </p:txBody>
      </p:sp>
      <p:pic>
        <p:nvPicPr>
          <p:cNvPr id="67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5250"/>
            <a:ext cx="8785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DC95-FC2E-48FA-AE4C-B6936B41B934}" type="slidenum">
              <a:rPr lang="en-GB"/>
              <a:pPr/>
              <a:t>17</a:t>
            </a:fld>
            <a:endParaRPr lang="en-GB"/>
          </a:p>
        </p:txBody>
      </p:sp>
      <p:sp>
        <p:nvSpPr>
          <p:cNvPr id="674818" name="4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DD88DA2-D583-4342-BCB7-E6A39AE9D1D1}" type="slidenum">
              <a:rPr lang="en-GB" sz="1400"/>
              <a:pPr algn="r"/>
              <a:t>17</a:t>
            </a:fld>
            <a:endParaRPr lang="en-GB" sz="1400"/>
          </a:p>
        </p:txBody>
      </p:sp>
      <p:graphicFrame>
        <p:nvGraphicFramePr>
          <p:cNvPr id="674819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742950" y="1557338"/>
          <a:ext cx="7861300" cy="4564062"/>
        </p:xfrm>
        <a:graphic>
          <a:graphicData uri="http://schemas.openxmlformats.org/presentationml/2006/ole">
            <p:oleObj spid="_x0000_s674819" name="Chart" r:id="rId4" imgW="5591089" imgH="3543158" progId="Excel.Chart.8">
              <p:embed/>
            </p:oleObj>
          </a:graphicData>
        </a:graphic>
      </p:graphicFrame>
      <p:sp>
        <p:nvSpPr>
          <p:cNvPr id="674820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712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2000" b="1">
                <a:latin typeface="Arial" charset="0"/>
                <a:cs typeface="Times New Roman" pitchFamily="18" charset="0"/>
              </a:rPr>
              <a:t>Type of Latest KEY Transitions to 31 December 07</a:t>
            </a:r>
            <a:endParaRPr lang="en-US" sz="2000" b="1">
              <a:latin typeface="Arial" charset="0"/>
              <a:cs typeface="Times New Roman" pitchFamily="18" charset="0"/>
            </a:endParaRPr>
          </a:p>
        </p:txBody>
      </p:sp>
      <p:sp>
        <p:nvSpPr>
          <p:cNvPr id="674821" name="Rectangle 4"/>
          <p:cNvSpPr>
            <a:spLocks noChangeArrowheads="1"/>
          </p:cNvSpPr>
          <p:nvPr/>
        </p:nvSpPr>
        <p:spPr bwMode="auto">
          <a:xfrm>
            <a:off x="971550" y="6092825"/>
            <a:ext cx="56880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GB" sz="1800">
                <a:latin typeface="Arial" charset="0"/>
                <a:cs typeface="Arial" charset="0"/>
              </a:rPr>
              <a:t>Total Number of Transitions = 13,095 by March 2008</a:t>
            </a:r>
            <a:r>
              <a:rPr lang="en-GB" sz="1400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74822" name="Text Box 5"/>
          <p:cNvSpPr txBox="1">
            <a:spLocks noChangeArrowheads="1"/>
          </p:cNvSpPr>
          <p:nvPr/>
        </p:nvSpPr>
        <p:spPr bwMode="auto">
          <a:xfrm>
            <a:off x="7885113" y="35734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200">
                <a:latin typeface="Arial" charset="0"/>
                <a:cs typeface="Times New Roman" pitchFamily="18" charset="0"/>
              </a:rPr>
              <a:t>47%</a:t>
            </a:r>
          </a:p>
        </p:txBody>
      </p:sp>
      <p:sp>
        <p:nvSpPr>
          <p:cNvPr id="674823" name="Text Box 6"/>
          <p:cNvSpPr txBox="1">
            <a:spLocks noChangeArrowheads="1"/>
          </p:cNvSpPr>
          <p:nvPr/>
        </p:nvSpPr>
        <p:spPr bwMode="auto">
          <a:xfrm>
            <a:off x="827088" y="3860800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200">
                <a:latin typeface="Arial" charset="0"/>
                <a:cs typeface="Times New Roman" pitchFamily="18" charset="0"/>
              </a:rPr>
              <a:t>31%</a:t>
            </a:r>
          </a:p>
        </p:txBody>
      </p:sp>
      <p:sp>
        <p:nvSpPr>
          <p:cNvPr id="674824" name="Line 7"/>
          <p:cNvSpPr>
            <a:spLocks noChangeShapeType="1"/>
          </p:cNvSpPr>
          <p:nvPr/>
        </p:nvSpPr>
        <p:spPr bwMode="auto">
          <a:xfrm flipV="1">
            <a:off x="3348038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74825" name="Group 8"/>
          <p:cNvGrpSpPr>
            <a:grpSpLocks/>
          </p:cNvGrpSpPr>
          <p:nvPr/>
        </p:nvGrpSpPr>
        <p:grpSpPr bwMode="auto">
          <a:xfrm>
            <a:off x="1258888" y="2997200"/>
            <a:ext cx="71437" cy="2376488"/>
            <a:chOff x="612" y="1933"/>
            <a:chExt cx="45" cy="998"/>
          </a:xfrm>
        </p:grpSpPr>
        <p:sp>
          <p:nvSpPr>
            <p:cNvPr id="674826" name="Line 9"/>
            <p:cNvSpPr>
              <a:spLocks noChangeShapeType="1"/>
            </p:cNvSpPr>
            <p:nvPr/>
          </p:nvSpPr>
          <p:spPr bwMode="auto">
            <a:xfrm>
              <a:off x="612" y="1933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4827" name="Line 10"/>
            <p:cNvSpPr>
              <a:spLocks noChangeShapeType="1"/>
            </p:cNvSpPr>
            <p:nvPr/>
          </p:nvSpPr>
          <p:spPr bwMode="auto">
            <a:xfrm>
              <a:off x="612" y="1933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4828" name="Line 11"/>
            <p:cNvSpPr>
              <a:spLocks noChangeShapeType="1"/>
            </p:cNvSpPr>
            <p:nvPr/>
          </p:nvSpPr>
          <p:spPr bwMode="auto">
            <a:xfrm>
              <a:off x="612" y="29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4829" name="Group 12"/>
          <p:cNvGrpSpPr>
            <a:grpSpLocks/>
          </p:cNvGrpSpPr>
          <p:nvPr/>
        </p:nvGrpSpPr>
        <p:grpSpPr bwMode="auto">
          <a:xfrm>
            <a:off x="7740650" y="1916113"/>
            <a:ext cx="144463" cy="3816350"/>
            <a:chOff x="4876" y="1434"/>
            <a:chExt cx="92" cy="2223"/>
          </a:xfrm>
        </p:grpSpPr>
        <p:sp>
          <p:nvSpPr>
            <p:cNvPr id="674830" name="Line 13"/>
            <p:cNvSpPr>
              <a:spLocks noChangeShapeType="1"/>
            </p:cNvSpPr>
            <p:nvPr/>
          </p:nvSpPr>
          <p:spPr bwMode="auto">
            <a:xfrm>
              <a:off x="4967" y="1434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4831" name="Line 14"/>
            <p:cNvSpPr>
              <a:spLocks noChangeShapeType="1"/>
            </p:cNvSpPr>
            <p:nvPr/>
          </p:nvSpPr>
          <p:spPr bwMode="auto">
            <a:xfrm flipH="1">
              <a:off x="4876" y="1434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4832" name="Line 15"/>
            <p:cNvSpPr>
              <a:spLocks noChangeShapeType="1"/>
            </p:cNvSpPr>
            <p:nvPr/>
          </p:nvSpPr>
          <p:spPr bwMode="auto">
            <a:xfrm flipH="1">
              <a:off x="4876" y="3657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08BD-7393-4231-86F6-B2FA6E67411A}" type="slidenum">
              <a:rPr lang="en-GB"/>
              <a:pPr/>
              <a:t>18</a:t>
            </a:fld>
            <a:endParaRPr lang="en-GB"/>
          </a:p>
        </p:txBody>
      </p:sp>
      <p:sp>
        <p:nvSpPr>
          <p:cNvPr id="676866" name="4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062307-683F-479E-806C-4B3D65D32D39}" type="slidenum">
              <a:rPr lang="en-GB" sz="1400"/>
              <a:pPr algn="r"/>
              <a:t>18</a:t>
            </a:fld>
            <a:endParaRPr lang="en-GB" sz="1400"/>
          </a:p>
        </p:txBody>
      </p:sp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395288" y="1363663"/>
            <a:ext cx="831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2000" b="1">
                <a:latin typeface="Arial" charset="0"/>
                <a:cs typeface="Times New Roman" pitchFamily="18" charset="0"/>
              </a:rPr>
              <a:t>Intermediate Activity Outcomes (w/o Key Transition) to 31 March 07</a:t>
            </a:r>
            <a:endParaRPr lang="en-US" sz="2000" b="1">
              <a:latin typeface="Arial" charset="0"/>
              <a:cs typeface="Times New Roman" pitchFamily="18" charset="0"/>
            </a:endParaRPr>
          </a:p>
        </p:txBody>
      </p:sp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68313" y="5684838"/>
            <a:ext cx="489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600">
                <a:latin typeface="Arial" charset="0"/>
                <a:cs typeface="Times New Roman" pitchFamily="18" charset="0"/>
              </a:rPr>
              <a:t>Total IA outcomes without Key Transition = </a:t>
            </a:r>
            <a:r>
              <a:rPr lang="en-GB" sz="1600" b="1">
                <a:latin typeface="Arial" charset="0"/>
                <a:cs typeface="Times New Roman" pitchFamily="18" charset="0"/>
              </a:rPr>
              <a:t>850</a:t>
            </a:r>
          </a:p>
        </p:txBody>
      </p:sp>
      <p:graphicFrame>
        <p:nvGraphicFramePr>
          <p:cNvPr id="676869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771525" y="2003425"/>
          <a:ext cx="7339013" cy="3770313"/>
        </p:xfrm>
        <a:graphic>
          <a:graphicData uri="http://schemas.openxmlformats.org/presentationml/2006/ole">
            <p:oleObj spid="_x0000_s676869" name="Chart" r:id="rId4" imgW="5286451" imgH="265753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02E-52B7-413B-B59F-9A290EE484AC}" type="slidenum">
              <a:rPr lang="en-GB"/>
              <a:pPr/>
              <a:t>19</a:t>
            </a:fld>
            <a:endParaRPr lang="en-GB"/>
          </a:p>
        </p:txBody>
      </p:sp>
      <p:sp>
        <p:nvSpPr>
          <p:cNvPr id="678914" name="4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C43B3A-6AC1-4AAB-8DBB-237C0C7C375E}" type="slidenum">
              <a:rPr lang="en-GB" sz="1400"/>
              <a:pPr algn="r"/>
              <a:t>19</a:t>
            </a:fld>
            <a:endParaRPr lang="en-GB" sz="1400"/>
          </a:p>
        </p:txBody>
      </p:sp>
      <p:sp>
        <p:nvSpPr>
          <p:cNvPr id="678915" name="Rectangle 5"/>
          <p:cNvSpPr>
            <a:spLocks noChangeArrowheads="1"/>
          </p:cNvSpPr>
          <p:nvPr/>
        </p:nvSpPr>
        <p:spPr bwMode="auto">
          <a:xfrm>
            <a:off x="323850" y="143033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 b="1">
                <a:latin typeface="Arial" charset="0"/>
                <a:cs typeface="Times New Roman" pitchFamily="18" charset="0"/>
              </a:rPr>
              <a:t>Distance travelled: Change on Employability Measures – Change in Average Score between Registration and at Six-Month Review</a:t>
            </a:r>
            <a:endParaRPr lang="en-GB" sz="2000">
              <a:latin typeface="Arial" charset="0"/>
            </a:endParaRPr>
          </a:p>
        </p:txBody>
      </p:sp>
      <p:graphicFrame>
        <p:nvGraphicFramePr>
          <p:cNvPr id="678916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250825" y="2133600"/>
          <a:ext cx="8569325" cy="3887788"/>
        </p:xfrm>
        <a:graphic>
          <a:graphicData uri="http://schemas.openxmlformats.org/presentationml/2006/ole">
            <p:oleObj spid="_x0000_s678916" name="Chart" r:id="rId4" imgW="6905549" imgH="309546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837A-74CC-4B35-8157-39637F7EBAF3}" type="slidenum">
              <a:rPr lang="en-GB"/>
              <a:pPr/>
              <a:t>2</a:t>
            </a:fld>
            <a:endParaRPr lang="en-GB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Structure of the presentation</a:t>
            </a:r>
            <a:endParaRPr lang="en-GB" sz="3200">
              <a:latin typeface="Arial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820150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800"/>
              <a:t>Background and aims of Working for Families Fund</a:t>
            </a:r>
          </a:p>
          <a:p>
            <a:pPr>
              <a:spcBef>
                <a:spcPct val="40000"/>
              </a:spcBef>
            </a:pPr>
            <a:r>
              <a:rPr lang="en-GB" sz="2800"/>
              <a:t>The evaluation</a:t>
            </a:r>
          </a:p>
          <a:p>
            <a:pPr>
              <a:spcBef>
                <a:spcPct val="40000"/>
              </a:spcBef>
            </a:pPr>
            <a:r>
              <a:rPr lang="en-GB" sz="2800"/>
              <a:t>Data collection</a:t>
            </a:r>
          </a:p>
          <a:p>
            <a:pPr>
              <a:spcBef>
                <a:spcPct val="40000"/>
              </a:spcBef>
            </a:pPr>
            <a:r>
              <a:rPr lang="en-GB" sz="2800"/>
              <a:t>Some examples of the analysis, Regression, Panel data, Propensity Score Matching</a:t>
            </a:r>
          </a:p>
          <a:p>
            <a:pPr>
              <a:spcBef>
                <a:spcPct val="40000"/>
              </a:spcBef>
            </a:pPr>
            <a:r>
              <a:rPr lang="en-GB" sz="2800"/>
              <a:t>Conclusions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8AF6-9EBE-40A2-B358-756DEB406ABB}" type="slidenum">
              <a:rPr lang="en-GB"/>
              <a:pPr/>
              <a:t>20</a:t>
            </a:fld>
            <a:endParaRPr lang="en-GB"/>
          </a:p>
        </p:txBody>
      </p:sp>
      <p:sp>
        <p:nvSpPr>
          <p:cNvPr id="680962" name="5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CBC79E-EC1C-44CF-901C-53E17B24AF5A}" type="slidenum">
              <a:rPr lang="en-GB" sz="1400"/>
              <a:pPr algn="r"/>
              <a:t>20</a:t>
            </a:fld>
            <a:endParaRPr lang="en-GB" sz="140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84313"/>
            <a:ext cx="8229600" cy="431800"/>
          </a:xfrm>
          <a:noFill/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  <a:latin typeface="Arial" charset="0"/>
              </a:rPr>
              <a:t>All Client Outcomes to 31 March 2007</a:t>
            </a:r>
            <a:r>
              <a:rPr lang="en-GB" sz="2800">
                <a:latin typeface="Arial" charset="0"/>
              </a:rPr>
              <a:t> to 31 March 2008</a:t>
            </a:r>
          </a:p>
        </p:txBody>
      </p:sp>
      <p:sp>
        <p:nvSpPr>
          <p:cNvPr id="680964" name="Rectangle 5"/>
          <p:cNvSpPr>
            <a:spLocks noChangeArrowheads="1"/>
          </p:cNvSpPr>
          <p:nvPr/>
        </p:nvSpPr>
        <p:spPr bwMode="auto">
          <a:xfrm>
            <a:off x="5076825" y="2292350"/>
            <a:ext cx="3527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1600" b="1">
              <a:latin typeface="Arial" charset="0"/>
              <a:cs typeface="Times New Roman" pitchFamily="18" charset="0"/>
            </a:endParaRPr>
          </a:p>
        </p:txBody>
      </p:sp>
      <p:grpSp>
        <p:nvGrpSpPr>
          <p:cNvPr id="680965" name="Group 5"/>
          <p:cNvGrpSpPr>
            <a:grpSpLocks noChangeAspect="1"/>
          </p:cNvGrpSpPr>
          <p:nvPr/>
        </p:nvGrpSpPr>
        <p:grpSpPr bwMode="auto">
          <a:xfrm>
            <a:off x="0" y="2565400"/>
            <a:ext cx="9144000" cy="3889375"/>
            <a:chOff x="0" y="0"/>
            <a:chExt cx="9353" cy="3652"/>
          </a:xfrm>
        </p:grpSpPr>
        <p:sp>
          <p:nvSpPr>
            <p:cNvPr id="680966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353" cy="3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67" name="Freeform 7"/>
            <p:cNvSpPr>
              <a:spLocks/>
            </p:cNvSpPr>
            <p:nvPr/>
          </p:nvSpPr>
          <p:spPr bwMode="auto">
            <a:xfrm>
              <a:off x="3481" y="1461"/>
              <a:ext cx="13" cy="355"/>
            </a:xfrm>
            <a:custGeom>
              <a:avLst/>
              <a:gdLst/>
              <a:ahLst/>
              <a:cxnLst>
                <a:cxn ang="0">
                  <a:pos x="13" y="53"/>
                </a:cxn>
                <a:cxn ang="0">
                  <a:pos x="13" y="53"/>
                </a:cxn>
                <a:cxn ang="0">
                  <a:pos x="0" y="3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0" y="303"/>
                </a:cxn>
                <a:cxn ang="0">
                  <a:pos x="0" y="316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0" y="342"/>
                </a:cxn>
                <a:cxn ang="0">
                  <a:pos x="13" y="355"/>
                </a:cxn>
                <a:cxn ang="0">
                  <a:pos x="13" y="355"/>
                </a:cxn>
                <a:cxn ang="0">
                  <a:pos x="13" y="53"/>
                </a:cxn>
              </a:cxnLst>
              <a:rect l="0" t="0" r="r" b="b"/>
              <a:pathLst>
                <a:path w="13" h="355">
                  <a:moveTo>
                    <a:pt x="13" y="53"/>
                  </a:moveTo>
                  <a:lnTo>
                    <a:pt x="13" y="53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0" y="316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42"/>
                  </a:lnTo>
                  <a:lnTo>
                    <a:pt x="13" y="355"/>
                  </a:lnTo>
                  <a:lnTo>
                    <a:pt x="13" y="355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4D1A33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68" name="Freeform 8"/>
            <p:cNvSpPr>
              <a:spLocks/>
            </p:cNvSpPr>
            <p:nvPr/>
          </p:nvSpPr>
          <p:spPr bwMode="auto">
            <a:xfrm>
              <a:off x="3494" y="1461"/>
              <a:ext cx="1005" cy="355"/>
            </a:xfrm>
            <a:custGeom>
              <a:avLst/>
              <a:gdLst/>
              <a:ahLst/>
              <a:cxnLst>
                <a:cxn ang="0">
                  <a:pos x="1005" y="0"/>
                </a:cxn>
                <a:cxn ang="0">
                  <a:pos x="0" y="53"/>
                </a:cxn>
                <a:cxn ang="0">
                  <a:pos x="0" y="355"/>
                </a:cxn>
                <a:cxn ang="0">
                  <a:pos x="1005" y="303"/>
                </a:cxn>
                <a:cxn ang="0">
                  <a:pos x="1005" y="0"/>
                </a:cxn>
              </a:cxnLst>
              <a:rect l="0" t="0" r="r" b="b"/>
              <a:pathLst>
                <a:path w="1005" h="355">
                  <a:moveTo>
                    <a:pt x="1005" y="0"/>
                  </a:moveTo>
                  <a:lnTo>
                    <a:pt x="0" y="53"/>
                  </a:lnTo>
                  <a:lnTo>
                    <a:pt x="0" y="355"/>
                  </a:lnTo>
                  <a:lnTo>
                    <a:pt x="1005" y="303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4D1A33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69" name="Freeform 9"/>
            <p:cNvSpPr>
              <a:spLocks/>
            </p:cNvSpPr>
            <p:nvPr/>
          </p:nvSpPr>
          <p:spPr bwMode="auto">
            <a:xfrm>
              <a:off x="3481" y="1184"/>
              <a:ext cx="1018" cy="330"/>
            </a:xfrm>
            <a:custGeom>
              <a:avLst/>
              <a:gdLst/>
              <a:ahLst/>
              <a:cxnLst>
                <a:cxn ang="0">
                  <a:pos x="13" y="330"/>
                </a:cxn>
                <a:cxn ang="0">
                  <a:pos x="13" y="316"/>
                </a:cxn>
                <a:cxn ang="0">
                  <a:pos x="0" y="303"/>
                </a:cxn>
                <a:cxn ang="0">
                  <a:pos x="0" y="290"/>
                </a:cxn>
                <a:cxn ang="0">
                  <a:pos x="0" y="277"/>
                </a:cxn>
                <a:cxn ang="0">
                  <a:pos x="0" y="264"/>
                </a:cxn>
                <a:cxn ang="0">
                  <a:pos x="0" y="251"/>
                </a:cxn>
                <a:cxn ang="0">
                  <a:pos x="13" y="237"/>
                </a:cxn>
                <a:cxn ang="0">
                  <a:pos x="13" y="224"/>
                </a:cxn>
                <a:cxn ang="0">
                  <a:pos x="25" y="211"/>
                </a:cxn>
                <a:cxn ang="0">
                  <a:pos x="37" y="198"/>
                </a:cxn>
                <a:cxn ang="0">
                  <a:pos x="62" y="185"/>
                </a:cxn>
                <a:cxn ang="0">
                  <a:pos x="74" y="172"/>
                </a:cxn>
                <a:cxn ang="0">
                  <a:pos x="98" y="158"/>
                </a:cxn>
                <a:cxn ang="0">
                  <a:pos x="123" y="145"/>
                </a:cxn>
                <a:cxn ang="0">
                  <a:pos x="147" y="132"/>
                </a:cxn>
                <a:cxn ang="0">
                  <a:pos x="172" y="119"/>
                </a:cxn>
                <a:cxn ang="0">
                  <a:pos x="209" y="106"/>
                </a:cxn>
                <a:cxn ang="0">
                  <a:pos x="233" y="93"/>
                </a:cxn>
                <a:cxn ang="0">
                  <a:pos x="258" y="93"/>
                </a:cxn>
                <a:cxn ang="0">
                  <a:pos x="295" y="79"/>
                </a:cxn>
                <a:cxn ang="0">
                  <a:pos x="331" y="66"/>
                </a:cxn>
                <a:cxn ang="0">
                  <a:pos x="380" y="66"/>
                </a:cxn>
                <a:cxn ang="0">
                  <a:pos x="417" y="53"/>
                </a:cxn>
                <a:cxn ang="0">
                  <a:pos x="454" y="40"/>
                </a:cxn>
                <a:cxn ang="0">
                  <a:pos x="491" y="40"/>
                </a:cxn>
                <a:cxn ang="0">
                  <a:pos x="540" y="27"/>
                </a:cxn>
                <a:cxn ang="0">
                  <a:pos x="589" y="27"/>
                </a:cxn>
                <a:cxn ang="0">
                  <a:pos x="638" y="14"/>
                </a:cxn>
                <a:cxn ang="0">
                  <a:pos x="675" y="14"/>
                </a:cxn>
                <a:cxn ang="0">
                  <a:pos x="724" y="14"/>
                </a:cxn>
                <a:cxn ang="0">
                  <a:pos x="773" y="0"/>
                </a:cxn>
                <a:cxn ang="0">
                  <a:pos x="822" y="0"/>
                </a:cxn>
                <a:cxn ang="0">
                  <a:pos x="883" y="0"/>
                </a:cxn>
                <a:cxn ang="0">
                  <a:pos x="920" y="0"/>
                </a:cxn>
                <a:cxn ang="0">
                  <a:pos x="969" y="0"/>
                </a:cxn>
                <a:cxn ang="0">
                  <a:pos x="1018" y="0"/>
                </a:cxn>
                <a:cxn ang="0">
                  <a:pos x="1018" y="277"/>
                </a:cxn>
                <a:cxn ang="0">
                  <a:pos x="13" y="330"/>
                </a:cxn>
              </a:cxnLst>
              <a:rect l="0" t="0" r="r" b="b"/>
              <a:pathLst>
                <a:path w="1018" h="330">
                  <a:moveTo>
                    <a:pt x="13" y="330"/>
                  </a:moveTo>
                  <a:lnTo>
                    <a:pt x="13" y="316"/>
                  </a:lnTo>
                  <a:lnTo>
                    <a:pt x="0" y="303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13" y="237"/>
                  </a:lnTo>
                  <a:lnTo>
                    <a:pt x="13" y="224"/>
                  </a:lnTo>
                  <a:lnTo>
                    <a:pt x="25" y="211"/>
                  </a:lnTo>
                  <a:lnTo>
                    <a:pt x="37" y="198"/>
                  </a:lnTo>
                  <a:lnTo>
                    <a:pt x="62" y="185"/>
                  </a:lnTo>
                  <a:lnTo>
                    <a:pt x="74" y="172"/>
                  </a:lnTo>
                  <a:lnTo>
                    <a:pt x="98" y="158"/>
                  </a:lnTo>
                  <a:lnTo>
                    <a:pt x="123" y="145"/>
                  </a:lnTo>
                  <a:lnTo>
                    <a:pt x="147" y="132"/>
                  </a:lnTo>
                  <a:lnTo>
                    <a:pt x="172" y="119"/>
                  </a:lnTo>
                  <a:lnTo>
                    <a:pt x="209" y="106"/>
                  </a:lnTo>
                  <a:lnTo>
                    <a:pt x="233" y="93"/>
                  </a:lnTo>
                  <a:lnTo>
                    <a:pt x="258" y="93"/>
                  </a:lnTo>
                  <a:lnTo>
                    <a:pt x="295" y="79"/>
                  </a:lnTo>
                  <a:lnTo>
                    <a:pt x="331" y="66"/>
                  </a:lnTo>
                  <a:lnTo>
                    <a:pt x="380" y="66"/>
                  </a:lnTo>
                  <a:lnTo>
                    <a:pt x="417" y="53"/>
                  </a:lnTo>
                  <a:lnTo>
                    <a:pt x="454" y="40"/>
                  </a:lnTo>
                  <a:lnTo>
                    <a:pt x="491" y="40"/>
                  </a:lnTo>
                  <a:lnTo>
                    <a:pt x="540" y="27"/>
                  </a:lnTo>
                  <a:lnTo>
                    <a:pt x="589" y="27"/>
                  </a:lnTo>
                  <a:lnTo>
                    <a:pt x="638" y="14"/>
                  </a:lnTo>
                  <a:lnTo>
                    <a:pt x="675" y="14"/>
                  </a:lnTo>
                  <a:lnTo>
                    <a:pt x="724" y="14"/>
                  </a:lnTo>
                  <a:lnTo>
                    <a:pt x="773" y="0"/>
                  </a:lnTo>
                  <a:lnTo>
                    <a:pt x="822" y="0"/>
                  </a:lnTo>
                  <a:lnTo>
                    <a:pt x="883" y="0"/>
                  </a:lnTo>
                  <a:lnTo>
                    <a:pt x="920" y="0"/>
                  </a:lnTo>
                  <a:lnTo>
                    <a:pt x="969" y="0"/>
                  </a:lnTo>
                  <a:lnTo>
                    <a:pt x="1018" y="0"/>
                  </a:lnTo>
                  <a:lnTo>
                    <a:pt x="1018" y="277"/>
                  </a:lnTo>
                  <a:lnTo>
                    <a:pt x="13" y="330"/>
                  </a:lnTo>
                  <a:close/>
                </a:path>
              </a:pathLst>
            </a:custGeom>
            <a:solidFill>
              <a:srgbClr val="993366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0" name="Freeform 10"/>
            <p:cNvSpPr>
              <a:spLocks/>
            </p:cNvSpPr>
            <p:nvPr/>
          </p:nvSpPr>
          <p:spPr bwMode="auto">
            <a:xfrm>
              <a:off x="3408" y="882"/>
              <a:ext cx="294" cy="3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30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lnTo>
                    <a:pt x="5" y="0"/>
                  </a:lnTo>
                  <a:lnTo>
                    <a:pt x="24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1" name="Freeform 11"/>
            <p:cNvSpPr>
              <a:spLocks/>
            </p:cNvSpPr>
            <p:nvPr/>
          </p:nvSpPr>
          <p:spPr bwMode="auto">
            <a:xfrm>
              <a:off x="3457" y="1579"/>
              <a:ext cx="184" cy="421"/>
            </a:xfrm>
            <a:custGeom>
              <a:avLst/>
              <a:gdLst/>
              <a:ahLst/>
              <a:cxnLst>
                <a:cxn ang="0">
                  <a:pos x="184" y="119"/>
                </a:cxn>
                <a:cxn ang="0">
                  <a:pos x="147" y="106"/>
                </a:cxn>
                <a:cxn ang="0">
                  <a:pos x="122" y="92"/>
                </a:cxn>
                <a:cxn ang="0">
                  <a:pos x="110" y="79"/>
                </a:cxn>
                <a:cxn ang="0">
                  <a:pos x="86" y="66"/>
                </a:cxn>
                <a:cxn ang="0">
                  <a:pos x="61" y="53"/>
                </a:cxn>
                <a:cxn ang="0">
                  <a:pos x="37" y="40"/>
                </a:cxn>
                <a:cxn ang="0">
                  <a:pos x="24" y="40"/>
                </a:cxn>
                <a:cxn ang="0">
                  <a:pos x="12" y="13"/>
                </a:cxn>
                <a:cxn ang="0">
                  <a:pos x="0" y="0"/>
                </a:cxn>
                <a:cxn ang="0">
                  <a:pos x="0" y="303"/>
                </a:cxn>
                <a:cxn ang="0">
                  <a:pos x="12" y="316"/>
                </a:cxn>
                <a:cxn ang="0">
                  <a:pos x="24" y="343"/>
                </a:cxn>
                <a:cxn ang="0">
                  <a:pos x="37" y="343"/>
                </a:cxn>
                <a:cxn ang="0">
                  <a:pos x="61" y="356"/>
                </a:cxn>
                <a:cxn ang="0">
                  <a:pos x="86" y="369"/>
                </a:cxn>
                <a:cxn ang="0">
                  <a:pos x="110" y="382"/>
                </a:cxn>
                <a:cxn ang="0">
                  <a:pos x="122" y="395"/>
                </a:cxn>
                <a:cxn ang="0">
                  <a:pos x="147" y="408"/>
                </a:cxn>
                <a:cxn ang="0">
                  <a:pos x="184" y="421"/>
                </a:cxn>
                <a:cxn ang="0">
                  <a:pos x="184" y="119"/>
                </a:cxn>
              </a:cxnLst>
              <a:rect l="0" t="0" r="r" b="b"/>
              <a:pathLst>
                <a:path w="184" h="421">
                  <a:moveTo>
                    <a:pt x="184" y="119"/>
                  </a:moveTo>
                  <a:lnTo>
                    <a:pt x="147" y="106"/>
                  </a:lnTo>
                  <a:lnTo>
                    <a:pt x="122" y="92"/>
                  </a:lnTo>
                  <a:lnTo>
                    <a:pt x="110" y="79"/>
                  </a:lnTo>
                  <a:lnTo>
                    <a:pt x="86" y="66"/>
                  </a:lnTo>
                  <a:lnTo>
                    <a:pt x="61" y="53"/>
                  </a:lnTo>
                  <a:lnTo>
                    <a:pt x="37" y="40"/>
                  </a:lnTo>
                  <a:lnTo>
                    <a:pt x="24" y="40"/>
                  </a:lnTo>
                  <a:lnTo>
                    <a:pt x="12" y="13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12" y="316"/>
                  </a:lnTo>
                  <a:lnTo>
                    <a:pt x="24" y="343"/>
                  </a:lnTo>
                  <a:lnTo>
                    <a:pt x="37" y="343"/>
                  </a:lnTo>
                  <a:lnTo>
                    <a:pt x="61" y="356"/>
                  </a:lnTo>
                  <a:lnTo>
                    <a:pt x="86" y="369"/>
                  </a:lnTo>
                  <a:lnTo>
                    <a:pt x="110" y="382"/>
                  </a:lnTo>
                  <a:lnTo>
                    <a:pt x="122" y="395"/>
                  </a:lnTo>
                  <a:lnTo>
                    <a:pt x="147" y="408"/>
                  </a:lnTo>
                  <a:lnTo>
                    <a:pt x="184" y="421"/>
                  </a:lnTo>
                  <a:lnTo>
                    <a:pt x="184" y="11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2" name="Freeform 12"/>
            <p:cNvSpPr>
              <a:spLocks/>
            </p:cNvSpPr>
            <p:nvPr/>
          </p:nvSpPr>
          <p:spPr bwMode="auto">
            <a:xfrm>
              <a:off x="3457" y="1579"/>
              <a:ext cx="184" cy="421"/>
            </a:xfrm>
            <a:custGeom>
              <a:avLst/>
              <a:gdLst/>
              <a:ahLst/>
              <a:cxnLst>
                <a:cxn ang="0">
                  <a:pos x="184" y="119"/>
                </a:cxn>
                <a:cxn ang="0">
                  <a:pos x="147" y="106"/>
                </a:cxn>
                <a:cxn ang="0">
                  <a:pos x="122" y="92"/>
                </a:cxn>
                <a:cxn ang="0">
                  <a:pos x="110" y="79"/>
                </a:cxn>
                <a:cxn ang="0">
                  <a:pos x="86" y="66"/>
                </a:cxn>
                <a:cxn ang="0">
                  <a:pos x="61" y="53"/>
                </a:cxn>
                <a:cxn ang="0">
                  <a:pos x="37" y="40"/>
                </a:cxn>
                <a:cxn ang="0">
                  <a:pos x="24" y="40"/>
                </a:cxn>
                <a:cxn ang="0">
                  <a:pos x="12" y="13"/>
                </a:cxn>
                <a:cxn ang="0">
                  <a:pos x="0" y="0"/>
                </a:cxn>
                <a:cxn ang="0">
                  <a:pos x="0" y="303"/>
                </a:cxn>
                <a:cxn ang="0">
                  <a:pos x="12" y="316"/>
                </a:cxn>
                <a:cxn ang="0">
                  <a:pos x="24" y="343"/>
                </a:cxn>
                <a:cxn ang="0">
                  <a:pos x="37" y="343"/>
                </a:cxn>
                <a:cxn ang="0">
                  <a:pos x="61" y="356"/>
                </a:cxn>
                <a:cxn ang="0">
                  <a:pos x="86" y="369"/>
                </a:cxn>
                <a:cxn ang="0">
                  <a:pos x="110" y="382"/>
                </a:cxn>
                <a:cxn ang="0">
                  <a:pos x="122" y="395"/>
                </a:cxn>
                <a:cxn ang="0">
                  <a:pos x="147" y="408"/>
                </a:cxn>
                <a:cxn ang="0">
                  <a:pos x="184" y="421"/>
                </a:cxn>
                <a:cxn ang="0">
                  <a:pos x="184" y="119"/>
                </a:cxn>
              </a:cxnLst>
              <a:rect l="0" t="0" r="r" b="b"/>
              <a:pathLst>
                <a:path w="184" h="421">
                  <a:moveTo>
                    <a:pt x="184" y="119"/>
                  </a:moveTo>
                  <a:lnTo>
                    <a:pt x="147" y="106"/>
                  </a:lnTo>
                  <a:lnTo>
                    <a:pt x="122" y="92"/>
                  </a:lnTo>
                  <a:lnTo>
                    <a:pt x="110" y="79"/>
                  </a:lnTo>
                  <a:lnTo>
                    <a:pt x="86" y="66"/>
                  </a:lnTo>
                  <a:lnTo>
                    <a:pt x="61" y="53"/>
                  </a:lnTo>
                  <a:lnTo>
                    <a:pt x="37" y="40"/>
                  </a:lnTo>
                  <a:lnTo>
                    <a:pt x="24" y="40"/>
                  </a:lnTo>
                  <a:lnTo>
                    <a:pt x="12" y="13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12" y="316"/>
                  </a:lnTo>
                  <a:lnTo>
                    <a:pt x="24" y="343"/>
                  </a:lnTo>
                  <a:lnTo>
                    <a:pt x="37" y="343"/>
                  </a:lnTo>
                  <a:lnTo>
                    <a:pt x="61" y="356"/>
                  </a:lnTo>
                  <a:lnTo>
                    <a:pt x="86" y="369"/>
                  </a:lnTo>
                  <a:lnTo>
                    <a:pt x="110" y="382"/>
                  </a:lnTo>
                  <a:lnTo>
                    <a:pt x="122" y="395"/>
                  </a:lnTo>
                  <a:lnTo>
                    <a:pt x="147" y="408"/>
                  </a:lnTo>
                  <a:lnTo>
                    <a:pt x="184" y="421"/>
                  </a:lnTo>
                  <a:lnTo>
                    <a:pt x="184" y="119"/>
                  </a:lnTo>
                  <a:close/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3" name="Freeform 13"/>
            <p:cNvSpPr>
              <a:spLocks/>
            </p:cNvSpPr>
            <p:nvPr/>
          </p:nvSpPr>
          <p:spPr bwMode="auto">
            <a:xfrm>
              <a:off x="3641" y="1527"/>
              <a:ext cx="821" cy="460"/>
            </a:xfrm>
            <a:custGeom>
              <a:avLst/>
              <a:gdLst/>
              <a:ahLst/>
              <a:cxnLst>
                <a:cxn ang="0">
                  <a:pos x="821" y="0"/>
                </a:cxn>
                <a:cxn ang="0">
                  <a:pos x="0" y="158"/>
                </a:cxn>
                <a:cxn ang="0">
                  <a:pos x="0" y="460"/>
                </a:cxn>
                <a:cxn ang="0">
                  <a:pos x="821" y="302"/>
                </a:cxn>
                <a:cxn ang="0">
                  <a:pos x="821" y="0"/>
                </a:cxn>
              </a:cxnLst>
              <a:rect l="0" t="0" r="r" b="b"/>
              <a:pathLst>
                <a:path w="821" h="460">
                  <a:moveTo>
                    <a:pt x="821" y="0"/>
                  </a:moveTo>
                  <a:lnTo>
                    <a:pt x="0" y="158"/>
                  </a:lnTo>
                  <a:lnTo>
                    <a:pt x="0" y="460"/>
                  </a:lnTo>
                  <a:lnTo>
                    <a:pt x="821" y="302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4" name="Freeform 14"/>
            <p:cNvSpPr>
              <a:spLocks/>
            </p:cNvSpPr>
            <p:nvPr/>
          </p:nvSpPr>
          <p:spPr bwMode="auto">
            <a:xfrm>
              <a:off x="3641" y="1527"/>
              <a:ext cx="821" cy="460"/>
            </a:xfrm>
            <a:custGeom>
              <a:avLst/>
              <a:gdLst/>
              <a:ahLst/>
              <a:cxnLst>
                <a:cxn ang="0">
                  <a:pos x="821" y="0"/>
                </a:cxn>
                <a:cxn ang="0">
                  <a:pos x="0" y="158"/>
                </a:cxn>
                <a:cxn ang="0">
                  <a:pos x="0" y="460"/>
                </a:cxn>
                <a:cxn ang="0">
                  <a:pos x="821" y="302"/>
                </a:cxn>
                <a:cxn ang="0">
                  <a:pos x="821" y="0"/>
                </a:cxn>
              </a:cxnLst>
              <a:rect l="0" t="0" r="r" b="b"/>
              <a:pathLst>
                <a:path w="821" h="460">
                  <a:moveTo>
                    <a:pt x="821" y="0"/>
                  </a:moveTo>
                  <a:lnTo>
                    <a:pt x="0" y="158"/>
                  </a:lnTo>
                  <a:lnTo>
                    <a:pt x="0" y="460"/>
                  </a:lnTo>
                  <a:lnTo>
                    <a:pt x="821" y="302"/>
                  </a:lnTo>
                  <a:lnTo>
                    <a:pt x="821" y="0"/>
                  </a:lnTo>
                  <a:close/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5" name="Freeform 15"/>
            <p:cNvSpPr>
              <a:spLocks/>
            </p:cNvSpPr>
            <p:nvPr/>
          </p:nvSpPr>
          <p:spPr bwMode="auto">
            <a:xfrm>
              <a:off x="3457" y="1527"/>
              <a:ext cx="1005" cy="171"/>
            </a:xfrm>
            <a:custGeom>
              <a:avLst/>
              <a:gdLst/>
              <a:ahLst/>
              <a:cxnLst>
                <a:cxn ang="0">
                  <a:pos x="184" y="171"/>
                </a:cxn>
                <a:cxn ang="0">
                  <a:pos x="147" y="158"/>
                </a:cxn>
                <a:cxn ang="0">
                  <a:pos x="122" y="144"/>
                </a:cxn>
                <a:cxn ang="0">
                  <a:pos x="110" y="131"/>
                </a:cxn>
                <a:cxn ang="0">
                  <a:pos x="86" y="118"/>
                </a:cxn>
                <a:cxn ang="0">
                  <a:pos x="61" y="105"/>
                </a:cxn>
                <a:cxn ang="0">
                  <a:pos x="37" y="92"/>
                </a:cxn>
                <a:cxn ang="0">
                  <a:pos x="24" y="92"/>
                </a:cxn>
                <a:cxn ang="0">
                  <a:pos x="12" y="65"/>
                </a:cxn>
                <a:cxn ang="0">
                  <a:pos x="0" y="52"/>
                </a:cxn>
                <a:cxn ang="0">
                  <a:pos x="1005" y="0"/>
                </a:cxn>
                <a:cxn ang="0">
                  <a:pos x="184" y="171"/>
                </a:cxn>
              </a:cxnLst>
              <a:rect l="0" t="0" r="r" b="b"/>
              <a:pathLst>
                <a:path w="1005" h="171">
                  <a:moveTo>
                    <a:pt x="184" y="171"/>
                  </a:moveTo>
                  <a:lnTo>
                    <a:pt x="147" y="158"/>
                  </a:lnTo>
                  <a:lnTo>
                    <a:pt x="122" y="144"/>
                  </a:lnTo>
                  <a:lnTo>
                    <a:pt x="110" y="131"/>
                  </a:lnTo>
                  <a:lnTo>
                    <a:pt x="86" y="118"/>
                  </a:lnTo>
                  <a:lnTo>
                    <a:pt x="61" y="105"/>
                  </a:lnTo>
                  <a:lnTo>
                    <a:pt x="37" y="92"/>
                  </a:lnTo>
                  <a:lnTo>
                    <a:pt x="24" y="92"/>
                  </a:lnTo>
                  <a:lnTo>
                    <a:pt x="12" y="65"/>
                  </a:lnTo>
                  <a:lnTo>
                    <a:pt x="0" y="52"/>
                  </a:lnTo>
                  <a:lnTo>
                    <a:pt x="1005" y="0"/>
                  </a:lnTo>
                  <a:lnTo>
                    <a:pt x="184" y="17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6" name="Freeform 16"/>
            <p:cNvSpPr>
              <a:spLocks/>
            </p:cNvSpPr>
            <p:nvPr/>
          </p:nvSpPr>
          <p:spPr bwMode="auto">
            <a:xfrm>
              <a:off x="3457" y="1527"/>
              <a:ext cx="1005" cy="171"/>
            </a:xfrm>
            <a:custGeom>
              <a:avLst/>
              <a:gdLst/>
              <a:ahLst/>
              <a:cxnLst>
                <a:cxn ang="0">
                  <a:pos x="184" y="171"/>
                </a:cxn>
                <a:cxn ang="0">
                  <a:pos x="147" y="158"/>
                </a:cxn>
                <a:cxn ang="0">
                  <a:pos x="122" y="144"/>
                </a:cxn>
                <a:cxn ang="0">
                  <a:pos x="110" y="131"/>
                </a:cxn>
                <a:cxn ang="0">
                  <a:pos x="86" y="118"/>
                </a:cxn>
                <a:cxn ang="0">
                  <a:pos x="61" y="105"/>
                </a:cxn>
                <a:cxn ang="0">
                  <a:pos x="37" y="92"/>
                </a:cxn>
                <a:cxn ang="0">
                  <a:pos x="24" y="92"/>
                </a:cxn>
                <a:cxn ang="0">
                  <a:pos x="12" y="65"/>
                </a:cxn>
                <a:cxn ang="0">
                  <a:pos x="0" y="52"/>
                </a:cxn>
                <a:cxn ang="0">
                  <a:pos x="1005" y="0"/>
                </a:cxn>
                <a:cxn ang="0">
                  <a:pos x="184" y="171"/>
                </a:cxn>
              </a:cxnLst>
              <a:rect l="0" t="0" r="r" b="b"/>
              <a:pathLst>
                <a:path w="1005" h="171">
                  <a:moveTo>
                    <a:pt x="184" y="171"/>
                  </a:moveTo>
                  <a:lnTo>
                    <a:pt x="147" y="158"/>
                  </a:lnTo>
                  <a:lnTo>
                    <a:pt x="122" y="144"/>
                  </a:lnTo>
                  <a:lnTo>
                    <a:pt x="110" y="131"/>
                  </a:lnTo>
                  <a:lnTo>
                    <a:pt x="86" y="118"/>
                  </a:lnTo>
                  <a:lnTo>
                    <a:pt x="61" y="105"/>
                  </a:lnTo>
                  <a:lnTo>
                    <a:pt x="37" y="92"/>
                  </a:lnTo>
                  <a:lnTo>
                    <a:pt x="24" y="92"/>
                  </a:lnTo>
                  <a:lnTo>
                    <a:pt x="12" y="65"/>
                  </a:lnTo>
                  <a:lnTo>
                    <a:pt x="0" y="52"/>
                  </a:lnTo>
                  <a:lnTo>
                    <a:pt x="1005" y="0"/>
                  </a:lnTo>
                  <a:lnTo>
                    <a:pt x="184" y="171"/>
                  </a:lnTo>
                  <a:close/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7" name="Freeform 17"/>
            <p:cNvSpPr>
              <a:spLocks/>
            </p:cNvSpPr>
            <p:nvPr/>
          </p:nvSpPr>
          <p:spPr bwMode="auto">
            <a:xfrm>
              <a:off x="2562" y="1908"/>
              <a:ext cx="95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8" y="3"/>
                </a:cxn>
              </a:cxnLst>
              <a:rect l="0" t="0" r="r" b="b"/>
              <a:pathLst>
                <a:path w="78" h="3">
                  <a:moveTo>
                    <a:pt x="0" y="0"/>
                  </a:moveTo>
                  <a:lnTo>
                    <a:pt x="5" y="0"/>
                  </a:lnTo>
                  <a:lnTo>
                    <a:pt x="78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8" name="Freeform 18"/>
            <p:cNvSpPr>
              <a:spLocks/>
            </p:cNvSpPr>
            <p:nvPr/>
          </p:nvSpPr>
          <p:spPr bwMode="auto">
            <a:xfrm>
              <a:off x="3690" y="1711"/>
              <a:ext cx="171" cy="355"/>
            </a:xfrm>
            <a:custGeom>
              <a:avLst/>
              <a:gdLst/>
              <a:ahLst/>
              <a:cxnLst>
                <a:cxn ang="0">
                  <a:pos x="171" y="53"/>
                </a:cxn>
                <a:cxn ang="0">
                  <a:pos x="135" y="39"/>
                </a:cxn>
                <a:cxn ang="0">
                  <a:pos x="98" y="26"/>
                </a:cxn>
                <a:cxn ang="0">
                  <a:pos x="73" y="26"/>
                </a:cxn>
                <a:cxn ang="0">
                  <a:pos x="49" y="13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3"/>
                </a:cxn>
                <a:cxn ang="0">
                  <a:pos x="12" y="303"/>
                </a:cxn>
                <a:cxn ang="0">
                  <a:pos x="49" y="316"/>
                </a:cxn>
                <a:cxn ang="0">
                  <a:pos x="73" y="329"/>
                </a:cxn>
                <a:cxn ang="0">
                  <a:pos x="98" y="329"/>
                </a:cxn>
                <a:cxn ang="0">
                  <a:pos x="135" y="342"/>
                </a:cxn>
                <a:cxn ang="0">
                  <a:pos x="171" y="355"/>
                </a:cxn>
                <a:cxn ang="0">
                  <a:pos x="171" y="53"/>
                </a:cxn>
              </a:cxnLst>
              <a:rect l="0" t="0" r="r" b="b"/>
              <a:pathLst>
                <a:path w="171" h="355">
                  <a:moveTo>
                    <a:pt x="171" y="53"/>
                  </a:moveTo>
                  <a:lnTo>
                    <a:pt x="135" y="39"/>
                  </a:lnTo>
                  <a:lnTo>
                    <a:pt x="98" y="26"/>
                  </a:lnTo>
                  <a:lnTo>
                    <a:pt x="73" y="26"/>
                  </a:lnTo>
                  <a:lnTo>
                    <a:pt x="49" y="1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12" y="303"/>
                  </a:lnTo>
                  <a:lnTo>
                    <a:pt x="49" y="316"/>
                  </a:lnTo>
                  <a:lnTo>
                    <a:pt x="73" y="329"/>
                  </a:lnTo>
                  <a:lnTo>
                    <a:pt x="98" y="329"/>
                  </a:lnTo>
                  <a:lnTo>
                    <a:pt x="135" y="342"/>
                  </a:lnTo>
                  <a:lnTo>
                    <a:pt x="171" y="355"/>
                  </a:lnTo>
                  <a:lnTo>
                    <a:pt x="171" y="53"/>
                  </a:lnTo>
                  <a:close/>
                </a:path>
              </a:pathLst>
            </a:custGeom>
            <a:solidFill>
              <a:srgbClr val="808066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79" name="Freeform 19"/>
            <p:cNvSpPr>
              <a:spLocks/>
            </p:cNvSpPr>
            <p:nvPr/>
          </p:nvSpPr>
          <p:spPr bwMode="auto">
            <a:xfrm>
              <a:off x="3861" y="1540"/>
              <a:ext cx="650" cy="513"/>
            </a:xfrm>
            <a:custGeom>
              <a:avLst/>
              <a:gdLst/>
              <a:ahLst/>
              <a:cxnLst>
                <a:cxn ang="0">
                  <a:pos x="650" y="0"/>
                </a:cxn>
                <a:cxn ang="0">
                  <a:pos x="0" y="210"/>
                </a:cxn>
                <a:cxn ang="0">
                  <a:pos x="0" y="513"/>
                </a:cxn>
                <a:cxn ang="0">
                  <a:pos x="650" y="303"/>
                </a:cxn>
                <a:cxn ang="0">
                  <a:pos x="650" y="0"/>
                </a:cxn>
              </a:cxnLst>
              <a:rect l="0" t="0" r="r" b="b"/>
              <a:pathLst>
                <a:path w="650" h="513">
                  <a:moveTo>
                    <a:pt x="650" y="0"/>
                  </a:moveTo>
                  <a:lnTo>
                    <a:pt x="0" y="210"/>
                  </a:lnTo>
                  <a:lnTo>
                    <a:pt x="0" y="513"/>
                  </a:lnTo>
                  <a:lnTo>
                    <a:pt x="650" y="30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808066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0" name="Freeform 20"/>
            <p:cNvSpPr>
              <a:spLocks/>
            </p:cNvSpPr>
            <p:nvPr/>
          </p:nvSpPr>
          <p:spPr bwMode="auto">
            <a:xfrm>
              <a:off x="3690" y="1540"/>
              <a:ext cx="821" cy="224"/>
            </a:xfrm>
            <a:custGeom>
              <a:avLst/>
              <a:gdLst/>
              <a:ahLst/>
              <a:cxnLst>
                <a:cxn ang="0">
                  <a:pos x="171" y="224"/>
                </a:cxn>
                <a:cxn ang="0">
                  <a:pos x="135" y="210"/>
                </a:cxn>
                <a:cxn ang="0">
                  <a:pos x="98" y="197"/>
                </a:cxn>
                <a:cxn ang="0">
                  <a:pos x="73" y="197"/>
                </a:cxn>
                <a:cxn ang="0">
                  <a:pos x="49" y="184"/>
                </a:cxn>
                <a:cxn ang="0">
                  <a:pos x="12" y="171"/>
                </a:cxn>
                <a:cxn ang="0">
                  <a:pos x="0" y="171"/>
                </a:cxn>
                <a:cxn ang="0">
                  <a:pos x="821" y="0"/>
                </a:cxn>
                <a:cxn ang="0">
                  <a:pos x="171" y="224"/>
                </a:cxn>
              </a:cxnLst>
              <a:rect l="0" t="0" r="r" b="b"/>
              <a:pathLst>
                <a:path w="821" h="224">
                  <a:moveTo>
                    <a:pt x="171" y="224"/>
                  </a:moveTo>
                  <a:lnTo>
                    <a:pt x="135" y="210"/>
                  </a:lnTo>
                  <a:lnTo>
                    <a:pt x="98" y="197"/>
                  </a:lnTo>
                  <a:lnTo>
                    <a:pt x="73" y="197"/>
                  </a:lnTo>
                  <a:lnTo>
                    <a:pt x="49" y="184"/>
                  </a:lnTo>
                  <a:lnTo>
                    <a:pt x="12" y="171"/>
                  </a:lnTo>
                  <a:lnTo>
                    <a:pt x="0" y="171"/>
                  </a:lnTo>
                  <a:lnTo>
                    <a:pt x="821" y="0"/>
                  </a:lnTo>
                  <a:lnTo>
                    <a:pt x="171" y="224"/>
                  </a:lnTo>
                  <a:close/>
                </a:path>
              </a:pathLst>
            </a:custGeom>
            <a:solidFill>
              <a:srgbClr val="FFFFCC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1" name="Freeform 21"/>
            <p:cNvSpPr>
              <a:spLocks/>
            </p:cNvSpPr>
            <p:nvPr/>
          </p:nvSpPr>
          <p:spPr bwMode="auto">
            <a:xfrm>
              <a:off x="3285" y="2040"/>
              <a:ext cx="478" cy="35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2"/>
                </a:cxn>
                <a:cxn ang="0">
                  <a:pos x="39" y="0"/>
                </a:cxn>
              </a:cxnLst>
              <a:rect l="0" t="0" r="r" b="b"/>
              <a:pathLst>
                <a:path w="39" h="27">
                  <a:moveTo>
                    <a:pt x="0" y="27"/>
                  </a:moveTo>
                  <a:lnTo>
                    <a:pt x="0" y="22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2" name="Freeform 22"/>
            <p:cNvSpPr>
              <a:spLocks/>
            </p:cNvSpPr>
            <p:nvPr/>
          </p:nvSpPr>
          <p:spPr bwMode="auto">
            <a:xfrm>
              <a:off x="3947" y="1790"/>
              <a:ext cx="576" cy="368"/>
            </a:xfrm>
            <a:custGeom>
              <a:avLst/>
              <a:gdLst/>
              <a:ahLst/>
              <a:cxnLst>
                <a:cxn ang="0">
                  <a:pos x="576" y="66"/>
                </a:cxn>
                <a:cxn ang="0">
                  <a:pos x="527" y="66"/>
                </a:cxn>
                <a:cxn ang="0">
                  <a:pos x="478" y="53"/>
                </a:cxn>
                <a:cxn ang="0">
                  <a:pos x="417" y="53"/>
                </a:cxn>
                <a:cxn ang="0">
                  <a:pos x="368" y="53"/>
                </a:cxn>
                <a:cxn ang="0">
                  <a:pos x="319" y="53"/>
                </a:cxn>
                <a:cxn ang="0">
                  <a:pos x="270" y="39"/>
                </a:cxn>
                <a:cxn ang="0">
                  <a:pos x="221" y="39"/>
                </a:cxn>
                <a:cxn ang="0">
                  <a:pos x="172" y="26"/>
                </a:cxn>
                <a:cxn ang="0">
                  <a:pos x="123" y="26"/>
                </a:cxn>
                <a:cxn ang="0">
                  <a:pos x="86" y="13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303"/>
                </a:cxn>
                <a:cxn ang="0">
                  <a:pos x="37" y="303"/>
                </a:cxn>
                <a:cxn ang="0">
                  <a:pos x="86" y="316"/>
                </a:cxn>
                <a:cxn ang="0">
                  <a:pos x="123" y="329"/>
                </a:cxn>
                <a:cxn ang="0">
                  <a:pos x="172" y="329"/>
                </a:cxn>
                <a:cxn ang="0">
                  <a:pos x="221" y="342"/>
                </a:cxn>
                <a:cxn ang="0">
                  <a:pos x="270" y="342"/>
                </a:cxn>
                <a:cxn ang="0">
                  <a:pos x="319" y="355"/>
                </a:cxn>
                <a:cxn ang="0">
                  <a:pos x="368" y="355"/>
                </a:cxn>
                <a:cxn ang="0">
                  <a:pos x="417" y="355"/>
                </a:cxn>
                <a:cxn ang="0">
                  <a:pos x="478" y="355"/>
                </a:cxn>
                <a:cxn ang="0">
                  <a:pos x="527" y="368"/>
                </a:cxn>
                <a:cxn ang="0">
                  <a:pos x="576" y="368"/>
                </a:cxn>
                <a:cxn ang="0">
                  <a:pos x="576" y="66"/>
                </a:cxn>
              </a:cxnLst>
              <a:rect l="0" t="0" r="r" b="b"/>
              <a:pathLst>
                <a:path w="576" h="368">
                  <a:moveTo>
                    <a:pt x="576" y="66"/>
                  </a:moveTo>
                  <a:lnTo>
                    <a:pt x="527" y="66"/>
                  </a:lnTo>
                  <a:lnTo>
                    <a:pt x="478" y="53"/>
                  </a:lnTo>
                  <a:lnTo>
                    <a:pt x="417" y="53"/>
                  </a:lnTo>
                  <a:lnTo>
                    <a:pt x="368" y="53"/>
                  </a:lnTo>
                  <a:lnTo>
                    <a:pt x="319" y="53"/>
                  </a:lnTo>
                  <a:lnTo>
                    <a:pt x="270" y="39"/>
                  </a:lnTo>
                  <a:lnTo>
                    <a:pt x="221" y="39"/>
                  </a:lnTo>
                  <a:lnTo>
                    <a:pt x="172" y="26"/>
                  </a:lnTo>
                  <a:lnTo>
                    <a:pt x="123" y="26"/>
                  </a:lnTo>
                  <a:lnTo>
                    <a:pt x="86" y="13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03"/>
                  </a:lnTo>
                  <a:lnTo>
                    <a:pt x="37" y="303"/>
                  </a:lnTo>
                  <a:lnTo>
                    <a:pt x="86" y="316"/>
                  </a:lnTo>
                  <a:lnTo>
                    <a:pt x="123" y="329"/>
                  </a:lnTo>
                  <a:lnTo>
                    <a:pt x="172" y="329"/>
                  </a:lnTo>
                  <a:lnTo>
                    <a:pt x="221" y="342"/>
                  </a:lnTo>
                  <a:lnTo>
                    <a:pt x="270" y="342"/>
                  </a:lnTo>
                  <a:lnTo>
                    <a:pt x="319" y="355"/>
                  </a:lnTo>
                  <a:lnTo>
                    <a:pt x="368" y="355"/>
                  </a:lnTo>
                  <a:lnTo>
                    <a:pt x="417" y="355"/>
                  </a:lnTo>
                  <a:lnTo>
                    <a:pt x="478" y="355"/>
                  </a:lnTo>
                  <a:lnTo>
                    <a:pt x="527" y="368"/>
                  </a:lnTo>
                  <a:lnTo>
                    <a:pt x="576" y="368"/>
                  </a:lnTo>
                  <a:lnTo>
                    <a:pt x="576" y="6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3" name="Freeform 23"/>
            <p:cNvSpPr>
              <a:spLocks/>
            </p:cNvSpPr>
            <p:nvPr/>
          </p:nvSpPr>
          <p:spPr bwMode="auto">
            <a:xfrm>
              <a:off x="4523" y="1566"/>
              <a:ext cx="74" cy="57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277"/>
                </a:cxn>
                <a:cxn ang="0">
                  <a:pos x="0" y="579"/>
                </a:cxn>
                <a:cxn ang="0">
                  <a:pos x="74" y="303"/>
                </a:cxn>
                <a:cxn ang="0">
                  <a:pos x="74" y="0"/>
                </a:cxn>
              </a:cxnLst>
              <a:rect l="0" t="0" r="r" b="b"/>
              <a:pathLst>
                <a:path w="74" h="579">
                  <a:moveTo>
                    <a:pt x="74" y="0"/>
                  </a:moveTo>
                  <a:lnTo>
                    <a:pt x="0" y="277"/>
                  </a:lnTo>
                  <a:lnTo>
                    <a:pt x="0" y="579"/>
                  </a:lnTo>
                  <a:lnTo>
                    <a:pt x="74" y="30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4" name="Freeform 24"/>
            <p:cNvSpPr>
              <a:spLocks/>
            </p:cNvSpPr>
            <p:nvPr/>
          </p:nvSpPr>
          <p:spPr bwMode="auto">
            <a:xfrm>
              <a:off x="3947" y="1566"/>
              <a:ext cx="650" cy="290"/>
            </a:xfrm>
            <a:custGeom>
              <a:avLst/>
              <a:gdLst/>
              <a:ahLst/>
              <a:cxnLst>
                <a:cxn ang="0">
                  <a:pos x="576" y="290"/>
                </a:cxn>
                <a:cxn ang="0">
                  <a:pos x="527" y="290"/>
                </a:cxn>
                <a:cxn ang="0">
                  <a:pos x="478" y="277"/>
                </a:cxn>
                <a:cxn ang="0">
                  <a:pos x="417" y="277"/>
                </a:cxn>
                <a:cxn ang="0">
                  <a:pos x="368" y="277"/>
                </a:cxn>
                <a:cxn ang="0">
                  <a:pos x="319" y="277"/>
                </a:cxn>
                <a:cxn ang="0">
                  <a:pos x="270" y="263"/>
                </a:cxn>
                <a:cxn ang="0">
                  <a:pos x="221" y="263"/>
                </a:cxn>
                <a:cxn ang="0">
                  <a:pos x="172" y="250"/>
                </a:cxn>
                <a:cxn ang="0">
                  <a:pos x="123" y="250"/>
                </a:cxn>
                <a:cxn ang="0">
                  <a:pos x="86" y="237"/>
                </a:cxn>
                <a:cxn ang="0">
                  <a:pos x="37" y="224"/>
                </a:cxn>
                <a:cxn ang="0">
                  <a:pos x="0" y="224"/>
                </a:cxn>
                <a:cxn ang="0">
                  <a:pos x="650" y="0"/>
                </a:cxn>
                <a:cxn ang="0">
                  <a:pos x="576" y="290"/>
                </a:cxn>
              </a:cxnLst>
              <a:rect l="0" t="0" r="r" b="b"/>
              <a:pathLst>
                <a:path w="650" h="290">
                  <a:moveTo>
                    <a:pt x="576" y="290"/>
                  </a:moveTo>
                  <a:lnTo>
                    <a:pt x="527" y="290"/>
                  </a:lnTo>
                  <a:lnTo>
                    <a:pt x="478" y="277"/>
                  </a:lnTo>
                  <a:lnTo>
                    <a:pt x="417" y="277"/>
                  </a:lnTo>
                  <a:lnTo>
                    <a:pt x="368" y="277"/>
                  </a:lnTo>
                  <a:lnTo>
                    <a:pt x="319" y="277"/>
                  </a:lnTo>
                  <a:lnTo>
                    <a:pt x="270" y="263"/>
                  </a:lnTo>
                  <a:lnTo>
                    <a:pt x="221" y="263"/>
                  </a:lnTo>
                  <a:lnTo>
                    <a:pt x="172" y="250"/>
                  </a:lnTo>
                  <a:lnTo>
                    <a:pt x="123" y="250"/>
                  </a:lnTo>
                  <a:lnTo>
                    <a:pt x="86" y="237"/>
                  </a:lnTo>
                  <a:lnTo>
                    <a:pt x="37" y="224"/>
                  </a:lnTo>
                  <a:lnTo>
                    <a:pt x="0" y="224"/>
                  </a:lnTo>
                  <a:lnTo>
                    <a:pt x="650" y="0"/>
                  </a:lnTo>
                  <a:lnTo>
                    <a:pt x="576" y="29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5" name="Freeform 25"/>
            <p:cNvSpPr>
              <a:spLocks/>
            </p:cNvSpPr>
            <p:nvPr/>
          </p:nvSpPr>
          <p:spPr bwMode="auto">
            <a:xfrm>
              <a:off x="4217" y="2132"/>
              <a:ext cx="220" cy="974"/>
            </a:xfrm>
            <a:custGeom>
              <a:avLst/>
              <a:gdLst/>
              <a:ahLst/>
              <a:cxnLst>
                <a:cxn ang="0">
                  <a:pos x="18" y="74"/>
                </a:cxn>
                <a:cxn ang="0">
                  <a:pos x="13" y="74"/>
                </a:cxn>
                <a:cxn ang="0">
                  <a:pos x="0" y="0"/>
                </a:cxn>
              </a:cxnLst>
              <a:rect l="0" t="0" r="r" b="b"/>
              <a:pathLst>
                <a:path w="18" h="74">
                  <a:moveTo>
                    <a:pt x="18" y="74"/>
                  </a:moveTo>
                  <a:lnTo>
                    <a:pt x="13" y="7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6" name="Freeform 26"/>
            <p:cNvSpPr>
              <a:spLocks/>
            </p:cNvSpPr>
            <p:nvPr/>
          </p:nvSpPr>
          <p:spPr bwMode="auto">
            <a:xfrm>
              <a:off x="4879" y="1500"/>
              <a:ext cx="1103" cy="593"/>
            </a:xfrm>
            <a:custGeom>
              <a:avLst/>
              <a:gdLst/>
              <a:ahLst/>
              <a:cxnLst>
                <a:cxn ang="0">
                  <a:pos x="1103" y="14"/>
                </a:cxn>
                <a:cxn ang="0">
                  <a:pos x="1091" y="53"/>
                </a:cxn>
                <a:cxn ang="0">
                  <a:pos x="1066" y="66"/>
                </a:cxn>
                <a:cxn ang="0">
                  <a:pos x="1042" y="106"/>
                </a:cxn>
                <a:cxn ang="0">
                  <a:pos x="993" y="132"/>
                </a:cxn>
                <a:cxn ang="0">
                  <a:pos x="956" y="145"/>
                </a:cxn>
                <a:cxn ang="0">
                  <a:pos x="895" y="171"/>
                </a:cxn>
                <a:cxn ang="0">
                  <a:pos x="821" y="198"/>
                </a:cxn>
                <a:cxn ang="0">
                  <a:pos x="760" y="211"/>
                </a:cxn>
                <a:cxn ang="0">
                  <a:pos x="674" y="237"/>
                </a:cxn>
                <a:cxn ang="0">
                  <a:pos x="588" y="250"/>
                </a:cxn>
                <a:cxn ang="0">
                  <a:pos x="490" y="264"/>
                </a:cxn>
                <a:cxn ang="0">
                  <a:pos x="404" y="277"/>
                </a:cxn>
                <a:cxn ang="0">
                  <a:pos x="306" y="277"/>
                </a:cxn>
                <a:cxn ang="0">
                  <a:pos x="196" y="290"/>
                </a:cxn>
                <a:cxn ang="0">
                  <a:pos x="110" y="290"/>
                </a:cxn>
                <a:cxn ang="0">
                  <a:pos x="0" y="290"/>
                </a:cxn>
                <a:cxn ang="0">
                  <a:pos x="61" y="593"/>
                </a:cxn>
                <a:cxn ang="0">
                  <a:pos x="171" y="593"/>
                </a:cxn>
                <a:cxn ang="0">
                  <a:pos x="257" y="579"/>
                </a:cxn>
                <a:cxn ang="0">
                  <a:pos x="355" y="579"/>
                </a:cxn>
                <a:cxn ang="0">
                  <a:pos x="466" y="566"/>
                </a:cxn>
                <a:cxn ang="0">
                  <a:pos x="539" y="553"/>
                </a:cxn>
                <a:cxn ang="0">
                  <a:pos x="637" y="540"/>
                </a:cxn>
                <a:cxn ang="0">
                  <a:pos x="723" y="527"/>
                </a:cxn>
                <a:cxn ang="0">
                  <a:pos x="784" y="514"/>
                </a:cxn>
                <a:cxn ang="0">
                  <a:pos x="858" y="487"/>
                </a:cxn>
                <a:cxn ang="0">
                  <a:pos x="919" y="461"/>
                </a:cxn>
                <a:cxn ang="0">
                  <a:pos x="980" y="435"/>
                </a:cxn>
                <a:cxn ang="0">
                  <a:pos x="1017" y="422"/>
                </a:cxn>
                <a:cxn ang="0">
                  <a:pos x="1054" y="395"/>
                </a:cxn>
                <a:cxn ang="0">
                  <a:pos x="1078" y="356"/>
                </a:cxn>
                <a:cxn ang="0">
                  <a:pos x="1091" y="329"/>
                </a:cxn>
                <a:cxn ang="0">
                  <a:pos x="1103" y="303"/>
                </a:cxn>
              </a:cxnLst>
              <a:rect l="0" t="0" r="r" b="b"/>
              <a:pathLst>
                <a:path w="1103" h="593">
                  <a:moveTo>
                    <a:pt x="1103" y="0"/>
                  </a:moveTo>
                  <a:lnTo>
                    <a:pt x="1103" y="14"/>
                  </a:lnTo>
                  <a:lnTo>
                    <a:pt x="1091" y="27"/>
                  </a:lnTo>
                  <a:lnTo>
                    <a:pt x="1091" y="53"/>
                  </a:lnTo>
                  <a:lnTo>
                    <a:pt x="1078" y="53"/>
                  </a:lnTo>
                  <a:lnTo>
                    <a:pt x="1066" y="66"/>
                  </a:lnTo>
                  <a:lnTo>
                    <a:pt x="1054" y="92"/>
                  </a:lnTo>
                  <a:lnTo>
                    <a:pt x="1042" y="106"/>
                  </a:lnTo>
                  <a:lnTo>
                    <a:pt x="1017" y="119"/>
                  </a:lnTo>
                  <a:lnTo>
                    <a:pt x="993" y="132"/>
                  </a:lnTo>
                  <a:lnTo>
                    <a:pt x="980" y="132"/>
                  </a:lnTo>
                  <a:lnTo>
                    <a:pt x="956" y="145"/>
                  </a:lnTo>
                  <a:lnTo>
                    <a:pt x="919" y="158"/>
                  </a:lnTo>
                  <a:lnTo>
                    <a:pt x="895" y="171"/>
                  </a:lnTo>
                  <a:lnTo>
                    <a:pt x="858" y="185"/>
                  </a:lnTo>
                  <a:lnTo>
                    <a:pt x="821" y="198"/>
                  </a:lnTo>
                  <a:lnTo>
                    <a:pt x="784" y="211"/>
                  </a:lnTo>
                  <a:lnTo>
                    <a:pt x="760" y="211"/>
                  </a:lnTo>
                  <a:lnTo>
                    <a:pt x="723" y="224"/>
                  </a:lnTo>
                  <a:lnTo>
                    <a:pt x="674" y="237"/>
                  </a:lnTo>
                  <a:lnTo>
                    <a:pt x="637" y="237"/>
                  </a:lnTo>
                  <a:lnTo>
                    <a:pt x="588" y="250"/>
                  </a:lnTo>
                  <a:lnTo>
                    <a:pt x="539" y="250"/>
                  </a:lnTo>
                  <a:lnTo>
                    <a:pt x="490" y="264"/>
                  </a:lnTo>
                  <a:lnTo>
                    <a:pt x="466" y="264"/>
                  </a:lnTo>
                  <a:lnTo>
                    <a:pt x="404" y="277"/>
                  </a:lnTo>
                  <a:lnTo>
                    <a:pt x="355" y="277"/>
                  </a:lnTo>
                  <a:lnTo>
                    <a:pt x="306" y="277"/>
                  </a:lnTo>
                  <a:lnTo>
                    <a:pt x="257" y="277"/>
                  </a:lnTo>
                  <a:lnTo>
                    <a:pt x="196" y="290"/>
                  </a:lnTo>
                  <a:lnTo>
                    <a:pt x="171" y="290"/>
                  </a:lnTo>
                  <a:lnTo>
                    <a:pt x="110" y="290"/>
                  </a:lnTo>
                  <a:lnTo>
                    <a:pt x="61" y="290"/>
                  </a:lnTo>
                  <a:lnTo>
                    <a:pt x="0" y="290"/>
                  </a:lnTo>
                  <a:lnTo>
                    <a:pt x="0" y="593"/>
                  </a:lnTo>
                  <a:lnTo>
                    <a:pt x="61" y="593"/>
                  </a:lnTo>
                  <a:lnTo>
                    <a:pt x="110" y="593"/>
                  </a:lnTo>
                  <a:lnTo>
                    <a:pt x="171" y="593"/>
                  </a:lnTo>
                  <a:lnTo>
                    <a:pt x="196" y="593"/>
                  </a:lnTo>
                  <a:lnTo>
                    <a:pt x="257" y="579"/>
                  </a:lnTo>
                  <a:lnTo>
                    <a:pt x="306" y="579"/>
                  </a:lnTo>
                  <a:lnTo>
                    <a:pt x="355" y="579"/>
                  </a:lnTo>
                  <a:lnTo>
                    <a:pt x="404" y="579"/>
                  </a:lnTo>
                  <a:lnTo>
                    <a:pt x="466" y="566"/>
                  </a:lnTo>
                  <a:lnTo>
                    <a:pt x="490" y="566"/>
                  </a:lnTo>
                  <a:lnTo>
                    <a:pt x="539" y="553"/>
                  </a:lnTo>
                  <a:lnTo>
                    <a:pt x="588" y="553"/>
                  </a:lnTo>
                  <a:lnTo>
                    <a:pt x="637" y="540"/>
                  </a:lnTo>
                  <a:lnTo>
                    <a:pt x="674" y="540"/>
                  </a:lnTo>
                  <a:lnTo>
                    <a:pt x="723" y="527"/>
                  </a:lnTo>
                  <a:lnTo>
                    <a:pt x="760" y="514"/>
                  </a:lnTo>
                  <a:lnTo>
                    <a:pt x="784" y="514"/>
                  </a:lnTo>
                  <a:lnTo>
                    <a:pt x="821" y="500"/>
                  </a:lnTo>
                  <a:lnTo>
                    <a:pt x="858" y="487"/>
                  </a:lnTo>
                  <a:lnTo>
                    <a:pt x="895" y="474"/>
                  </a:lnTo>
                  <a:lnTo>
                    <a:pt x="919" y="461"/>
                  </a:lnTo>
                  <a:lnTo>
                    <a:pt x="956" y="448"/>
                  </a:lnTo>
                  <a:lnTo>
                    <a:pt x="980" y="435"/>
                  </a:lnTo>
                  <a:lnTo>
                    <a:pt x="993" y="435"/>
                  </a:lnTo>
                  <a:lnTo>
                    <a:pt x="1017" y="422"/>
                  </a:lnTo>
                  <a:lnTo>
                    <a:pt x="1042" y="408"/>
                  </a:lnTo>
                  <a:lnTo>
                    <a:pt x="1054" y="395"/>
                  </a:lnTo>
                  <a:lnTo>
                    <a:pt x="1066" y="369"/>
                  </a:lnTo>
                  <a:lnTo>
                    <a:pt x="1078" y="356"/>
                  </a:lnTo>
                  <a:lnTo>
                    <a:pt x="1091" y="356"/>
                  </a:lnTo>
                  <a:lnTo>
                    <a:pt x="1091" y="329"/>
                  </a:lnTo>
                  <a:lnTo>
                    <a:pt x="1103" y="316"/>
                  </a:lnTo>
                  <a:lnTo>
                    <a:pt x="1103" y="30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7" name="Freeform 27"/>
            <p:cNvSpPr>
              <a:spLocks/>
            </p:cNvSpPr>
            <p:nvPr/>
          </p:nvSpPr>
          <p:spPr bwMode="auto">
            <a:xfrm>
              <a:off x="4879" y="1500"/>
              <a:ext cx="1103" cy="593"/>
            </a:xfrm>
            <a:custGeom>
              <a:avLst/>
              <a:gdLst/>
              <a:ahLst/>
              <a:cxnLst>
                <a:cxn ang="0">
                  <a:pos x="1103" y="14"/>
                </a:cxn>
                <a:cxn ang="0">
                  <a:pos x="1091" y="53"/>
                </a:cxn>
                <a:cxn ang="0">
                  <a:pos x="1066" y="66"/>
                </a:cxn>
                <a:cxn ang="0">
                  <a:pos x="1042" y="106"/>
                </a:cxn>
                <a:cxn ang="0">
                  <a:pos x="993" y="132"/>
                </a:cxn>
                <a:cxn ang="0">
                  <a:pos x="956" y="145"/>
                </a:cxn>
                <a:cxn ang="0">
                  <a:pos x="895" y="171"/>
                </a:cxn>
                <a:cxn ang="0">
                  <a:pos x="821" y="198"/>
                </a:cxn>
                <a:cxn ang="0">
                  <a:pos x="760" y="211"/>
                </a:cxn>
                <a:cxn ang="0">
                  <a:pos x="674" y="237"/>
                </a:cxn>
                <a:cxn ang="0">
                  <a:pos x="588" y="250"/>
                </a:cxn>
                <a:cxn ang="0">
                  <a:pos x="490" y="264"/>
                </a:cxn>
                <a:cxn ang="0">
                  <a:pos x="404" y="277"/>
                </a:cxn>
                <a:cxn ang="0">
                  <a:pos x="306" y="277"/>
                </a:cxn>
                <a:cxn ang="0">
                  <a:pos x="196" y="290"/>
                </a:cxn>
                <a:cxn ang="0">
                  <a:pos x="110" y="290"/>
                </a:cxn>
                <a:cxn ang="0">
                  <a:pos x="0" y="290"/>
                </a:cxn>
                <a:cxn ang="0">
                  <a:pos x="61" y="593"/>
                </a:cxn>
                <a:cxn ang="0">
                  <a:pos x="171" y="593"/>
                </a:cxn>
                <a:cxn ang="0">
                  <a:pos x="257" y="579"/>
                </a:cxn>
                <a:cxn ang="0">
                  <a:pos x="355" y="579"/>
                </a:cxn>
                <a:cxn ang="0">
                  <a:pos x="466" y="566"/>
                </a:cxn>
                <a:cxn ang="0">
                  <a:pos x="539" y="553"/>
                </a:cxn>
                <a:cxn ang="0">
                  <a:pos x="637" y="540"/>
                </a:cxn>
                <a:cxn ang="0">
                  <a:pos x="723" y="527"/>
                </a:cxn>
                <a:cxn ang="0">
                  <a:pos x="784" y="514"/>
                </a:cxn>
                <a:cxn ang="0">
                  <a:pos x="858" y="487"/>
                </a:cxn>
                <a:cxn ang="0">
                  <a:pos x="919" y="461"/>
                </a:cxn>
                <a:cxn ang="0">
                  <a:pos x="980" y="435"/>
                </a:cxn>
                <a:cxn ang="0">
                  <a:pos x="1017" y="422"/>
                </a:cxn>
                <a:cxn ang="0">
                  <a:pos x="1054" y="395"/>
                </a:cxn>
                <a:cxn ang="0">
                  <a:pos x="1078" y="356"/>
                </a:cxn>
                <a:cxn ang="0">
                  <a:pos x="1091" y="329"/>
                </a:cxn>
                <a:cxn ang="0">
                  <a:pos x="1103" y="303"/>
                </a:cxn>
              </a:cxnLst>
              <a:rect l="0" t="0" r="r" b="b"/>
              <a:pathLst>
                <a:path w="1103" h="593">
                  <a:moveTo>
                    <a:pt x="1103" y="0"/>
                  </a:moveTo>
                  <a:lnTo>
                    <a:pt x="1103" y="14"/>
                  </a:lnTo>
                  <a:lnTo>
                    <a:pt x="1091" y="27"/>
                  </a:lnTo>
                  <a:lnTo>
                    <a:pt x="1091" y="53"/>
                  </a:lnTo>
                  <a:lnTo>
                    <a:pt x="1078" y="53"/>
                  </a:lnTo>
                  <a:lnTo>
                    <a:pt x="1066" y="66"/>
                  </a:lnTo>
                  <a:lnTo>
                    <a:pt x="1054" y="92"/>
                  </a:lnTo>
                  <a:lnTo>
                    <a:pt x="1042" y="106"/>
                  </a:lnTo>
                  <a:lnTo>
                    <a:pt x="1017" y="119"/>
                  </a:lnTo>
                  <a:lnTo>
                    <a:pt x="993" y="132"/>
                  </a:lnTo>
                  <a:lnTo>
                    <a:pt x="980" y="132"/>
                  </a:lnTo>
                  <a:lnTo>
                    <a:pt x="956" y="145"/>
                  </a:lnTo>
                  <a:lnTo>
                    <a:pt x="919" y="158"/>
                  </a:lnTo>
                  <a:lnTo>
                    <a:pt x="895" y="171"/>
                  </a:lnTo>
                  <a:lnTo>
                    <a:pt x="858" y="185"/>
                  </a:lnTo>
                  <a:lnTo>
                    <a:pt x="821" y="198"/>
                  </a:lnTo>
                  <a:lnTo>
                    <a:pt x="784" y="211"/>
                  </a:lnTo>
                  <a:lnTo>
                    <a:pt x="760" y="211"/>
                  </a:lnTo>
                  <a:lnTo>
                    <a:pt x="723" y="224"/>
                  </a:lnTo>
                  <a:lnTo>
                    <a:pt x="674" y="237"/>
                  </a:lnTo>
                  <a:lnTo>
                    <a:pt x="637" y="237"/>
                  </a:lnTo>
                  <a:lnTo>
                    <a:pt x="588" y="250"/>
                  </a:lnTo>
                  <a:lnTo>
                    <a:pt x="539" y="250"/>
                  </a:lnTo>
                  <a:lnTo>
                    <a:pt x="490" y="264"/>
                  </a:lnTo>
                  <a:lnTo>
                    <a:pt x="466" y="264"/>
                  </a:lnTo>
                  <a:lnTo>
                    <a:pt x="404" y="277"/>
                  </a:lnTo>
                  <a:lnTo>
                    <a:pt x="355" y="277"/>
                  </a:lnTo>
                  <a:lnTo>
                    <a:pt x="306" y="277"/>
                  </a:lnTo>
                  <a:lnTo>
                    <a:pt x="257" y="277"/>
                  </a:lnTo>
                  <a:lnTo>
                    <a:pt x="196" y="290"/>
                  </a:lnTo>
                  <a:lnTo>
                    <a:pt x="171" y="290"/>
                  </a:lnTo>
                  <a:lnTo>
                    <a:pt x="110" y="290"/>
                  </a:lnTo>
                  <a:lnTo>
                    <a:pt x="61" y="290"/>
                  </a:lnTo>
                  <a:lnTo>
                    <a:pt x="0" y="290"/>
                  </a:lnTo>
                  <a:lnTo>
                    <a:pt x="0" y="593"/>
                  </a:lnTo>
                  <a:lnTo>
                    <a:pt x="61" y="593"/>
                  </a:lnTo>
                  <a:lnTo>
                    <a:pt x="110" y="593"/>
                  </a:lnTo>
                  <a:lnTo>
                    <a:pt x="171" y="593"/>
                  </a:lnTo>
                  <a:lnTo>
                    <a:pt x="196" y="593"/>
                  </a:lnTo>
                  <a:lnTo>
                    <a:pt x="257" y="579"/>
                  </a:lnTo>
                  <a:lnTo>
                    <a:pt x="306" y="579"/>
                  </a:lnTo>
                  <a:lnTo>
                    <a:pt x="355" y="579"/>
                  </a:lnTo>
                  <a:lnTo>
                    <a:pt x="404" y="579"/>
                  </a:lnTo>
                  <a:lnTo>
                    <a:pt x="466" y="566"/>
                  </a:lnTo>
                  <a:lnTo>
                    <a:pt x="490" y="566"/>
                  </a:lnTo>
                  <a:lnTo>
                    <a:pt x="539" y="553"/>
                  </a:lnTo>
                  <a:lnTo>
                    <a:pt x="588" y="553"/>
                  </a:lnTo>
                  <a:lnTo>
                    <a:pt x="637" y="540"/>
                  </a:lnTo>
                  <a:lnTo>
                    <a:pt x="674" y="540"/>
                  </a:lnTo>
                  <a:lnTo>
                    <a:pt x="723" y="527"/>
                  </a:lnTo>
                  <a:lnTo>
                    <a:pt x="760" y="514"/>
                  </a:lnTo>
                  <a:lnTo>
                    <a:pt x="784" y="514"/>
                  </a:lnTo>
                  <a:lnTo>
                    <a:pt x="821" y="500"/>
                  </a:lnTo>
                  <a:lnTo>
                    <a:pt x="858" y="487"/>
                  </a:lnTo>
                  <a:lnTo>
                    <a:pt x="895" y="474"/>
                  </a:lnTo>
                  <a:lnTo>
                    <a:pt x="919" y="461"/>
                  </a:lnTo>
                  <a:lnTo>
                    <a:pt x="956" y="448"/>
                  </a:lnTo>
                  <a:lnTo>
                    <a:pt x="980" y="435"/>
                  </a:lnTo>
                  <a:lnTo>
                    <a:pt x="993" y="435"/>
                  </a:lnTo>
                  <a:lnTo>
                    <a:pt x="1017" y="422"/>
                  </a:lnTo>
                  <a:lnTo>
                    <a:pt x="1042" y="408"/>
                  </a:lnTo>
                  <a:lnTo>
                    <a:pt x="1054" y="395"/>
                  </a:lnTo>
                  <a:lnTo>
                    <a:pt x="1066" y="369"/>
                  </a:lnTo>
                  <a:lnTo>
                    <a:pt x="1078" y="356"/>
                  </a:lnTo>
                  <a:lnTo>
                    <a:pt x="1091" y="356"/>
                  </a:lnTo>
                  <a:lnTo>
                    <a:pt x="1091" y="329"/>
                  </a:lnTo>
                  <a:lnTo>
                    <a:pt x="1103" y="316"/>
                  </a:lnTo>
                  <a:lnTo>
                    <a:pt x="1103" y="303"/>
                  </a:lnTo>
                  <a:lnTo>
                    <a:pt x="1103" y="0"/>
                  </a:lnTo>
                  <a:close/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8" name="Freeform 28"/>
            <p:cNvSpPr>
              <a:spLocks/>
            </p:cNvSpPr>
            <p:nvPr/>
          </p:nvSpPr>
          <p:spPr bwMode="auto">
            <a:xfrm>
              <a:off x="4879" y="1224"/>
              <a:ext cx="1103" cy="566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33" y="0"/>
                </a:cxn>
                <a:cxn ang="0">
                  <a:pos x="343" y="0"/>
                </a:cxn>
                <a:cxn ang="0">
                  <a:pos x="429" y="13"/>
                </a:cxn>
                <a:cxn ang="0">
                  <a:pos x="527" y="26"/>
                </a:cxn>
                <a:cxn ang="0">
                  <a:pos x="613" y="39"/>
                </a:cxn>
                <a:cxn ang="0">
                  <a:pos x="711" y="53"/>
                </a:cxn>
                <a:cxn ang="0">
                  <a:pos x="784" y="79"/>
                </a:cxn>
                <a:cxn ang="0">
                  <a:pos x="858" y="92"/>
                </a:cxn>
                <a:cxn ang="0">
                  <a:pos x="919" y="118"/>
                </a:cxn>
                <a:cxn ang="0">
                  <a:pos x="968" y="145"/>
                </a:cxn>
                <a:cxn ang="0">
                  <a:pos x="1017" y="171"/>
                </a:cxn>
                <a:cxn ang="0">
                  <a:pos x="1054" y="197"/>
                </a:cxn>
                <a:cxn ang="0">
                  <a:pos x="1078" y="224"/>
                </a:cxn>
                <a:cxn ang="0">
                  <a:pos x="1091" y="250"/>
                </a:cxn>
                <a:cxn ang="0">
                  <a:pos x="1103" y="290"/>
                </a:cxn>
                <a:cxn ang="0">
                  <a:pos x="1091" y="303"/>
                </a:cxn>
                <a:cxn ang="0">
                  <a:pos x="1078" y="342"/>
                </a:cxn>
                <a:cxn ang="0">
                  <a:pos x="1054" y="368"/>
                </a:cxn>
                <a:cxn ang="0">
                  <a:pos x="1017" y="395"/>
                </a:cxn>
                <a:cxn ang="0">
                  <a:pos x="968" y="421"/>
                </a:cxn>
                <a:cxn ang="0">
                  <a:pos x="907" y="447"/>
                </a:cxn>
                <a:cxn ang="0">
                  <a:pos x="846" y="461"/>
                </a:cxn>
                <a:cxn ang="0">
                  <a:pos x="772" y="487"/>
                </a:cxn>
                <a:cxn ang="0">
                  <a:pos x="698" y="500"/>
                </a:cxn>
                <a:cxn ang="0">
                  <a:pos x="600" y="526"/>
                </a:cxn>
                <a:cxn ang="0">
                  <a:pos x="515" y="540"/>
                </a:cxn>
                <a:cxn ang="0">
                  <a:pos x="404" y="553"/>
                </a:cxn>
                <a:cxn ang="0">
                  <a:pos x="318" y="553"/>
                </a:cxn>
                <a:cxn ang="0">
                  <a:pos x="220" y="566"/>
                </a:cxn>
                <a:cxn ang="0">
                  <a:pos x="110" y="566"/>
                </a:cxn>
                <a:cxn ang="0">
                  <a:pos x="0" y="566"/>
                </a:cxn>
                <a:cxn ang="0">
                  <a:pos x="73" y="0"/>
                </a:cxn>
              </a:cxnLst>
              <a:rect l="0" t="0" r="r" b="b"/>
              <a:pathLst>
                <a:path w="1103" h="566">
                  <a:moveTo>
                    <a:pt x="73" y="0"/>
                  </a:moveTo>
                  <a:lnTo>
                    <a:pt x="135" y="0"/>
                  </a:lnTo>
                  <a:lnTo>
                    <a:pt x="184" y="0"/>
                  </a:lnTo>
                  <a:lnTo>
                    <a:pt x="233" y="0"/>
                  </a:lnTo>
                  <a:lnTo>
                    <a:pt x="294" y="0"/>
                  </a:lnTo>
                  <a:lnTo>
                    <a:pt x="343" y="0"/>
                  </a:lnTo>
                  <a:lnTo>
                    <a:pt x="392" y="13"/>
                  </a:lnTo>
                  <a:lnTo>
                    <a:pt x="429" y="13"/>
                  </a:lnTo>
                  <a:lnTo>
                    <a:pt x="478" y="13"/>
                  </a:lnTo>
                  <a:lnTo>
                    <a:pt x="527" y="26"/>
                  </a:lnTo>
                  <a:lnTo>
                    <a:pt x="576" y="26"/>
                  </a:lnTo>
                  <a:lnTo>
                    <a:pt x="613" y="39"/>
                  </a:lnTo>
                  <a:lnTo>
                    <a:pt x="662" y="53"/>
                  </a:lnTo>
                  <a:lnTo>
                    <a:pt x="711" y="53"/>
                  </a:lnTo>
                  <a:lnTo>
                    <a:pt x="748" y="66"/>
                  </a:lnTo>
                  <a:lnTo>
                    <a:pt x="784" y="79"/>
                  </a:lnTo>
                  <a:lnTo>
                    <a:pt x="821" y="92"/>
                  </a:lnTo>
                  <a:lnTo>
                    <a:pt x="858" y="92"/>
                  </a:lnTo>
                  <a:lnTo>
                    <a:pt x="895" y="105"/>
                  </a:lnTo>
                  <a:lnTo>
                    <a:pt x="919" y="118"/>
                  </a:lnTo>
                  <a:lnTo>
                    <a:pt x="944" y="132"/>
                  </a:lnTo>
                  <a:lnTo>
                    <a:pt x="968" y="145"/>
                  </a:lnTo>
                  <a:lnTo>
                    <a:pt x="993" y="158"/>
                  </a:lnTo>
                  <a:lnTo>
                    <a:pt x="1017" y="171"/>
                  </a:lnTo>
                  <a:lnTo>
                    <a:pt x="1042" y="184"/>
                  </a:lnTo>
                  <a:lnTo>
                    <a:pt x="1054" y="197"/>
                  </a:lnTo>
                  <a:lnTo>
                    <a:pt x="1066" y="211"/>
                  </a:lnTo>
                  <a:lnTo>
                    <a:pt x="1078" y="224"/>
                  </a:lnTo>
                  <a:lnTo>
                    <a:pt x="1091" y="237"/>
                  </a:lnTo>
                  <a:lnTo>
                    <a:pt x="1091" y="250"/>
                  </a:lnTo>
                  <a:lnTo>
                    <a:pt x="1103" y="263"/>
                  </a:lnTo>
                  <a:lnTo>
                    <a:pt x="1103" y="290"/>
                  </a:lnTo>
                  <a:lnTo>
                    <a:pt x="1103" y="290"/>
                  </a:lnTo>
                  <a:lnTo>
                    <a:pt x="1091" y="303"/>
                  </a:lnTo>
                  <a:lnTo>
                    <a:pt x="1091" y="329"/>
                  </a:lnTo>
                  <a:lnTo>
                    <a:pt x="1078" y="342"/>
                  </a:lnTo>
                  <a:lnTo>
                    <a:pt x="1066" y="355"/>
                  </a:lnTo>
                  <a:lnTo>
                    <a:pt x="1054" y="368"/>
                  </a:lnTo>
                  <a:lnTo>
                    <a:pt x="1029" y="382"/>
                  </a:lnTo>
                  <a:lnTo>
                    <a:pt x="1017" y="395"/>
                  </a:lnTo>
                  <a:lnTo>
                    <a:pt x="993" y="408"/>
                  </a:lnTo>
                  <a:lnTo>
                    <a:pt x="968" y="421"/>
                  </a:lnTo>
                  <a:lnTo>
                    <a:pt x="931" y="434"/>
                  </a:lnTo>
                  <a:lnTo>
                    <a:pt x="907" y="447"/>
                  </a:lnTo>
                  <a:lnTo>
                    <a:pt x="870" y="461"/>
                  </a:lnTo>
                  <a:lnTo>
                    <a:pt x="846" y="461"/>
                  </a:lnTo>
                  <a:lnTo>
                    <a:pt x="809" y="474"/>
                  </a:lnTo>
                  <a:lnTo>
                    <a:pt x="772" y="487"/>
                  </a:lnTo>
                  <a:lnTo>
                    <a:pt x="735" y="500"/>
                  </a:lnTo>
                  <a:lnTo>
                    <a:pt x="698" y="500"/>
                  </a:lnTo>
                  <a:lnTo>
                    <a:pt x="649" y="513"/>
                  </a:lnTo>
                  <a:lnTo>
                    <a:pt x="600" y="526"/>
                  </a:lnTo>
                  <a:lnTo>
                    <a:pt x="551" y="526"/>
                  </a:lnTo>
                  <a:lnTo>
                    <a:pt x="515" y="540"/>
                  </a:lnTo>
                  <a:lnTo>
                    <a:pt x="466" y="540"/>
                  </a:lnTo>
                  <a:lnTo>
                    <a:pt x="404" y="553"/>
                  </a:lnTo>
                  <a:lnTo>
                    <a:pt x="355" y="553"/>
                  </a:lnTo>
                  <a:lnTo>
                    <a:pt x="318" y="553"/>
                  </a:lnTo>
                  <a:lnTo>
                    <a:pt x="269" y="553"/>
                  </a:lnTo>
                  <a:lnTo>
                    <a:pt x="220" y="566"/>
                  </a:lnTo>
                  <a:lnTo>
                    <a:pt x="171" y="566"/>
                  </a:lnTo>
                  <a:lnTo>
                    <a:pt x="110" y="566"/>
                  </a:lnTo>
                  <a:lnTo>
                    <a:pt x="61" y="566"/>
                  </a:lnTo>
                  <a:lnTo>
                    <a:pt x="0" y="566"/>
                  </a:lnTo>
                  <a:lnTo>
                    <a:pt x="73" y="27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89" name="Freeform 29"/>
            <p:cNvSpPr>
              <a:spLocks/>
            </p:cNvSpPr>
            <p:nvPr/>
          </p:nvSpPr>
          <p:spPr bwMode="auto">
            <a:xfrm>
              <a:off x="4879" y="1224"/>
              <a:ext cx="1103" cy="566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33" y="0"/>
                </a:cxn>
                <a:cxn ang="0">
                  <a:pos x="343" y="0"/>
                </a:cxn>
                <a:cxn ang="0">
                  <a:pos x="429" y="13"/>
                </a:cxn>
                <a:cxn ang="0">
                  <a:pos x="527" y="26"/>
                </a:cxn>
                <a:cxn ang="0">
                  <a:pos x="613" y="39"/>
                </a:cxn>
                <a:cxn ang="0">
                  <a:pos x="711" y="53"/>
                </a:cxn>
                <a:cxn ang="0">
                  <a:pos x="784" y="79"/>
                </a:cxn>
                <a:cxn ang="0">
                  <a:pos x="858" y="92"/>
                </a:cxn>
                <a:cxn ang="0">
                  <a:pos x="919" y="118"/>
                </a:cxn>
                <a:cxn ang="0">
                  <a:pos x="968" y="145"/>
                </a:cxn>
                <a:cxn ang="0">
                  <a:pos x="1017" y="171"/>
                </a:cxn>
                <a:cxn ang="0">
                  <a:pos x="1054" y="197"/>
                </a:cxn>
                <a:cxn ang="0">
                  <a:pos x="1078" y="224"/>
                </a:cxn>
                <a:cxn ang="0">
                  <a:pos x="1091" y="250"/>
                </a:cxn>
                <a:cxn ang="0">
                  <a:pos x="1103" y="290"/>
                </a:cxn>
                <a:cxn ang="0">
                  <a:pos x="1091" y="303"/>
                </a:cxn>
                <a:cxn ang="0">
                  <a:pos x="1078" y="342"/>
                </a:cxn>
                <a:cxn ang="0">
                  <a:pos x="1054" y="368"/>
                </a:cxn>
                <a:cxn ang="0">
                  <a:pos x="1017" y="395"/>
                </a:cxn>
                <a:cxn ang="0">
                  <a:pos x="968" y="421"/>
                </a:cxn>
                <a:cxn ang="0">
                  <a:pos x="907" y="447"/>
                </a:cxn>
                <a:cxn ang="0">
                  <a:pos x="846" y="461"/>
                </a:cxn>
                <a:cxn ang="0">
                  <a:pos x="772" y="487"/>
                </a:cxn>
                <a:cxn ang="0">
                  <a:pos x="698" y="500"/>
                </a:cxn>
                <a:cxn ang="0">
                  <a:pos x="600" y="526"/>
                </a:cxn>
                <a:cxn ang="0">
                  <a:pos x="515" y="540"/>
                </a:cxn>
                <a:cxn ang="0">
                  <a:pos x="404" y="553"/>
                </a:cxn>
                <a:cxn ang="0">
                  <a:pos x="318" y="553"/>
                </a:cxn>
                <a:cxn ang="0">
                  <a:pos x="220" y="566"/>
                </a:cxn>
                <a:cxn ang="0">
                  <a:pos x="110" y="566"/>
                </a:cxn>
                <a:cxn ang="0">
                  <a:pos x="0" y="566"/>
                </a:cxn>
                <a:cxn ang="0">
                  <a:pos x="73" y="0"/>
                </a:cxn>
              </a:cxnLst>
              <a:rect l="0" t="0" r="r" b="b"/>
              <a:pathLst>
                <a:path w="1103" h="566">
                  <a:moveTo>
                    <a:pt x="73" y="0"/>
                  </a:moveTo>
                  <a:lnTo>
                    <a:pt x="135" y="0"/>
                  </a:lnTo>
                  <a:lnTo>
                    <a:pt x="184" y="0"/>
                  </a:lnTo>
                  <a:lnTo>
                    <a:pt x="233" y="0"/>
                  </a:lnTo>
                  <a:lnTo>
                    <a:pt x="294" y="0"/>
                  </a:lnTo>
                  <a:lnTo>
                    <a:pt x="343" y="0"/>
                  </a:lnTo>
                  <a:lnTo>
                    <a:pt x="392" y="13"/>
                  </a:lnTo>
                  <a:lnTo>
                    <a:pt x="429" y="13"/>
                  </a:lnTo>
                  <a:lnTo>
                    <a:pt x="478" y="13"/>
                  </a:lnTo>
                  <a:lnTo>
                    <a:pt x="527" y="26"/>
                  </a:lnTo>
                  <a:lnTo>
                    <a:pt x="576" y="26"/>
                  </a:lnTo>
                  <a:lnTo>
                    <a:pt x="613" y="39"/>
                  </a:lnTo>
                  <a:lnTo>
                    <a:pt x="662" y="53"/>
                  </a:lnTo>
                  <a:lnTo>
                    <a:pt x="711" y="53"/>
                  </a:lnTo>
                  <a:lnTo>
                    <a:pt x="748" y="66"/>
                  </a:lnTo>
                  <a:lnTo>
                    <a:pt x="784" y="79"/>
                  </a:lnTo>
                  <a:lnTo>
                    <a:pt x="821" y="92"/>
                  </a:lnTo>
                  <a:lnTo>
                    <a:pt x="858" y="92"/>
                  </a:lnTo>
                  <a:lnTo>
                    <a:pt x="895" y="105"/>
                  </a:lnTo>
                  <a:lnTo>
                    <a:pt x="919" y="118"/>
                  </a:lnTo>
                  <a:lnTo>
                    <a:pt x="944" y="132"/>
                  </a:lnTo>
                  <a:lnTo>
                    <a:pt x="968" y="145"/>
                  </a:lnTo>
                  <a:lnTo>
                    <a:pt x="993" y="158"/>
                  </a:lnTo>
                  <a:lnTo>
                    <a:pt x="1017" y="171"/>
                  </a:lnTo>
                  <a:lnTo>
                    <a:pt x="1042" y="184"/>
                  </a:lnTo>
                  <a:lnTo>
                    <a:pt x="1054" y="197"/>
                  </a:lnTo>
                  <a:lnTo>
                    <a:pt x="1066" y="211"/>
                  </a:lnTo>
                  <a:lnTo>
                    <a:pt x="1078" y="224"/>
                  </a:lnTo>
                  <a:lnTo>
                    <a:pt x="1091" y="237"/>
                  </a:lnTo>
                  <a:lnTo>
                    <a:pt x="1091" y="250"/>
                  </a:lnTo>
                  <a:lnTo>
                    <a:pt x="1103" y="263"/>
                  </a:lnTo>
                  <a:lnTo>
                    <a:pt x="1103" y="290"/>
                  </a:lnTo>
                  <a:lnTo>
                    <a:pt x="1103" y="290"/>
                  </a:lnTo>
                  <a:lnTo>
                    <a:pt x="1091" y="303"/>
                  </a:lnTo>
                  <a:lnTo>
                    <a:pt x="1091" y="329"/>
                  </a:lnTo>
                  <a:lnTo>
                    <a:pt x="1078" y="342"/>
                  </a:lnTo>
                  <a:lnTo>
                    <a:pt x="1066" y="355"/>
                  </a:lnTo>
                  <a:lnTo>
                    <a:pt x="1054" y="368"/>
                  </a:lnTo>
                  <a:lnTo>
                    <a:pt x="1029" y="382"/>
                  </a:lnTo>
                  <a:lnTo>
                    <a:pt x="1017" y="395"/>
                  </a:lnTo>
                  <a:lnTo>
                    <a:pt x="993" y="408"/>
                  </a:lnTo>
                  <a:lnTo>
                    <a:pt x="968" y="421"/>
                  </a:lnTo>
                  <a:lnTo>
                    <a:pt x="931" y="434"/>
                  </a:lnTo>
                  <a:lnTo>
                    <a:pt x="907" y="447"/>
                  </a:lnTo>
                  <a:lnTo>
                    <a:pt x="870" y="461"/>
                  </a:lnTo>
                  <a:lnTo>
                    <a:pt x="846" y="461"/>
                  </a:lnTo>
                  <a:lnTo>
                    <a:pt x="809" y="474"/>
                  </a:lnTo>
                  <a:lnTo>
                    <a:pt x="772" y="487"/>
                  </a:lnTo>
                  <a:lnTo>
                    <a:pt x="735" y="500"/>
                  </a:lnTo>
                  <a:lnTo>
                    <a:pt x="698" y="500"/>
                  </a:lnTo>
                  <a:lnTo>
                    <a:pt x="649" y="513"/>
                  </a:lnTo>
                  <a:lnTo>
                    <a:pt x="600" y="526"/>
                  </a:lnTo>
                  <a:lnTo>
                    <a:pt x="551" y="526"/>
                  </a:lnTo>
                  <a:lnTo>
                    <a:pt x="515" y="540"/>
                  </a:lnTo>
                  <a:lnTo>
                    <a:pt x="466" y="540"/>
                  </a:lnTo>
                  <a:lnTo>
                    <a:pt x="404" y="553"/>
                  </a:lnTo>
                  <a:lnTo>
                    <a:pt x="355" y="553"/>
                  </a:lnTo>
                  <a:lnTo>
                    <a:pt x="318" y="553"/>
                  </a:lnTo>
                  <a:lnTo>
                    <a:pt x="269" y="553"/>
                  </a:lnTo>
                  <a:lnTo>
                    <a:pt x="220" y="566"/>
                  </a:lnTo>
                  <a:lnTo>
                    <a:pt x="171" y="566"/>
                  </a:lnTo>
                  <a:lnTo>
                    <a:pt x="110" y="566"/>
                  </a:lnTo>
                  <a:lnTo>
                    <a:pt x="61" y="566"/>
                  </a:lnTo>
                  <a:lnTo>
                    <a:pt x="0" y="566"/>
                  </a:lnTo>
                  <a:lnTo>
                    <a:pt x="73" y="276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90" name="Freeform 30"/>
            <p:cNvSpPr>
              <a:spLocks/>
            </p:cNvSpPr>
            <p:nvPr/>
          </p:nvSpPr>
          <p:spPr bwMode="auto">
            <a:xfrm>
              <a:off x="5982" y="1250"/>
              <a:ext cx="490" cy="56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5" y="0"/>
                </a:cxn>
                <a:cxn ang="0">
                  <a:pos x="0" y="43"/>
                </a:cxn>
              </a:cxnLst>
              <a:rect l="0" t="0" r="r" b="b"/>
              <a:pathLst>
                <a:path w="40" h="43">
                  <a:moveTo>
                    <a:pt x="40" y="0"/>
                  </a:moveTo>
                  <a:lnTo>
                    <a:pt x="35" y="0"/>
                  </a:lnTo>
                  <a:lnTo>
                    <a:pt x="0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0991" name="Rectangle 31"/>
            <p:cNvSpPr>
              <a:spLocks noChangeArrowheads="1"/>
            </p:cNvSpPr>
            <p:nvPr/>
          </p:nvSpPr>
          <p:spPr bwMode="auto">
            <a:xfrm>
              <a:off x="2622" y="2448"/>
              <a:ext cx="90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Valid Six Month </a:t>
              </a:r>
              <a:endParaRPr lang="en-GB"/>
            </a:p>
          </p:txBody>
        </p:sp>
        <p:sp>
          <p:nvSpPr>
            <p:cNvPr id="680992" name="Rectangle 32"/>
            <p:cNvSpPr>
              <a:spLocks noChangeArrowheads="1"/>
            </p:cNvSpPr>
            <p:nvPr/>
          </p:nvSpPr>
          <p:spPr bwMode="auto">
            <a:xfrm>
              <a:off x="2817" y="2685"/>
              <a:ext cx="61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monitoring</a:t>
              </a:r>
              <a:endParaRPr lang="en-GB"/>
            </a:p>
          </p:txBody>
        </p:sp>
        <p:sp>
          <p:nvSpPr>
            <p:cNvPr id="680993" name="Rectangle 33"/>
            <p:cNvSpPr>
              <a:spLocks noChangeArrowheads="1"/>
            </p:cNvSpPr>
            <p:nvPr/>
          </p:nvSpPr>
          <p:spPr bwMode="auto">
            <a:xfrm>
              <a:off x="2942" y="2922"/>
              <a:ext cx="16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4%</a:t>
              </a:r>
              <a:endParaRPr lang="en-GB"/>
            </a:p>
          </p:txBody>
        </p:sp>
        <p:sp>
          <p:nvSpPr>
            <p:cNvPr id="680994" name="Rectangle 34"/>
            <p:cNvSpPr>
              <a:spLocks noChangeArrowheads="1"/>
            </p:cNvSpPr>
            <p:nvPr/>
          </p:nvSpPr>
          <p:spPr bwMode="auto">
            <a:xfrm>
              <a:off x="3163" y="2922"/>
              <a:ext cx="30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 (906)</a:t>
              </a:r>
              <a:endParaRPr lang="en-GB"/>
            </a:p>
          </p:txBody>
        </p:sp>
        <p:sp>
          <p:nvSpPr>
            <p:cNvPr id="680995" name="Rectangle 35"/>
            <p:cNvSpPr>
              <a:spLocks noChangeArrowheads="1"/>
            </p:cNvSpPr>
            <p:nvPr/>
          </p:nvSpPr>
          <p:spPr bwMode="auto">
            <a:xfrm>
              <a:off x="2220" y="540"/>
              <a:ext cx="80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No significant </a:t>
              </a:r>
              <a:endParaRPr lang="en-GB"/>
            </a:p>
          </p:txBody>
        </p:sp>
        <p:sp>
          <p:nvSpPr>
            <p:cNvPr id="680996" name="Rectangle 36"/>
            <p:cNvSpPr>
              <a:spLocks noChangeArrowheads="1"/>
            </p:cNvSpPr>
            <p:nvPr/>
          </p:nvSpPr>
          <p:spPr bwMode="auto">
            <a:xfrm>
              <a:off x="2428" y="777"/>
              <a:ext cx="50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Outcome</a:t>
              </a:r>
              <a:endParaRPr lang="en-GB"/>
            </a:p>
          </p:txBody>
        </p:sp>
        <p:sp>
          <p:nvSpPr>
            <p:cNvPr id="680997" name="Rectangle 37"/>
            <p:cNvSpPr>
              <a:spLocks noChangeArrowheads="1"/>
            </p:cNvSpPr>
            <p:nvPr/>
          </p:nvSpPr>
          <p:spPr bwMode="auto">
            <a:xfrm>
              <a:off x="2341" y="1014"/>
              <a:ext cx="23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28%</a:t>
              </a:r>
              <a:endParaRPr lang="en-GB"/>
            </a:p>
          </p:txBody>
        </p:sp>
        <p:sp>
          <p:nvSpPr>
            <p:cNvPr id="680998" name="Rectangle 38"/>
            <p:cNvSpPr>
              <a:spLocks noChangeArrowheads="1"/>
            </p:cNvSpPr>
            <p:nvPr/>
          </p:nvSpPr>
          <p:spPr bwMode="auto">
            <a:xfrm>
              <a:off x="2660" y="1014"/>
              <a:ext cx="40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 (7,202)</a:t>
              </a:r>
              <a:endParaRPr lang="en-GB"/>
            </a:p>
          </p:txBody>
        </p:sp>
        <p:sp>
          <p:nvSpPr>
            <p:cNvPr id="680999" name="Rectangle 39"/>
            <p:cNvSpPr>
              <a:spLocks noChangeArrowheads="1"/>
            </p:cNvSpPr>
            <p:nvPr/>
          </p:nvSpPr>
          <p:spPr bwMode="auto">
            <a:xfrm>
              <a:off x="1215" y="1330"/>
              <a:ext cx="77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Registered in </a:t>
              </a:r>
              <a:endParaRPr lang="en-GB"/>
            </a:p>
          </p:txBody>
        </p:sp>
        <p:sp>
          <p:nvSpPr>
            <p:cNvPr id="681000" name="Rectangle 40"/>
            <p:cNvSpPr>
              <a:spLocks noChangeArrowheads="1"/>
            </p:cNvSpPr>
            <p:nvPr/>
          </p:nvSpPr>
          <p:spPr bwMode="auto">
            <a:xfrm>
              <a:off x="1042" y="1564"/>
              <a:ext cx="100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previous 6 month </a:t>
              </a:r>
              <a:endParaRPr lang="en-GB"/>
            </a:p>
          </p:txBody>
        </p:sp>
        <p:sp>
          <p:nvSpPr>
            <p:cNvPr id="681001" name="Rectangle 41"/>
            <p:cNvSpPr>
              <a:spLocks noChangeArrowheads="1"/>
            </p:cNvSpPr>
            <p:nvPr/>
          </p:nvSpPr>
          <p:spPr bwMode="auto">
            <a:xfrm>
              <a:off x="1263" y="1804"/>
              <a:ext cx="73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(no outcome </a:t>
              </a:r>
              <a:endParaRPr lang="en-GB"/>
            </a:p>
          </p:txBody>
        </p:sp>
        <p:sp>
          <p:nvSpPr>
            <p:cNvPr id="681002" name="Rectangle 42"/>
            <p:cNvSpPr>
              <a:spLocks noChangeArrowheads="1"/>
            </p:cNvSpPr>
            <p:nvPr/>
          </p:nvSpPr>
          <p:spPr bwMode="auto">
            <a:xfrm>
              <a:off x="1361" y="2041"/>
              <a:ext cx="54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expected)</a:t>
              </a:r>
              <a:endParaRPr lang="en-GB"/>
            </a:p>
          </p:txBody>
        </p:sp>
        <p:sp>
          <p:nvSpPr>
            <p:cNvPr id="681003" name="Rectangle 43"/>
            <p:cNvSpPr>
              <a:spLocks noChangeArrowheads="1"/>
            </p:cNvSpPr>
            <p:nvPr/>
          </p:nvSpPr>
          <p:spPr bwMode="auto">
            <a:xfrm>
              <a:off x="1387" y="2276"/>
              <a:ext cx="20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7% </a:t>
              </a:r>
              <a:endParaRPr lang="en-GB"/>
            </a:p>
          </p:txBody>
        </p:sp>
        <p:sp>
          <p:nvSpPr>
            <p:cNvPr id="681004" name="Rectangle 44"/>
            <p:cNvSpPr>
              <a:spLocks noChangeArrowheads="1"/>
            </p:cNvSpPr>
            <p:nvPr/>
          </p:nvSpPr>
          <p:spPr bwMode="auto">
            <a:xfrm>
              <a:off x="1655" y="2276"/>
              <a:ext cx="37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(1,666)</a:t>
              </a:r>
              <a:endParaRPr lang="en-GB"/>
            </a:p>
          </p:txBody>
        </p:sp>
        <p:sp>
          <p:nvSpPr>
            <p:cNvPr id="681005" name="Rectangle 45"/>
            <p:cNvSpPr>
              <a:spLocks noChangeArrowheads="1"/>
            </p:cNvSpPr>
            <p:nvPr/>
          </p:nvSpPr>
          <p:spPr bwMode="auto">
            <a:xfrm>
              <a:off x="4462" y="2765"/>
              <a:ext cx="118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Intermediate Activity </a:t>
              </a:r>
              <a:endParaRPr lang="en-GB"/>
            </a:p>
          </p:txBody>
        </p:sp>
        <p:sp>
          <p:nvSpPr>
            <p:cNvPr id="681006" name="Rectangle 46"/>
            <p:cNvSpPr>
              <a:spLocks noChangeArrowheads="1"/>
            </p:cNvSpPr>
            <p:nvPr/>
          </p:nvSpPr>
          <p:spPr bwMode="auto">
            <a:xfrm>
              <a:off x="4966" y="3001"/>
              <a:ext cx="50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Outcome</a:t>
              </a:r>
              <a:endParaRPr lang="en-GB"/>
            </a:p>
          </p:txBody>
        </p:sp>
        <p:sp>
          <p:nvSpPr>
            <p:cNvPr id="681007" name="Rectangle 47"/>
            <p:cNvSpPr>
              <a:spLocks noChangeArrowheads="1"/>
            </p:cNvSpPr>
            <p:nvPr/>
          </p:nvSpPr>
          <p:spPr bwMode="auto">
            <a:xfrm>
              <a:off x="4879" y="3236"/>
              <a:ext cx="23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10%</a:t>
              </a:r>
              <a:endParaRPr lang="en-GB"/>
            </a:p>
          </p:txBody>
        </p:sp>
        <p:sp>
          <p:nvSpPr>
            <p:cNvPr id="681008" name="Rectangle 48"/>
            <p:cNvSpPr>
              <a:spLocks noChangeArrowheads="1"/>
            </p:cNvSpPr>
            <p:nvPr/>
          </p:nvSpPr>
          <p:spPr bwMode="auto">
            <a:xfrm>
              <a:off x="5196" y="3236"/>
              <a:ext cx="40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 (2,576)</a:t>
              </a:r>
              <a:endParaRPr lang="en-GB"/>
            </a:p>
          </p:txBody>
        </p:sp>
        <p:sp>
          <p:nvSpPr>
            <p:cNvPr id="681009" name="Rectangle 49"/>
            <p:cNvSpPr>
              <a:spLocks noChangeArrowheads="1"/>
            </p:cNvSpPr>
            <p:nvPr/>
          </p:nvSpPr>
          <p:spPr bwMode="auto">
            <a:xfrm>
              <a:off x="6497" y="1026"/>
              <a:ext cx="77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Key transition</a:t>
              </a:r>
              <a:endParaRPr lang="en-GB"/>
            </a:p>
          </p:txBody>
        </p:sp>
        <p:sp>
          <p:nvSpPr>
            <p:cNvPr id="681010" name="Rectangle 50"/>
            <p:cNvSpPr>
              <a:spLocks noChangeArrowheads="1"/>
            </p:cNvSpPr>
            <p:nvPr/>
          </p:nvSpPr>
          <p:spPr bwMode="auto">
            <a:xfrm>
              <a:off x="6826" y="1263"/>
              <a:ext cx="23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rgbClr val="000000"/>
                  </a:solidFill>
                  <a:latin typeface="Arial" charset="0"/>
                </a:rPr>
                <a:t>51%</a:t>
              </a:r>
              <a:endParaRPr lang="en-GB"/>
            </a:p>
          </p:txBody>
        </p:sp>
        <p:sp>
          <p:nvSpPr>
            <p:cNvPr id="681011" name="Rectangle 51"/>
            <p:cNvSpPr>
              <a:spLocks noChangeArrowheads="1"/>
            </p:cNvSpPr>
            <p:nvPr/>
          </p:nvSpPr>
          <p:spPr bwMode="auto">
            <a:xfrm>
              <a:off x="7146" y="1263"/>
              <a:ext cx="46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  <a:latin typeface="Arial" charset="0"/>
                </a:rPr>
                <a:t> (13,095)</a:t>
              </a:r>
              <a:endParaRPr lang="en-GB"/>
            </a:p>
          </p:txBody>
        </p:sp>
        <p:sp>
          <p:nvSpPr>
            <p:cNvPr id="681012" name="Rectangle 52"/>
            <p:cNvSpPr>
              <a:spLocks noChangeArrowheads="1"/>
            </p:cNvSpPr>
            <p:nvPr/>
          </p:nvSpPr>
          <p:spPr bwMode="auto">
            <a:xfrm>
              <a:off x="61" y="66"/>
              <a:ext cx="9218" cy="339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3ED0-F187-4456-8739-2E746AC2F83A}" type="slidenum">
              <a:rPr lang="en-GB"/>
              <a:pPr/>
              <a:t>21</a:t>
            </a:fld>
            <a:endParaRPr lang="en-GB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Measuring ‘distance travelled’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6450" cy="4681538"/>
          </a:xfrm>
        </p:spPr>
        <p:txBody>
          <a:bodyPr/>
          <a:lstStyle/>
          <a:p>
            <a:pPr>
              <a:spcBef>
                <a:spcPct val="40000"/>
              </a:spcBef>
              <a:buFontTx/>
              <a:buNone/>
            </a:pPr>
            <a:r>
              <a:rPr lang="en-GB" sz="2800" b="1"/>
              <a:t>Among those still </a:t>
            </a:r>
            <a:r>
              <a:rPr lang="en-GB" sz="2800" b="1" u="sng"/>
              <a:t>not working</a:t>
            </a:r>
            <a:r>
              <a:rPr lang="en-GB" sz="2800" b="1"/>
              <a:t> after six months:</a:t>
            </a:r>
          </a:p>
          <a:p>
            <a:pPr>
              <a:spcBef>
                <a:spcPct val="40000"/>
              </a:spcBef>
            </a:pPr>
            <a:r>
              <a:rPr lang="en-GB" sz="2800"/>
              <a:t>Childcare now less of a barrier  </a:t>
            </a:r>
          </a:p>
          <a:p>
            <a:pPr>
              <a:spcBef>
                <a:spcPct val="40000"/>
              </a:spcBef>
            </a:pPr>
            <a:r>
              <a:rPr lang="en-GB" sz="2800"/>
              <a:t>Low self-esteem now less of a barrier, but….</a:t>
            </a:r>
          </a:p>
          <a:p>
            <a:pPr>
              <a:spcBef>
                <a:spcPct val="40000"/>
              </a:spcBef>
            </a:pPr>
            <a:r>
              <a:rPr lang="en-GB" sz="2800"/>
              <a:t>Scales demonstrated </a:t>
            </a:r>
            <a:r>
              <a:rPr lang="en-GB" sz="2800" i="1"/>
              <a:t>moderate </a:t>
            </a:r>
            <a:r>
              <a:rPr lang="en-GB" sz="2800"/>
              <a:t>progress in confidence-building, especially on childcare </a:t>
            </a:r>
          </a:p>
          <a:p>
            <a:pPr>
              <a:spcBef>
                <a:spcPct val="40000"/>
              </a:spcBef>
            </a:pPr>
            <a:r>
              <a:rPr lang="en-GB" sz="2800"/>
              <a:t>Little progress on ‘external’ barriers such as access to transport, lack of social capital  </a:t>
            </a:r>
          </a:p>
          <a:p>
            <a:pPr>
              <a:spcBef>
                <a:spcPct val="40000"/>
              </a:spcBef>
            </a:pPr>
            <a:r>
              <a:rPr lang="en-GB" sz="2800"/>
              <a:t>Intractable problems around health/disability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DC43-E955-4FDD-B4B7-8CFF9163AE0A}" type="slidenum">
              <a:rPr lang="en-GB"/>
              <a:pPr/>
              <a:t>22</a:t>
            </a:fld>
            <a:endParaRPr lang="en-GB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Insights from policy case studies 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815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400"/>
              <a:t>10 Phase One local authorities; 15 case studies</a:t>
            </a:r>
          </a:p>
          <a:p>
            <a:pPr>
              <a:spcBef>
                <a:spcPct val="40000"/>
              </a:spcBef>
            </a:pPr>
            <a:r>
              <a:rPr lang="en-GB" sz="2400"/>
              <a:t>Overview of management, programme content</a:t>
            </a:r>
            <a:endParaRPr lang="en-GB" sz="2300"/>
          </a:p>
          <a:p>
            <a:pPr>
              <a:spcBef>
                <a:spcPct val="40000"/>
              </a:spcBef>
            </a:pPr>
            <a:r>
              <a:rPr lang="en-GB" sz="2400"/>
              <a:t>We were able to focus on individual local projects, e.g.: </a:t>
            </a:r>
          </a:p>
          <a:p>
            <a:pPr lvl="1">
              <a:spcBef>
                <a:spcPct val="40000"/>
              </a:spcBef>
            </a:pPr>
            <a:r>
              <a:rPr lang="en-GB" sz="2000"/>
              <a:t>access to transport in rural areas</a:t>
            </a:r>
          </a:p>
          <a:p>
            <a:pPr lvl="1">
              <a:spcBef>
                <a:spcPct val="40000"/>
              </a:spcBef>
            </a:pPr>
            <a:r>
              <a:rPr lang="en-GB" sz="2000"/>
              <a:t>money/debt advice </a:t>
            </a:r>
          </a:p>
          <a:p>
            <a:pPr lvl="1">
              <a:spcBef>
                <a:spcPct val="40000"/>
              </a:spcBef>
            </a:pPr>
            <a:r>
              <a:rPr lang="en-GB" sz="2000"/>
              <a:t>Work experience placements with employers</a:t>
            </a:r>
          </a:p>
          <a:p>
            <a:pPr lvl="1">
              <a:spcBef>
                <a:spcPct val="40000"/>
              </a:spcBef>
            </a:pPr>
            <a:r>
              <a:rPr lang="en-GB" sz="2000"/>
              <a:t>Financial support for childcare and training clients in childcare</a:t>
            </a:r>
          </a:p>
          <a:p>
            <a:pPr>
              <a:spcBef>
                <a:spcPct val="40000"/>
              </a:spcBef>
            </a:pPr>
            <a:r>
              <a:rPr lang="en-GB" sz="2400"/>
              <a:t>We were able to regularly report on </a:t>
            </a:r>
            <a:r>
              <a:rPr lang="en-GB" sz="2400" u="sng"/>
              <a:t>HOW</a:t>
            </a:r>
            <a:r>
              <a:rPr lang="en-GB" sz="2400"/>
              <a:t> projects operated, </a:t>
            </a:r>
            <a:r>
              <a:rPr lang="en-GB" sz="2400" u="sng"/>
              <a:t>WHY</a:t>
            </a:r>
            <a:r>
              <a:rPr lang="en-GB" sz="2400"/>
              <a:t> they worked well – formative evaluation to share good practice and inform the continuing development of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B5C9-BAB1-4D1B-B32E-61C1B9AE2967}" type="slidenum">
              <a:rPr lang="en-GB"/>
              <a:pPr/>
              <a:t>23</a:t>
            </a:fld>
            <a:endParaRPr lang="en-GB"/>
          </a:p>
        </p:txBody>
      </p:sp>
      <p:sp>
        <p:nvSpPr>
          <p:cNvPr id="68505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/>
              <a:t>Variation by Area </a:t>
            </a:r>
            <a:r>
              <a:rPr lang="en-GB" sz="1600">
                <a:latin typeface="Arial" charset="0"/>
                <a:cs typeface="Arial" charset="0"/>
              </a:rPr>
              <a:t>(illustrative – not final results)</a:t>
            </a:r>
          </a:p>
        </p:txBody>
      </p:sp>
      <p:graphicFrame>
        <p:nvGraphicFramePr>
          <p:cNvPr id="68505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685800" y="2239963"/>
          <a:ext cx="7772400" cy="3595687"/>
        </p:xfrm>
        <a:graphic>
          <a:graphicData uri="http://schemas.openxmlformats.org/presentationml/2006/ole">
            <p:oleObj spid="_x0000_s685059" name="Chart" r:id="rId3" imgW="8858393" imgH="4257532" progId="Excel.Sheet.8">
              <p:embed/>
            </p:oleObj>
          </a:graphicData>
        </a:graphic>
      </p:graphicFrame>
      <p:sp>
        <p:nvSpPr>
          <p:cNvPr id="685060" name="Text Box 8"/>
          <p:cNvSpPr txBox="1">
            <a:spLocks noChangeArrowheads="1"/>
          </p:cNvSpPr>
          <p:nvPr/>
        </p:nvSpPr>
        <p:spPr bwMode="auto">
          <a:xfrm>
            <a:off x="5292725" y="58054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>
                <a:latin typeface="Arial" charset="0"/>
                <a:cs typeface="Arial" charset="0"/>
              </a:rPr>
              <a:t>Reference: West Lothian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0161-3554-443B-98FD-66514103E0F2}" type="slidenum">
              <a:rPr lang="en-GB"/>
              <a:pPr/>
              <a:t>24</a:t>
            </a:fld>
            <a:endParaRPr lang="en-GB"/>
          </a:p>
        </p:txBody>
      </p:sp>
      <p:sp>
        <p:nvSpPr>
          <p:cNvPr id="686082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/>
              <a:t>Variables </a:t>
            </a:r>
            <a:r>
              <a:rPr lang="en-GB" sz="1600">
                <a:latin typeface="Arial" charset="0"/>
                <a:cs typeface="Arial" charset="0"/>
              </a:rPr>
              <a:t>(illustrative – not final results)</a:t>
            </a:r>
          </a:p>
        </p:txBody>
      </p:sp>
      <p:graphicFrame>
        <p:nvGraphicFramePr>
          <p:cNvPr id="68608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036638" y="2414588"/>
          <a:ext cx="7070725" cy="3246437"/>
        </p:xfrm>
        <a:graphic>
          <a:graphicData uri="http://schemas.openxmlformats.org/presentationml/2006/ole">
            <p:oleObj spid="_x0000_s686083" name="Chart" r:id="rId3" imgW="7486793" imgH="3571732" progId="Excel.Sheet.8">
              <p:embed/>
            </p:oleObj>
          </a:graphicData>
        </a:graphic>
      </p:graphicFrame>
      <p:sp>
        <p:nvSpPr>
          <p:cNvPr id="686084" name="Text Box 8"/>
          <p:cNvSpPr txBox="1">
            <a:spLocks noChangeArrowheads="1"/>
          </p:cNvSpPr>
          <p:nvPr/>
        </p:nvSpPr>
        <p:spPr bwMode="auto">
          <a:xfrm>
            <a:off x="5003800" y="1268413"/>
            <a:ext cx="32400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>
                <a:latin typeface="Arial" charset="0"/>
                <a:cs typeface="Arial" charset="0"/>
              </a:rPr>
              <a:t>Percentage Correct = 85.5% 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>
                <a:latin typeface="Arial" charset="0"/>
                <a:cs typeface="Arial" charset="0"/>
              </a:rPr>
              <a:t>Pseudo R Square = 24.7%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F91-E90F-4BB0-9485-63D68C587A3D}" type="slidenum">
              <a:rPr lang="en-GB"/>
              <a:pPr/>
              <a:t>25</a:t>
            </a:fld>
            <a:endParaRPr lang="en-GB"/>
          </a:p>
        </p:txBody>
      </p:sp>
      <p:sp>
        <p:nvSpPr>
          <p:cNvPr id="68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>
                <a:latin typeface="Arial" charset="0"/>
                <a:cs typeface="Arial" charset="0"/>
              </a:rPr>
              <a:t>Draft Findings</a:t>
            </a:r>
          </a:p>
        </p:txBody>
      </p:sp>
      <p:sp>
        <p:nvSpPr>
          <p:cNvPr id="687107" name="TextBox 4"/>
          <p:cNvSpPr txBox="1">
            <a:spLocks noChangeArrowheads="1"/>
          </p:cNvSpPr>
          <p:nvPr/>
        </p:nvSpPr>
        <p:spPr bwMode="auto">
          <a:xfrm>
            <a:off x="642938" y="1928813"/>
            <a:ext cx="32861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u="sng">
                <a:latin typeface="Arial" charset="0"/>
                <a:cs typeface="Arial" charset="0"/>
              </a:rPr>
              <a:t>Promoters</a:t>
            </a:r>
          </a:p>
          <a:p>
            <a:pPr eaLnBrk="1" hangingPunct="1"/>
            <a:endParaRPr lang="en-GB" sz="180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Qualifications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Age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Lone parent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Area – Glasgow or North Ayrshire</a:t>
            </a:r>
          </a:p>
          <a:p>
            <a:pPr eaLnBrk="1" hangingPunct="1"/>
            <a:endParaRPr lang="en-GB" sz="1800">
              <a:latin typeface="Arial" charset="0"/>
              <a:cs typeface="Arial" charset="0"/>
            </a:endParaRPr>
          </a:p>
        </p:txBody>
      </p:sp>
      <p:sp>
        <p:nvSpPr>
          <p:cNvPr id="687108" name="TextBox 5"/>
          <p:cNvSpPr txBox="1">
            <a:spLocks noChangeArrowheads="1"/>
          </p:cNvSpPr>
          <p:nvPr/>
        </p:nvSpPr>
        <p:spPr bwMode="auto">
          <a:xfrm>
            <a:off x="4929188" y="2000250"/>
            <a:ext cx="3786187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u="sng">
                <a:latin typeface="Arial" charset="0"/>
                <a:cs typeface="Arial" charset="0"/>
              </a:rPr>
              <a:t>Inhibitors</a:t>
            </a:r>
          </a:p>
          <a:p>
            <a:pPr eaLnBrk="1" hangingPunct="1"/>
            <a:endParaRPr lang="en-GB" sz="180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Identifiable barriers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Under 20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 Having been out of work for any period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Being pregnant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Phase 2 Local Authority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8FFD-DA52-404D-8F38-46DDA82AE43B}" type="slidenum">
              <a:rPr lang="en-GB"/>
              <a:pPr/>
              <a:t>26</a:t>
            </a:fld>
            <a:endParaRPr lang="en-GB"/>
          </a:p>
        </p:txBody>
      </p:sp>
      <p:sp>
        <p:nvSpPr>
          <p:cNvPr id="68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>
                <a:latin typeface="Arial" charset="0"/>
                <a:cs typeface="Arial" charset="0"/>
              </a:rPr>
              <a:t>Propensity Model</a:t>
            </a:r>
          </a:p>
        </p:txBody>
      </p:sp>
      <p:sp>
        <p:nvSpPr>
          <p:cNvPr id="688131" name="TextBox 6"/>
          <p:cNvSpPr txBox="1">
            <a:spLocks noChangeArrowheads="1"/>
          </p:cNvSpPr>
          <p:nvPr/>
        </p:nvSpPr>
        <p:spPr bwMode="auto">
          <a:xfrm>
            <a:off x="571500" y="1643063"/>
            <a:ext cx="7286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2400">
                <a:latin typeface="Arial" charset="0"/>
                <a:cs typeface="Arial" charset="0"/>
              </a:rPr>
              <a:t>Match to cases in “Control Group” – 198 from control and 668 from WFF</a:t>
            </a:r>
          </a:p>
          <a:p>
            <a:pPr eaLnBrk="1" hangingPunct="1"/>
            <a:r>
              <a:rPr lang="en-GB" sz="2400">
                <a:latin typeface="Arial" charset="0"/>
                <a:cs typeface="Arial" charset="0"/>
              </a:rPr>
              <a:t>Transition rate of 18% in control group and 52% n WFF and improvement of </a:t>
            </a:r>
          </a:p>
          <a:p>
            <a:pPr eaLnBrk="1" hangingPunct="1"/>
            <a:r>
              <a:rPr lang="en-GB" sz="2400">
                <a:latin typeface="Arial" charset="0"/>
                <a:cs typeface="Arial" charset="0"/>
              </a:rPr>
              <a:t>188% - but!</a:t>
            </a:r>
          </a:p>
          <a:p>
            <a:pPr eaLnBrk="1" hangingPunct="1"/>
            <a:endParaRPr lang="en-GB" sz="2400">
              <a:latin typeface="Arial" charset="0"/>
              <a:cs typeface="Arial" charset="0"/>
            </a:endParaRPr>
          </a:p>
          <a:p>
            <a:pPr eaLnBrk="1" hangingPunct="1"/>
            <a:r>
              <a:rPr lang="en-GB" sz="2400">
                <a:latin typeface="Arial" charset="0"/>
                <a:cs typeface="Arial" charset="0"/>
              </a:rPr>
              <a:t>Cases in British Household Panel</a:t>
            </a:r>
          </a:p>
          <a:p>
            <a:pPr eaLnBrk="1" hangingPunct="1"/>
            <a:r>
              <a:rPr lang="en-GB" sz="2400">
                <a:latin typeface="Arial" charset="0"/>
                <a:cs typeface="Arial" charset="0"/>
              </a:rPr>
              <a:t>1</a:t>
            </a:r>
            <a:r>
              <a:rPr lang="en-GB" sz="2400" baseline="30000">
                <a:latin typeface="Arial" charset="0"/>
                <a:cs typeface="Arial" charset="0"/>
              </a:rPr>
              <a:t>st</a:t>
            </a:r>
            <a:r>
              <a:rPr lang="en-GB" sz="2400">
                <a:latin typeface="Arial" charset="0"/>
                <a:cs typeface="Arial" charset="0"/>
              </a:rPr>
              <a:t> September 2004 to 1</a:t>
            </a:r>
            <a:r>
              <a:rPr lang="en-GB" sz="2400" baseline="30000">
                <a:latin typeface="Arial" charset="0"/>
                <a:cs typeface="Arial" charset="0"/>
              </a:rPr>
              <a:t>st</a:t>
            </a:r>
            <a:r>
              <a:rPr lang="en-GB" sz="2400">
                <a:latin typeface="Arial" charset="0"/>
                <a:cs typeface="Arial" charset="0"/>
              </a:rPr>
              <a:t> September 2005 BHPS = 40.6% WFF = 58.3% an improvement of 43.5%</a:t>
            </a:r>
          </a:p>
          <a:p>
            <a:pPr eaLnBrk="1" hangingPunct="1"/>
            <a:r>
              <a:rPr lang="en-GB" sz="2400">
                <a:latin typeface="Arial" charset="0"/>
                <a:cs typeface="Arial" charset="0"/>
              </a:rPr>
              <a:t>( Matched on housing tenure own or rent -1202 matches from BHPS and 2115 from WFF)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488B-6A89-441C-8C1E-0C4B3A50CBCA}" type="slidenum">
              <a:rPr lang="en-GB"/>
              <a:pPr/>
              <a:t>27</a:t>
            </a:fld>
            <a:endParaRPr lang="en-GB"/>
          </a:p>
        </p:txBody>
      </p:sp>
      <p:sp>
        <p:nvSpPr>
          <p:cNvPr id="69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>
                <a:latin typeface="Arial" charset="0"/>
                <a:cs typeface="Arial" charset="0"/>
              </a:rPr>
              <a:t>Multi Level Model </a:t>
            </a:r>
            <a:r>
              <a:rPr lang="en-GB" sz="1600">
                <a:latin typeface="Arial" charset="0"/>
                <a:cs typeface="Arial" charset="0"/>
              </a:rPr>
              <a:t>(illustrative – not final results)</a:t>
            </a:r>
          </a:p>
        </p:txBody>
      </p:sp>
      <p:sp>
        <p:nvSpPr>
          <p:cNvPr id="690179" name="TextBox 5"/>
          <p:cNvSpPr txBox="1">
            <a:spLocks noChangeArrowheads="1"/>
          </p:cNvSpPr>
          <p:nvPr/>
        </p:nvSpPr>
        <p:spPr bwMode="auto">
          <a:xfrm>
            <a:off x="571500" y="1357313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>
                <a:latin typeface="Arial" charset="0"/>
                <a:cs typeface="Arial" charset="0"/>
              </a:rPr>
              <a:t>Individuals live in local authorities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91073" y="2211555"/>
          <a:ext cx="7398431" cy="416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D8EA-2A3E-485D-B2E5-580E82BC2BD7}" type="slidenum">
              <a:rPr lang="en-GB"/>
              <a:pPr/>
              <a:t>28</a:t>
            </a:fld>
            <a:endParaRPr lang="en-GB"/>
          </a:p>
        </p:txBody>
      </p:sp>
      <p:sp>
        <p:nvSpPr>
          <p:cNvPr id="69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Equations </a:t>
            </a:r>
            <a:r>
              <a:rPr lang="en-GB" sz="1800">
                <a:latin typeface="Arial" charset="0"/>
                <a:cs typeface="Arial" charset="0"/>
              </a:rPr>
              <a:t>(illustrative – not final results)</a:t>
            </a:r>
          </a:p>
        </p:txBody>
      </p:sp>
      <p:pic>
        <p:nvPicPr>
          <p:cNvPr id="6922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4735" t="14206" r="69221" b="63696"/>
          <a:stretch>
            <a:fillRect/>
          </a:stretch>
        </p:blipFill>
        <p:spPr>
          <a:xfrm>
            <a:off x="793750" y="2020888"/>
            <a:ext cx="6657975" cy="40782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CFE-59DE-49ED-B424-898ED4F5FB89}" type="slidenum">
              <a:rPr lang="en-GB"/>
              <a:pPr/>
              <a:t>29</a:t>
            </a:fld>
            <a:endParaRPr lang="en-GB"/>
          </a:p>
        </p:txBody>
      </p:sp>
      <p:sp>
        <p:nvSpPr>
          <p:cNvPr id="69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>
                <a:latin typeface="Arial" charset="0"/>
                <a:cs typeface="Arial" charset="0"/>
              </a:rPr>
              <a:t>Variation with Local Authority </a:t>
            </a:r>
            <a:r>
              <a:rPr lang="en-GB" sz="1600">
                <a:latin typeface="Arial" charset="0"/>
                <a:cs typeface="Arial" charset="0"/>
              </a:rPr>
              <a:t>(illustrative – not final results)</a:t>
            </a:r>
          </a:p>
        </p:txBody>
      </p:sp>
      <p:pic>
        <p:nvPicPr>
          <p:cNvPr id="693251" name="Picture 2"/>
          <p:cNvPicPr>
            <a:picLocks noChangeAspect="1" noChangeArrowheads="1"/>
          </p:cNvPicPr>
          <p:nvPr/>
        </p:nvPicPr>
        <p:blipFill>
          <a:blip r:embed="rId3"/>
          <a:srcRect t="8672" b="6792"/>
          <a:stretch>
            <a:fillRect/>
          </a:stretch>
        </p:blipFill>
        <p:spPr bwMode="auto">
          <a:xfrm>
            <a:off x="323850" y="2205038"/>
            <a:ext cx="7729538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3252" name="TextBox 3"/>
          <p:cNvSpPr txBox="1">
            <a:spLocks noChangeArrowheads="1"/>
          </p:cNvSpPr>
          <p:nvPr/>
        </p:nvSpPr>
        <p:spPr bwMode="auto">
          <a:xfrm>
            <a:off x="971550" y="6237288"/>
            <a:ext cx="164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  <a:cs typeface="Arial" charset="0"/>
              </a:rPr>
              <a:t>Dundee</a:t>
            </a:r>
          </a:p>
        </p:txBody>
      </p:sp>
      <p:sp>
        <p:nvSpPr>
          <p:cNvPr id="693253" name="TextBox 4"/>
          <p:cNvSpPr txBox="1">
            <a:spLocks noChangeArrowheads="1"/>
          </p:cNvSpPr>
          <p:nvPr/>
        </p:nvSpPr>
        <p:spPr bwMode="auto">
          <a:xfrm>
            <a:off x="2051050" y="5734050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  <a:cs typeface="Arial" charset="0"/>
              </a:rPr>
              <a:t>Aberdeen City &amp; Aberdeenshire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476375" y="4941888"/>
            <a:ext cx="857250" cy="78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3256" name="TextBox 9"/>
          <p:cNvSpPr txBox="1">
            <a:spLocks noChangeArrowheads="1"/>
          </p:cNvSpPr>
          <p:nvPr/>
        </p:nvSpPr>
        <p:spPr bwMode="auto">
          <a:xfrm>
            <a:off x="7164388" y="2205038"/>
            <a:ext cx="157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  <a:cs typeface="Arial" charset="0"/>
              </a:rPr>
              <a:t>Glasgow City</a:t>
            </a:r>
          </a:p>
        </p:txBody>
      </p:sp>
      <p:sp>
        <p:nvSpPr>
          <p:cNvPr id="693257" name="TextBox 10"/>
          <p:cNvSpPr txBox="1">
            <a:spLocks noChangeArrowheads="1"/>
          </p:cNvSpPr>
          <p:nvPr/>
        </p:nvSpPr>
        <p:spPr bwMode="auto">
          <a:xfrm>
            <a:off x="6588125" y="4365625"/>
            <a:ext cx="185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  <a:cs typeface="Arial" charset="0"/>
              </a:rPr>
              <a:t>North Ayrshire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006431" y="2794794"/>
            <a:ext cx="4587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484144" y="3821906"/>
            <a:ext cx="928688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93260" name="Picture 2"/>
          <p:cNvPicPr>
            <a:picLocks noChangeAspect="1" noChangeArrowheads="1"/>
          </p:cNvPicPr>
          <p:nvPr/>
        </p:nvPicPr>
        <p:blipFill>
          <a:blip r:embed="rId4"/>
          <a:srcRect l="4735" t="14206" r="69221" b="63696"/>
          <a:stretch>
            <a:fillRect/>
          </a:stretch>
        </p:blipFill>
        <p:spPr bwMode="auto">
          <a:xfrm>
            <a:off x="285750" y="1428750"/>
            <a:ext cx="35004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Straight Arrow Connector 8"/>
          <p:cNvCxnSpPr>
            <a:cxnSpLocks noChangeShapeType="1"/>
            <a:stCxn id="693252" idx="1"/>
          </p:cNvCxnSpPr>
          <p:nvPr/>
        </p:nvCxnSpPr>
        <p:spPr bwMode="auto">
          <a:xfrm flipV="1">
            <a:off x="971550" y="5300663"/>
            <a:ext cx="144463" cy="11207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A73C-8FC5-4767-ACB7-373232A0AD97}" type="slidenum">
              <a:rPr lang="en-GB"/>
              <a:pPr/>
              <a:t>3</a:t>
            </a:fld>
            <a:endParaRPr lang="en-GB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ERI Team</a:t>
            </a:r>
            <a:endParaRPr lang="en-GB" sz="3200">
              <a:latin typeface="Arial" charset="0"/>
            </a:endParaRP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82015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/>
              <a:t>Many people were involved in the evaluation team over the 4 years (2004-08). These include: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/>
              <a:t>Ronald McQuaid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/>
              <a:t> Sue Bond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/>
              <a:t>Vanesa Fuertes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/>
              <a:t>Cathy Craig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/>
              <a:t>Robert Raeside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/>
              <a:t>Plus Colin Lindsay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/>
              <a:t>Jesus Canduela 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3031-6962-45D4-88FA-42D13EC16BD2}" type="slidenum">
              <a:rPr lang="en-GB"/>
              <a:pPr/>
              <a:t>30</a:t>
            </a:fld>
            <a:endParaRPr lang="en-GB"/>
          </a:p>
        </p:txBody>
      </p:sp>
      <p:sp>
        <p:nvSpPr>
          <p:cNvPr id="69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>
                <a:latin typeface="Arial" charset="0"/>
                <a:cs typeface="Arial" charset="0"/>
              </a:rPr>
              <a:t>Fixed Effects Model </a:t>
            </a:r>
            <a:r>
              <a:rPr lang="en-GB" sz="1600">
                <a:latin typeface="Arial" charset="0"/>
                <a:cs typeface="Arial" charset="0"/>
              </a:rPr>
              <a:t>(illustrative – not final results)</a:t>
            </a:r>
          </a:p>
        </p:txBody>
      </p:sp>
      <p:pic>
        <p:nvPicPr>
          <p:cNvPr id="695299" name="Picture 3"/>
          <p:cNvPicPr>
            <a:picLocks noChangeAspect="1" noChangeArrowheads="1"/>
          </p:cNvPicPr>
          <p:nvPr/>
        </p:nvPicPr>
        <p:blipFill>
          <a:blip r:embed="rId2"/>
          <a:srcRect t="5988" r="21855" b="56886"/>
          <a:stretch>
            <a:fillRect/>
          </a:stretch>
        </p:blipFill>
        <p:spPr bwMode="auto">
          <a:xfrm>
            <a:off x="250825" y="1844675"/>
            <a:ext cx="88931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FF2-7845-4421-88EB-57147732967B}" type="slidenum">
              <a:rPr lang="en-GB"/>
              <a:pPr/>
              <a:t>31</a:t>
            </a:fld>
            <a:endParaRPr lang="en-GB"/>
          </a:p>
        </p:txBody>
      </p:sp>
      <p:sp>
        <p:nvSpPr>
          <p:cNvPr id="69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>
                <a:latin typeface="Arial" charset="0"/>
                <a:cs typeface="Arial" charset="0"/>
              </a:rPr>
              <a:t>Random Effects Model </a:t>
            </a:r>
            <a:r>
              <a:rPr lang="en-GB" sz="1600">
                <a:latin typeface="Arial" charset="0"/>
                <a:cs typeface="Arial" charset="0"/>
              </a:rPr>
              <a:t>(illustrative – not final results)</a:t>
            </a:r>
          </a:p>
        </p:txBody>
      </p:sp>
      <p:pic>
        <p:nvPicPr>
          <p:cNvPr id="696323" name="Picture 2"/>
          <p:cNvPicPr>
            <a:picLocks noChangeAspect="1" noChangeArrowheads="1"/>
          </p:cNvPicPr>
          <p:nvPr/>
        </p:nvPicPr>
        <p:blipFill>
          <a:blip r:embed="rId2"/>
          <a:srcRect t="5882" r="21471" b="47060"/>
          <a:stretch>
            <a:fillRect/>
          </a:stretch>
        </p:blipFill>
        <p:spPr bwMode="auto">
          <a:xfrm>
            <a:off x="250825" y="1785938"/>
            <a:ext cx="8713788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7E18-E9E4-44A6-9350-C8FE10DDBDBD}" type="slidenum">
              <a:rPr lang="en-GB"/>
              <a:pPr/>
              <a:t>32</a:t>
            </a:fld>
            <a:endParaRPr lang="en-GB"/>
          </a:p>
        </p:txBody>
      </p:sp>
      <p:sp>
        <p:nvSpPr>
          <p:cNvPr id="697346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GB" sz="2500">
                <a:latin typeface="Arial" charset="0"/>
                <a:cs typeface="Arial" charset="0"/>
              </a:rPr>
              <a:t>Residuals by Area </a:t>
            </a:r>
            <a:r>
              <a:rPr lang="en-GB" sz="1600">
                <a:latin typeface="Arial" charset="0"/>
                <a:cs typeface="Arial" charset="0"/>
              </a:rPr>
              <a:t>(illustrative – not final results)</a:t>
            </a:r>
          </a:p>
        </p:txBody>
      </p:sp>
      <p:pic>
        <p:nvPicPr>
          <p:cNvPr id="697347" name="Picture 2"/>
          <p:cNvPicPr>
            <a:picLocks noChangeAspect="1" noChangeArrowheads="1"/>
          </p:cNvPicPr>
          <p:nvPr/>
        </p:nvPicPr>
        <p:blipFill>
          <a:blip r:embed="rId3"/>
          <a:srcRect t="10854" b="8827"/>
          <a:stretch>
            <a:fillRect/>
          </a:stretch>
        </p:blipFill>
        <p:spPr bwMode="auto">
          <a:xfrm>
            <a:off x="1116013" y="1989138"/>
            <a:ext cx="7488237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348" name="TextBox 5"/>
          <p:cNvSpPr txBox="1">
            <a:spLocks noChangeArrowheads="1"/>
          </p:cNvSpPr>
          <p:nvPr/>
        </p:nvSpPr>
        <p:spPr bwMode="auto">
          <a:xfrm>
            <a:off x="7812088" y="1341438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  <a:cs typeface="Arial" charset="0"/>
              </a:rPr>
              <a:t>South Lanarkshire</a:t>
            </a:r>
          </a:p>
        </p:txBody>
      </p:sp>
      <p:cxnSp>
        <p:nvCxnSpPr>
          <p:cNvPr id="8" name="Straight Arrow Connector 7"/>
          <p:cNvCxnSpPr>
            <a:cxnSpLocks noChangeShapeType="1"/>
            <a:stCxn id="697348" idx="2"/>
          </p:cNvCxnSpPr>
          <p:nvPr/>
        </p:nvCxnSpPr>
        <p:spPr bwMode="auto">
          <a:xfrm flipH="1">
            <a:off x="7740650" y="1982788"/>
            <a:ext cx="857250" cy="4699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97350" name="TextBox 8"/>
          <p:cNvSpPr txBox="1">
            <a:spLocks noChangeArrowheads="1"/>
          </p:cNvSpPr>
          <p:nvPr/>
        </p:nvSpPr>
        <p:spPr bwMode="auto">
          <a:xfrm>
            <a:off x="468313" y="573405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  <a:cs typeface="Arial" charset="0"/>
              </a:rPr>
              <a:t>Dundee</a:t>
            </a:r>
          </a:p>
        </p:txBody>
      </p:sp>
      <p:sp>
        <p:nvSpPr>
          <p:cNvPr id="697351" name="TextBox 9"/>
          <p:cNvSpPr txBox="1">
            <a:spLocks noChangeArrowheads="1"/>
          </p:cNvSpPr>
          <p:nvPr/>
        </p:nvSpPr>
        <p:spPr bwMode="auto">
          <a:xfrm>
            <a:off x="1979613" y="5661025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latin typeface="Calibri" pitchFamily="34" charset="0"/>
                <a:cs typeface="Arial" charset="0"/>
              </a:rPr>
              <a:t>Aberdeen  city</a:t>
            </a:r>
          </a:p>
          <a:p>
            <a:pPr eaLnBrk="1" hangingPunct="1"/>
            <a:r>
              <a:rPr lang="en-GB" sz="1800">
                <a:latin typeface="Calibri" pitchFamily="34" charset="0"/>
                <a:cs typeface="Arial" charset="0"/>
              </a:rPr>
              <a:t>Aberdeenshire</a:t>
            </a:r>
          </a:p>
        </p:txBody>
      </p:sp>
      <p:cxnSp>
        <p:nvCxnSpPr>
          <p:cNvPr id="12" name="Straight Arrow Connector 11"/>
          <p:cNvCxnSpPr>
            <a:cxnSpLocks noChangeShapeType="1"/>
            <a:stCxn id="697351" idx="0"/>
          </p:cNvCxnSpPr>
          <p:nvPr/>
        </p:nvCxnSpPr>
        <p:spPr bwMode="auto">
          <a:xfrm flipH="1" flipV="1">
            <a:off x="2268538" y="4364038"/>
            <a:ext cx="496887" cy="12969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935831" y="4833144"/>
            <a:ext cx="928688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E83F-A30D-4A7E-ABA0-83947964D624}" type="slidenum">
              <a:rPr lang="en-GB"/>
              <a:pPr/>
              <a:t>33</a:t>
            </a:fld>
            <a:endParaRPr lang="en-GB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en-GB" sz="4400" b="1"/>
              <a:t>Conclusions 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F5F31-F756-4285-9FFD-212402EDC2F3}" type="slidenum">
              <a:rPr lang="en-GB"/>
              <a:pPr/>
              <a:t>34</a:t>
            </a:fld>
            <a:endParaRPr lang="en-GB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Evaluating Working for Families Fund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81538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800"/>
              <a:t>Effectively targeted low-skilled lone parents with multiple barriers to work, limiting deadweight</a:t>
            </a:r>
          </a:p>
          <a:p>
            <a:pPr>
              <a:spcBef>
                <a:spcPct val="40000"/>
              </a:spcBef>
            </a:pPr>
            <a:r>
              <a:rPr lang="en-GB" sz="2800"/>
              <a:t>Improved chances of finding work</a:t>
            </a:r>
          </a:p>
          <a:p>
            <a:pPr>
              <a:spcBef>
                <a:spcPct val="40000"/>
              </a:spcBef>
            </a:pPr>
            <a:r>
              <a:rPr lang="en-GB" sz="2800"/>
              <a:t>Improved access to and knowledge of childcare</a:t>
            </a:r>
          </a:p>
          <a:p>
            <a:pPr>
              <a:spcBef>
                <a:spcPct val="40000"/>
              </a:spcBef>
            </a:pPr>
            <a:r>
              <a:rPr lang="en-GB" sz="2800"/>
              <a:t>Sustained people in work through crisis</a:t>
            </a:r>
          </a:p>
          <a:p>
            <a:pPr>
              <a:spcBef>
                <a:spcPct val="40000"/>
              </a:spcBef>
            </a:pPr>
            <a:r>
              <a:rPr lang="en-GB" sz="2800"/>
              <a:t>Confidence gains may lead to progress later</a:t>
            </a:r>
          </a:p>
          <a:p>
            <a:pPr>
              <a:spcBef>
                <a:spcPct val="40000"/>
              </a:spcBef>
            </a:pPr>
            <a:r>
              <a:rPr lang="en-GB" sz="2800"/>
              <a:t>More help needed for those with fewer skills, those with severe household/skills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D8A6-611B-4E06-B460-2690F5F1BB3B}" type="slidenum">
              <a:rPr lang="en-GB"/>
              <a:pPr/>
              <a:t>35</a:t>
            </a:fld>
            <a:endParaRPr lang="en-GB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Reflecting on the evaluation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6815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500"/>
              <a:t>Avoiding simplistic ‘league table’ comparisons – in-depth, qualitative policy research and baseline data about clients allowed us to place results in context and explain differences across local authorities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500"/>
              <a:t>In-depth, qualitative work = depth of understanding of HOW and WHY outcomes were achieved by different approaches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500"/>
              <a:t>Case studies on policy help practitioners and policy makers to understand ‘what works’ and take action.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500"/>
              <a:t>Formative evaluation of value to policy makers and service providers – sharing of good practice and informing policy development in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0629-8C4F-4FD5-93F3-659DA8D13430}" type="slidenum">
              <a:rPr lang="en-GB"/>
              <a:pPr/>
              <a:t>36</a:t>
            </a:fld>
            <a:endParaRPr lang="en-GB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1300"/>
          </a:p>
          <a:p>
            <a:pPr>
              <a:lnSpc>
                <a:spcPct val="80000"/>
              </a:lnSpc>
              <a:buFontTx/>
              <a:buNone/>
            </a:pPr>
            <a:endParaRPr lang="en-GB" sz="13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3600" b="1"/>
              <a:t>The end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36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3200"/>
              <a:t>For more information see the Scottish Government Website: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3200"/>
              <a:t>www.scotland.gov.uk/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32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3200"/>
              <a:t> and the ERI website: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3200"/>
              <a:t>www.napier.ac.uk/eri</a:t>
            </a:r>
            <a:endParaRPr lang="en-GB" sz="3200" i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/>
              <a:t>www.napier.ac.uk/randkt/rktcentres/eri/projects/Pages/WorkingforFamilies.aspx</a:t>
            </a:r>
            <a:endParaRPr lang="en-GB" sz="3200"/>
          </a:p>
          <a:p>
            <a:pPr algn="ctr">
              <a:lnSpc>
                <a:spcPct val="80000"/>
              </a:lnSpc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DC20-FD6D-4F9A-B71A-EC6661279F38}" type="slidenum">
              <a:rPr lang="en-GB"/>
              <a:pPr/>
              <a:t>4</a:t>
            </a:fld>
            <a:endParaRPr lang="en-GB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918450" cy="4114800"/>
          </a:xfrm>
        </p:spPr>
        <p:txBody>
          <a:bodyPr/>
          <a:lstStyle/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 sz="4400" b="1"/>
              <a:t>	The Scottish Government’s Working for Families Fund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8B1-A6BF-4227-9899-B213BA20CD31}" type="slidenum">
              <a:rPr lang="en-GB"/>
              <a:pPr/>
              <a:t>5</a:t>
            </a:fld>
            <a:endParaRPr lang="en-GB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497887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Aims of Working for Families Fund (WFF)</a:t>
            </a:r>
            <a:endParaRPr lang="en-GB" sz="3200">
              <a:latin typeface="Arial" charset="0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964612" cy="4475162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800"/>
              <a:t>Funding and strategic management/objectives set by Scottish government; delivery by local authorities </a:t>
            </a:r>
          </a:p>
          <a:p>
            <a:pPr>
              <a:spcBef>
                <a:spcPct val="40000"/>
              </a:spcBef>
            </a:pPr>
            <a:r>
              <a:rPr lang="en-GB" sz="2800"/>
              <a:t>Improve employability of lone parents and parents with barriers to work/labour market participation</a:t>
            </a:r>
          </a:p>
          <a:p>
            <a:pPr>
              <a:spcBef>
                <a:spcPct val="40000"/>
              </a:spcBef>
            </a:pPr>
            <a:r>
              <a:rPr lang="en-GB" sz="2800"/>
              <a:t>Targeting lone parents, ‘households in poverty’, ‘households with stresses’ (drugs, mental health, etc.)</a:t>
            </a:r>
          </a:p>
          <a:p>
            <a:pPr>
              <a:spcBef>
                <a:spcPct val="40000"/>
              </a:spcBef>
            </a:pPr>
            <a:r>
              <a:rPr lang="en-GB" sz="2800"/>
              <a:t>All participation </a:t>
            </a:r>
            <a:r>
              <a:rPr lang="en-GB" sz="2800" u="sng"/>
              <a:t>voluntary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28C7-D029-466E-BF6B-42ED5F302759}" type="slidenum">
              <a:rPr lang="en-GB"/>
              <a:pPr/>
              <a:t>6</a:t>
            </a:fld>
            <a:endParaRPr lang="en-GB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How to achieve aims of WFF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81538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800"/>
              <a:t>Improve awareness of and access to childcare</a:t>
            </a:r>
            <a:endParaRPr lang="en-GB" sz="2700"/>
          </a:p>
          <a:p>
            <a:pPr>
              <a:spcBef>
                <a:spcPct val="40000"/>
              </a:spcBef>
            </a:pPr>
            <a:r>
              <a:rPr lang="en-GB" sz="2800"/>
              <a:t>Improve knowledge of employability/training services</a:t>
            </a:r>
          </a:p>
          <a:p>
            <a:pPr>
              <a:spcBef>
                <a:spcPct val="40000"/>
              </a:spcBef>
            </a:pPr>
            <a:r>
              <a:rPr lang="en-GB" sz="2800"/>
              <a:t>Offer </a:t>
            </a:r>
            <a:r>
              <a:rPr lang="en-GB" sz="2800" u="sng"/>
              <a:t>limited</a:t>
            </a:r>
            <a:r>
              <a:rPr lang="en-GB" sz="2800"/>
              <a:t> new childcare/employability services </a:t>
            </a:r>
          </a:p>
          <a:p>
            <a:pPr>
              <a:spcBef>
                <a:spcPct val="40000"/>
              </a:spcBef>
            </a:pPr>
            <a:r>
              <a:rPr lang="en-GB" sz="2800"/>
              <a:t>Engage and support parents through mentoring, advice, counselling, personalised support (Key worker model)</a:t>
            </a:r>
          </a:p>
          <a:p>
            <a:pPr>
              <a:spcBef>
                <a:spcPct val="40000"/>
              </a:spcBef>
            </a:pPr>
            <a:r>
              <a:rPr lang="en-GB" sz="2800"/>
              <a:t>Help both inactive and those in work (breaking the low pay-no pay cycle)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9FE0-6FBD-4E59-B4B5-16071B4F6976}" type="slidenum">
              <a:rPr lang="en-GB"/>
              <a:pPr/>
              <a:t>7</a:t>
            </a:fld>
            <a:endParaRPr lang="en-GB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497887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Funding and geography of WFF</a:t>
            </a:r>
            <a:endParaRPr lang="en-GB" sz="3200">
              <a:latin typeface="Arial" charset="0"/>
            </a:endParaRP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681537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400"/>
              <a:t>£50M (€72M) budget 2004-08</a:t>
            </a:r>
          </a:p>
          <a:p>
            <a:pPr>
              <a:spcBef>
                <a:spcPct val="40000"/>
              </a:spcBef>
            </a:pPr>
            <a:r>
              <a:rPr lang="en-GB" sz="2400"/>
              <a:t>20 (initially 10) of Scotland’s 32 local authorities</a:t>
            </a:r>
          </a:p>
          <a:p>
            <a:pPr>
              <a:spcBef>
                <a:spcPct val="40000"/>
              </a:spcBef>
            </a:pPr>
            <a:r>
              <a:rPr lang="en-GB" sz="2400"/>
              <a:t>2004-06: 10 local authorities (2 rural areas with greatest economic inactivity, 8 areas with more than 3,000 children in benefit-dependent households)</a:t>
            </a:r>
          </a:p>
          <a:p>
            <a:pPr>
              <a:spcBef>
                <a:spcPct val="40000"/>
              </a:spcBef>
            </a:pPr>
            <a:r>
              <a:rPr lang="en-GB" sz="2400"/>
              <a:t>2006-08: further 10 local authorities</a:t>
            </a:r>
          </a:p>
          <a:p>
            <a:pPr>
              <a:spcBef>
                <a:spcPct val="40000"/>
              </a:spcBef>
            </a:pPr>
            <a:r>
              <a:rPr lang="en-GB" sz="2400"/>
              <a:t>Local authorities’ populations ranging from 82,000 to 578,000; unemployment from 3% to 8%</a:t>
            </a:r>
          </a:p>
          <a:p>
            <a:pPr>
              <a:spcBef>
                <a:spcPct val="40000"/>
              </a:spcBef>
            </a:pPr>
            <a:r>
              <a:rPr lang="en-GB" sz="2400"/>
              <a:t>Workless family households: 31% Glasgow; 12% Highland</a:t>
            </a:r>
          </a:p>
          <a:p>
            <a:pPr>
              <a:spcBef>
                <a:spcPct val="40000"/>
              </a:spcBef>
            </a:pPr>
            <a:r>
              <a:rPr lang="en-GB" sz="2400"/>
              <a:t>Lone parent households: 42% Glasgow; 19% Dumfries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93B3-2FB7-4CE4-91F8-3CE7F99DAB51}" type="slidenum">
              <a:rPr lang="en-GB"/>
              <a:pPr/>
              <a:t>8</a:t>
            </a:fld>
            <a:endParaRPr lang="en-GB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en-GB" sz="4400" b="1"/>
              <a:t>WFF Evaluation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69C7-5AE0-499D-85E7-D39DDDDC257B}" type="slidenum">
              <a:rPr lang="en-GB"/>
              <a:pPr/>
              <a:t>9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Evaluation research challenges 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4681538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sz="2800"/>
              <a:t>Detailed baseline of objective and perceived barriers to work – allows us to place outcomes in context and explain differences between individuals’ progress</a:t>
            </a:r>
          </a:p>
          <a:p>
            <a:pPr>
              <a:spcBef>
                <a:spcPct val="40000"/>
              </a:spcBef>
            </a:pPr>
            <a:r>
              <a:rPr lang="en-GB" sz="2800"/>
              <a:t>Identify </a:t>
            </a:r>
            <a:r>
              <a:rPr lang="en-GB" sz="2800" u="sng"/>
              <a:t>key issues</a:t>
            </a:r>
            <a:r>
              <a:rPr lang="en-GB" sz="2800"/>
              <a:t> that can affect employability </a:t>
            </a:r>
          </a:p>
          <a:p>
            <a:pPr>
              <a:spcBef>
                <a:spcPct val="40000"/>
              </a:spcBef>
            </a:pPr>
            <a:r>
              <a:rPr lang="en-GB" sz="2800"/>
              <a:t>Identify aims and aspirations – compare outcome with what client wanted as well as policy aims</a:t>
            </a:r>
          </a:p>
          <a:p>
            <a:pPr>
              <a:spcBef>
                <a:spcPct val="40000"/>
              </a:spcBef>
            </a:pPr>
            <a:r>
              <a:rPr lang="en-GB" sz="2800"/>
              <a:t>Changing aspirations may be positive ‘soft’ outcome</a:t>
            </a:r>
          </a:p>
          <a:p>
            <a:pPr>
              <a:spcBef>
                <a:spcPct val="40000"/>
              </a:spcBef>
            </a:pPr>
            <a:r>
              <a:rPr lang="en-GB" sz="2800"/>
              <a:t>Consistent measure of changes in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16115</TotalTime>
  <Words>1380</Words>
  <Application>Microsoft PowerPoint</Application>
  <PresentationFormat>On-screen Show (4:3)</PresentationFormat>
  <Paragraphs>269</Paragraphs>
  <Slides>36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Times New Roman</vt:lpstr>
      <vt:lpstr>Tahoma</vt:lpstr>
      <vt:lpstr>Arial</vt:lpstr>
      <vt:lpstr>Calibri</vt:lpstr>
      <vt:lpstr>Default Design</vt:lpstr>
      <vt:lpstr>Microsoft Office Excel Chart</vt:lpstr>
      <vt:lpstr>Chart</vt:lpstr>
      <vt:lpstr>The ‘Working For Families Fund’ programme database  Ronald McQuaid and Robert Raeside Employment Research Institute,  Napier University, Edinburgh   Presentation to the Scottish Social Survey Network network, Edinburgh, 20 November 2008</vt:lpstr>
      <vt:lpstr>Structure of the presentation</vt:lpstr>
      <vt:lpstr>ERI Team</vt:lpstr>
      <vt:lpstr>Slide 4</vt:lpstr>
      <vt:lpstr>Aims of Working for Families Fund (WFF)</vt:lpstr>
      <vt:lpstr>How to achieve aims of WFF</vt:lpstr>
      <vt:lpstr>Funding and geography of WFF</vt:lpstr>
      <vt:lpstr>Slide 8</vt:lpstr>
      <vt:lpstr>Evaluation research challenges </vt:lpstr>
      <vt:lpstr>Evaluation research challenges (2)</vt:lpstr>
      <vt:lpstr>Overview of Evaluation</vt:lpstr>
      <vt:lpstr>Evaluation research methods </vt:lpstr>
      <vt:lpstr>Evaluation research methods</vt:lpstr>
      <vt:lpstr>Slide 14</vt:lpstr>
      <vt:lpstr>Slide 15</vt:lpstr>
      <vt:lpstr>Slide 16</vt:lpstr>
      <vt:lpstr>Slide 17</vt:lpstr>
      <vt:lpstr>Slide 18</vt:lpstr>
      <vt:lpstr>Slide 19</vt:lpstr>
      <vt:lpstr>All Client Outcomes to 31 March 2007 to 31 March 2008</vt:lpstr>
      <vt:lpstr>Measuring ‘distance travelled’</vt:lpstr>
      <vt:lpstr>Insights from policy case studies </vt:lpstr>
      <vt:lpstr>Variation by Area (illustrative – not final results)</vt:lpstr>
      <vt:lpstr>Variables (illustrative – not final results)</vt:lpstr>
      <vt:lpstr>Draft Findings</vt:lpstr>
      <vt:lpstr>Propensity Model</vt:lpstr>
      <vt:lpstr>Multi Level Model (illustrative – not final results)</vt:lpstr>
      <vt:lpstr>Equations (illustrative – not final results)</vt:lpstr>
      <vt:lpstr>Variation with Local Authority (illustrative – not final results)</vt:lpstr>
      <vt:lpstr>Fixed Effects Model (illustrative – not final results)</vt:lpstr>
      <vt:lpstr>Random Effects Model (illustrative – not final results)</vt:lpstr>
      <vt:lpstr>Residuals by Area (illustrative – not final results)</vt:lpstr>
      <vt:lpstr>Slide 33</vt:lpstr>
      <vt:lpstr>Evaluating Working for Families Fund</vt:lpstr>
      <vt:lpstr>Reflecting on the evaluation</vt:lpstr>
      <vt:lpstr>Slide 36</vt:lpstr>
    </vt:vector>
  </TitlesOfParts>
  <Company>Napier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Decision Making</dc:title>
  <dc:creator>Computing Service Unit</dc:creator>
  <cp:lastModifiedBy>li165</cp:lastModifiedBy>
  <cp:revision>138</cp:revision>
  <cp:lastPrinted>2003-03-27T11:24:32Z</cp:lastPrinted>
  <dcterms:created xsi:type="dcterms:W3CDTF">2002-02-04T14:44:09Z</dcterms:created>
  <dcterms:modified xsi:type="dcterms:W3CDTF">2009-07-10T10:00:13Z</dcterms:modified>
</cp:coreProperties>
</file>