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7"/>
  </p:notesMasterIdLst>
  <p:sldIdLst>
    <p:sldId id="265" r:id="rId5"/>
    <p:sldId id="451" r:id="rId6"/>
    <p:sldId id="405" r:id="rId7"/>
    <p:sldId id="467" r:id="rId8"/>
    <p:sldId id="368" r:id="rId9"/>
    <p:sldId id="468" r:id="rId10"/>
    <p:sldId id="469" r:id="rId11"/>
    <p:sldId id="463" r:id="rId12"/>
    <p:sldId id="465" r:id="rId13"/>
    <p:sldId id="411" r:id="rId14"/>
    <p:sldId id="427" r:id="rId15"/>
    <p:sldId id="437" r:id="rId16"/>
    <p:sldId id="455" r:id="rId17"/>
    <p:sldId id="428" r:id="rId18"/>
    <p:sldId id="470" r:id="rId19"/>
    <p:sldId id="471" r:id="rId20"/>
    <p:sldId id="479" r:id="rId21"/>
    <p:sldId id="476" r:id="rId22"/>
    <p:sldId id="457" r:id="rId23"/>
    <p:sldId id="477" r:id="rId24"/>
    <p:sldId id="480" r:id="rId25"/>
    <p:sldId id="481"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42"/>
    <p:restoredTop sz="82876" autoAdjust="0"/>
  </p:normalViewPr>
  <p:slideViewPr>
    <p:cSldViewPr snapToGrid="0" snapToObjects="1">
      <p:cViewPr varScale="1">
        <p:scale>
          <a:sx n="80" d="100"/>
          <a:sy n="80" d="100"/>
        </p:scale>
        <p:origin x="200" y="2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F9CB3-8C9A-E046-B6AE-76820D87F3B4}" type="datetimeFigureOut">
              <a:rPr lang="en-US" smtClean="0"/>
              <a:t>9/6/18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B2446-147B-5441-B5E0-41034494FAA1}" type="slidenum">
              <a:rPr lang="en-US" smtClean="0"/>
              <a:t>‹#›</a:t>
            </a:fld>
            <a:endParaRPr lang="en-US" dirty="0"/>
          </a:p>
        </p:txBody>
      </p:sp>
    </p:spTree>
    <p:extLst>
      <p:ext uri="{BB962C8B-B14F-4D97-AF65-F5344CB8AC3E}">
        <p14:creationId xmlns:p14="http://schemas.microsoft.com/office/powerpoint/2010/main" val="71329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science/article/pii/S037722171730745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t>
            </a:r>
          </a:p>
          <a:p>
            <a:r>
              <a:rPr lang="en-US" dirty="0"/>
              <a:t>Approaches to Building </a:t>
            </a:r>
            <a:r>
              <a:rPr lang="en-US" i="1" dirty="0"/>
              <a:t>“Value” </a:t>
            </a:r>
            <a:r>
              <a:rPr lang="en-US" dirty="0"/>
              <a:t>between Responsible Businesses and Communities: </a:t>
            </a:r>
          </a:p>
          <a:p>
            <a:r>
              <a:rPr lang="en-US" sz="1200" dirty="0"/>
              <a:t>Creating “Shared Spaces”</a:t>
            </a:r>
            <a:br>
              <a:rPr lang="en-US" sz="1200" dirty="0"/>
            </a:br>
            <a:r>
              <a:rPr lang="en-US" sz="1200" dirty="0"/>
              <a:t>to Build </a:t>
            </a:r>
            <a:r>
              <a:rPr lang="en-US" sz="1200" i="1" dirty="0"/>
              <a:t>“Value” </a:t>
            </a:r>
            <a:r>
              <a:rPr lang="en-US" sz="1200" dirty="0"/>
              <a:t>between Responsible Businesses and Communities</a:t>
            </a:r>
            <a:endParaRPr lang="en-US" dirty="0"/>
          </a:p>
          <a:p>
            <a:endParaRPr lang="en-US" dirty="0"/>
          </a:p>
          <a:p>
            <a:r>
              <a:rPr lang="en-US" dirty="0"/>
              <a:t>Using a Systems Approach to Help Responsible Businesses and Communities to Build Value</a:t>
            </a:r>
          </a:p>
          <a:p>
            <a:endParaRPr lang="en-US" dirty="0"/>
          </a:p>
          <a:p>
            <a:r>
              <a:rPr lang="en-US" dirty="0"/>
              <a:t>Creating </a:t>
            </a:r>
            <a:r>
              <a:rPr lang="en-US" i="1" dirty="0"/>
              <a:t>“Shared Spaces” </a:t>
            </a:r>
            <a:r>
              <a:rPr lang="en-US" dirty="0"/>
              <a:t>to Unlock Business Resources into Communities and Evaluate “Value”</a:t>
            </a:r>
          </a:p>
          <a:p>
            <a:endParaRPr lang="en-US" dirty="0"/>
          </a:p>
          <a:p>
            <a:r>
              <a:rPr lang="en-US" dirty="0"/>
              <a:t>Within this</a:t>
            </a:r>
            <a:r>
              <a:rPr lang="en-US" baseline="0" dirty="0"/>
              <a:t> relationship is conflict </a:t>
            </a:r>
            <a:r>
              <a:rPr lang="mr-IN" baseline="0" dirty="0"/>
              <a:t>…</a:t>
            </a:r>
            <a:r>
              <a:rPr lang="en-GB" baseline="0" dirty="0"/>
              <a:t> difference in language way one dresses</a:t>
            </a:r>
            <a:endParaRPr lang="en-US" dirty="0"/>
          </a:p>
        </p:txBody>
      </p:sp>
      <p:sp>
        <p:nvSpPr>
          <p:cNvPr id="4" name="Slide Number Placeholder 3"/>
          <p:cNvSpPr>
            <a:spLocks noGrp="1"/>
          </p:cNvSpPr>
          <p:nvPr>
            <p:ph type="sldNum" sz="quarter" idx="10"/>
          </p:nvPr>
        </p:nvSpPr>
        <p:spPr/>
        <p:txBody>
          <a:bodyPr/>
          <a:lstStyle/>
          <a:p>
            <a:fld id="{078B2446-147B-5441-B5E0-41034494FAA1}" type="slidenum">
              <a:rPr lang="en-US" smtClean="0"/>
              <a:t>1</a:t>
            </a:fld>
            <a:endParaRPr lang="en-US" dirty="0"/>
          </a:p>
        </p:txBody>
      </p:sp>
    </p:spTree>
    <p:extLst>
      <p:ext uri="{BB962C8B-B14F-4D97-AF65-F5344CB8AC3E}">
        <p14:creationId xmlns:p14="http://schemas.microsoft.com/office/powerpoint/2010/main" val="106497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Unlock a shared space and facilitate the co-creation of a solution</a:t>
            </a:r>
          </a:p>
          <a:p>
            <a:pPr algn="ctr"/>
            <a:endParaRPr lang="en-US" sz="1200" dirty="0"/>
          </a:p>
          <a:p>
            <a:pPr algn="ct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Unlock &amp; facilitate meaningful engagement </a:t>
            </a:r>
            <a:r>
              <a:rPr lang="en-US" sz="1200" dirty="0" err="1"/>
              <a:t>betw</a:t>
            </a:r>
            <a:r>
              <a:rPr lang="en-US" sz="1200" dirty="0"/>
              <a:t> the co-creation of a solution that address the issues and demonstrate the aspirations and values of participating stakeholders.</a:t>
            </a:r>
          </a:p>
          <a:p>
            <a:pPr algn="ctr"/>
            <a:endParaRPr lang="en-US" sz="1200" dirty="0"/>
          </a:p>
          <a:p>
            <a:pPr algn="ctr"/>
            <a:r>
              <a:rPr lang="en-US" sz="1200" dirty="0"/>
              <a:t> to address the issues</a:t>
            </a:r>
          </a:p>
          <a:p>
            <a:pPr algn="ctr"/>
            <a:endParaRPr lang="en-US" sz="1200" dirty="0"/>
          </a:p>
          <a:p>
            <a:pPr algn="ctr"/>
            <a:r>
              <a:rPr lang="en-US" sz="1200" dirty="0"/>
              <a:t>that addresses the issues </a:t>
            </a:r>
          </a:p>
          <a:p>
            <a:pPr algn="ctr"/>
            <a:endParaRPr lang="en-US" sz="1200" dirty="0"/>
          </a:p>
          <a:p>
            <a:pPr algn="ctr"/>
            <a:endParaRPr lang="en-US" sz="1200" dirty="0"/>
          </a:p>
          <a:p>
            <a:pPr algn="ctr"/>
            <a:r>
              <a:rPr lang="en-US" sz="1200" dirty="0"/>
              <a:t>the </a:t>
            </a:r>
            <a:r>
              <a:rPr lang="en-US" sz="1200" b="1" i="1" dirty="0"/>
              <a:t>transformation  </a:t>
            </a:r>
            <a:r>
              <a:rPr lang="en-US" sz="1200" dirty="0"/>
              <a:t>that converts pooled resources into a co-created solution in the context of a shared worldview</a:t>
            </a:r>
          </a:p>
          <a:p>
            <a:pPr algn="ctr"/>
            <a:endParaRPr lang="en-US" sz="1200" dirty="0"/>
          </a:p>
          <a:p>
            <a:pPr algn="ctr"/>
            <a:r>
              <a:rPr lang="en-US" sz="1200" dirty="0"/>
              <a:t>Debate the </a:t>
            </a:r>
            <a:r>
              <a:rPr lang="en-US" sz="1200" b="1" i="1" dirty="0"/>
              <a:t>transformation (T) </a:t>
            </a:r>
            <a:r>
              <a:rPr lang="en-US" sz="1200" b="0" i="0" dirty="0"/>
              <a:t>that converts pooled inputs into a co-created solution in the context of the worldview of relevant stakeholders</a:t>
            </a:r>
          </a:p>
          <a:p>
            <a:pPr algn="ctr"/>
            <a:endParaRPr lang="en-US" sz="1200" b="0" i="0" dirty="0"/>
          </a:p>
          <a:p>
            <a:pPr algn="ctr"/>
            <a:r>
              <a:rPr lang="en-US" sz="1200" b="0" i="0" dirty="0"/>
              <a:t> to address the issues that matter to relevant stakeholders</a:t>
            </a:r>
          </a:p>
          <a:p>
            <a:pPr algn="ctr"/>
            <a:endParaRPr lang="en-US" sz="1200" b="1" i="1" dirty="0"/>
          </a:p>
          <a:p>
            <a:pPr algn="ctr"/>
            <a:r>
              <a:rPr lang="en-US" sz="1200" dirty="0"/>
              <a:t> that co-creates</a:t>
            </a:r>
          </a:p>
          <a:p>
            <a:pPr algn="ctr"/>
            <a:endParaRPr lang="en-US" sz="1200" dirty="0"/>
          </a:p>
          <a:p>
            <a:pPr algn="ctr"/>
            <a:r>
              <a:rPr lang="en-US" sz="1200" dirty="0"/>
              <a:t> pooled resources (inputs: </a:t>
            </a:r>
            <a:r>
              <a:rPr lang="en-US" sz="1200" b="1" i="1" dirty="0"/>
              <a:t>M, A, Ti, R</a:t>
            </a:r>
            <a:r>
              <a:rPr lang="en-US" sz="1200" dirty="0"/>
              <a:t>)  to deliver a co-created solution</a:t>
            </a:r>
          </a:p>
          <a:p>
            <a:pPr algn="ctr"/>
            <a:r>
              <a:rPr lang="en-US" sz="1200" dirty="0"/>
              <a:t>(shared </a:t>
            </a:r>
            <a:r>
              <a:rPr lang="en-US" sz="1200" b="1" dirty="0"/>
              <a:t>WISION)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Debate the </a:t>
            </a:r>
            <a:r>
              <a:rPr lang="en-US" sz="1200" b="1" i="1" dirty="0"/>
              <a:t>transformation (T) </a:t>
            </a:r>
            <a:r>
              <a:rPr lang="en-US" sz="1200" dirty="0"/>
              <a:t> of pooled resources (inputs: </a:t>
            </a:r>
            <a:r>
              <a:rPr lang="en-US" sz="1200" b="1" i="1" dirty="0"/>
              <a:t>M, A, Ti, R</a:t>
            </a:r>
            <a:r>
              <a:rPr lang="en-US" sz="1200" dirty="0"/>
              <a:t>) from different </a:t>
            </a:r>
            <a:r>
              <a:rPr lang="en-US" sz="1200" b="1" i="1" dirty="0"/>
              <a:t>Worldviews</a:t>
            </a:r>
            <a:r>
              <a:rPr lang="en-US" sz="1200" dirty="0"/>
              <a:t> to deliver a shared </a:t>
            </a:r>
            <a:r>
              <a:rPr lang="en-US" sz="1200" b="1" dirty="0"/>
              <a:t>VISION</a:t>
            </a:r>
            <a:endParaRPr lang="en-US" sz="1200" dirty="0"/>
          </a:p>
          <a:p>
            <a:pPr algn="ctr"/>
            <a:endParaRPr lang="en-US" i="1" dirty="0"/>
          </a:p>
          <a:p>
            <a:pPr algn="ctr"/>
            <a:endParaRPr lang="en-US" i="1" dirty="0"/>
          </a:p>
          <a:p>
            <a:pPr algn="ctr"/>
            <a:endParaRPr lang="en-US" i="1" dirty="0"/>
          </a:p>
          <a:p>
            <a:pPr algn="ctr"/>
            <a:r>
              <a:rPr lang="en-US" i="1" dirty="0"/>
              <a:t>Create a meaningful engagement between relevant stakeholders, to address the issues that matter, clarify a shared vision that leads to a co-created solution”</a:t>
            </a:r>
            <a:endParaRPr lang="en-US" sz="1200" dirty="0"/>
          </a:p>
          <a:p>
            <a:pPr algn="ctr"/>
            <a:endParaRPr lang="en-US" sz="1200" dirty="0"/>
          </a:p>
          <a:p>
            <a:pPr algn="ctr"/>
            <a:endParaRPr lang="en-US" sz="1200" dirty="0"/>
          </a:p>
          <a:p>
            <a:pPr algn="ctr"/>
            <a:r>
              <a:rPr lang="en-US" sz="1200" dirty="0"/>
              <a:t>Debate the </a:t>
            </a:r>
            <a:r>
              <a:rPr lang="en-US" sz="1200" i="1" dirty="0"/>
              <a:t>transformation</a:t>
            </a:r>
            <a:r>
              <a:rPr lang="en-US" sz="1200" dirty="0"/>
              <a:t> of pooled resources (inputs: </a:t>
            </a:r>
            <a:r>
              <a:rPr lang="en-US" sz="1200" b="1" i="1" dirty="0"/>
              <a:t>M, A, Ti, R</a:t>
            </a:r>
            <a:r>
              <a:rPr lang="en-US" sz="1200" dirty="0"/>
              <a:t>) from different </a:t>
            </a:r>
            <a:r>
              <a:rPr lang="en-US" sz="1200" b="1" i="1" dirty="0"/>
              <a:t>Worldviews</a:t>
            </a:r>
            <a:r>
              <a:rPr lang="en-US" sz="1200" dirty="0"/>
              <a:t> to deliver a shared </a:t>
            </a:r>
            <a:r>
              <a:rPr lang="en-US" sz="1200" b="1" dirty="0"/>
              <a:t>VISION </a:t>
            </a:r>
            <a:r>
              <a:rPr lang="en-US" sz="1200" b="0" dirty="0"/>
              <a:t>taking account of any environmental constraints that may influence the realization of the solution </a:t>
            </a:r>
            <a:endParaRPr lang="en-US" sz="1200" dirty="0"/>
          </a:p>
          <a:p>
            <a:pPr algn="ctr"/>
            <a:endParaRPr lang="en-US" sz="1200" dirty="0"/>
          </a:p>
          <a:p>
            <a:pPr algn="ctr"/>
            <a:endParaRPr lang="en-US" sz="1200" dirty="0"/>
          </a:p>
          <a:p>
            <a:pPr algn="ctr"/>
            <a:endParaRPr lang="en-US" sz="1200" dirty="0"/>
          </a:p>
          <a:p>
            <a:pPr algn="ctr"/>
            <a:r>
              <a:rPr lang="en-US" sz="1200" dirty="0"/>
              <a:t>process that co-creates the use of pooled resources to deliver a shared </a:t>
            </a:r>
            <a:r>
              <a:rPr lang="en-US" sz="1200" i="1" dirty="0"/>
              <a:t>vision</a:t>
            </a:r>
            <a:r>
              <a:rPr lang="en-US" sz="1200" dirty="0"/>
              <a:t> for participants in </a:t>
            </a:r>
          </a:p>
          <a:p>
            <a:endParaRPr lang="en-US" sz="1200" dirty="0"/>
          </a:p>
          <a:p>
            <a:r>
              <a:rPr lang="en-US" sz="1200" dirty="0"/>
              <a:t>&amp; facilitate a meaningful engagement</a:t>
            </a:r>
          </a:p>
          <a:p>
            <a:r>
              <a:rPr lang="en-US" sz="1200" dirty="0"/>
              <a:t>&amp; facilitate a </a:t>
            </a:r>
            <a:r>
              <a:rPr lang="en-US" sz="1200" i="1" dirty="0"/>
              <a:t>‘shared space’  </a:t>
            </a:r>
            <a:r>
              <a:rPr lang="en-US" sz="1200" dirty="0"/>
              <a:t>when stakeholders who share values come together </a:t>
            </a:r>
          </a:p>
          <a:p>
            <a:r>
              <a:rPr lang="en-US" sz="1200" dirty="0"/>
              <a:t>that lead to a </a:t>
            </a:r>
            <a:r>
              <a:rPr lang="en-US" sz="1200" b="1" i="1" dirty="0"/>
              <a:t>meaningful</a:t>
            </a:r>
            <a:r>
              <a:rPr lang="en-US" sz="1200" dirty="0"/>
              <a:t> engagement between stakeholders for </a:t>
            </a:r>
            <a:r>
              <a:rPr lang="en-US" sz="1200" b="1" dirty="0"/>
              <a:t>co-creating value, </a:t>
            </a:r>
            <a:r>
              <a:rPr lang="en-US" sz="1200" dirty="0"/>
              <a:t>the</a:t>
            </a:r>
            <a:r>
              <a:rPr lang="en-US" sz="1200" b="1" dirty="0"/>
              <a:t> </a:t>
            </a:r>
            <a:r>
              <a:rPr lang="en-US" sz="1200" dirty="0"/>
              <a:t>releasing of pooled resources 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Translate </a:t>
            </a:r>
            <a:r>
              <a:rPr lang="en-US" sz="1200" i="1" dirty="0"/>
              <a:t>purpose</a:t>
            </a:r>
            <a:r>
              <a:rPr lang="en-US" sz="1200" dirty="0"/>
              <a:t> into a VISION that MATTERS to participating </a:t>
            </a:r>
            <a:r>
              <a:rPr lang="en-US" sz="1200" b="1" dirty="0"/>
              <a:t>TSOs/Charities</a:t>
            </a:r>
          </a:p>
          <a:p>
            <a:pPr algn="ctr"/>
            <a:endParaRPr lang="en-US" sz="1200" dirty="0"/>
          </a:p>
          <a:p>
            <a:pPr algn="ctr"/>
            <a:endParaRPr lang="en-US" sz="1200" dirty="0"/>
          </a:p>
          <a:p>
            <a:pPr algn="ctr"/>
            <a:endParaRPr lang="en-US" sz="1200" dirty="0"/>
          </a:p>
          <a:p>
            <a:pPr algn="ctr"/>
            <a:r>
              <a:rPr lang="en-US" sz="1200" dirty="0"/>
              <a:t>Debate the </a:t>
            </a:r>
            <a:r>
              <a:rPr lang="en-US" sz="1200" i="1" dirty="0"/>
              <a:t>transformation</a:t>
            </a:r>
            <a:r>
              <a:rPr lang="en-US" sz="1200" dirty="0"/>
              <a:t> process that co-creates the use of pooled resources (inputs: </a:t>
            </a:r>
            <a:r>
              <a:rPr lang="en-US" sz="1200" i="1" dirty="0"/>
              <a:t>M, A, Ti, R</a:t>
            </a:r>
            <a:r>
              <a:rPr lang="en-US" sz="1200" dirty="0"/>
              <a:t>) to deliver a shared </a:t>
            </a:r>
            <a:r>
              <a:rPr lang="en-US" sz="1200" i="1" dirty="0"/>
              <a:t>vision</a:t>
            </a:r>
            <a:r>
              <a:rPr lang="en-US" sz="1200" dirty="0"/>
              <a:t> for each ’shared space’</a:t>
            </a:r>
          </a:p>
          <a:p>
            <a:pPr algn="ctr"/>
            <a:endParaRPr lang="en-US" sz="1200" dirty="0"/>
          </a:p>
          <a:p>
            <a:pPr algn="ctr"/>
            <a:endParaRPr lang="en-US" sz="1200" dirty="0"/>
          </a:p>
          <a:p>
            <a:pPr algn="ctr"/>
            <a:r>
              <a:rPr lang="en-US" sz="1200" dirty="0"/>
              <a:t>Unlock &amp; facilitate the co-creation of the shared space in terms of the </a:t>
            </a:r>
            <a:r>
              <a:rPr lang="en-US" sz="1200" i="1" dirty="0"/>
              <a:t>transformation process </a:t>
            </a:r>
            <a:r>
              <a:rPr lang="en-US" sz="1200" dirty="0"/>
              <a:t>that  </a:t>
            </a:r>
          </a:p>
          <a:p>
            <a:pPr algn="ctr"/>
            <a:endParaRPr lang="en-US" sz="1200" i="1" dirty="0"/>
          </a:p>
          <a:p>
            <a:pPr algn="ctr"/>
            <a:r>
              <a:rPr lang="en-US" sz="1200" i="1" dirty="0"/>
              <a:t> </a:t>
            </a:r>
            <a:r>
              <a:rPr lang="en-US" sz="1200" dirty="0"/>
              <a:t>that delivers a shared vision utilizing pooled resources</a:t>
            </a:r>
          </a:p>
          <a:p>
            <a:pPr algn="ctr"/>
            <a:r>
              <a:rPr lang="en-US" sz="1200" dirty="0"/>
              <a:t>(M, A, Ti &amp; R)</a:t>
            </a:r>
          </a:p>
          <a:p>
            <a:pPr algn="ctr"/>
            <a:endParaRPr lang="en-US" sz="1200" dirty="0"/>
          </a:p>
          <a:p>
            <a:pPr algn="ctr"/>
            <a:r>
              <a:rPr lang="en-US" sz="1200" dirty="0"/>
              <a:t>partners who share values</a:t>
            </a:r>
          </a:p>
          <a:p>
            <a:pPr algn="ctr"/>
            <a:endParaRPr lang="en-US" sz="1200" dirty="0"/>
          </a:p>
          <a:p>
            <a:pPr algn="ctr"/>
            <a:r>
              <a:rPr lang="en-US" sz="1200" dirty="0"/>
              <a:t>by identifying potential opportunities &amp; any value conflict</a:t>
            </a:r>
          </a:p>
          <a:p>
            <a:pPr algn="ctr"/>
            <a:r>
              <a:rPr lang="en-US" sz="1200" dirty="0"/>
              <a:t> </a:t>
            </a:r>
            <a:endParaRPr lang="en-US" dirty="0"/>
          </a:p>
          <a:p>
            <a:endParaRPr lang="en-US" dirty="0"/>
          </a:p>
          <a:p>
            <a:r>
              <a:rPr lang="en-US" dirty="0"/>
              <a:t>Translate purpose into an offer that matters to the participating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Translate purpose into an offer that matters to the participating TSOs/Charities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musings</a:t>
            </a:r>
          </a:p>
          <a:p>
            <a:endParaRPr lang="en-US" dirty="0"/>
          </a:p>
          <a:p>
            <a:endParaRPr lang="en-US" dirty="0"/>
          </a:p>
          <a:p>
            <a:r>
              <a:rPr lang="en-US" sz="1200" dirty="0"/>
              <a:t>create a </a:t>
            </a:r>
            <a:r>
              <a:rPr lang="en-US" sz="1200" i="1" dirty="0"/>
              <a:t>meaningful</a:t>
            </a:r>
            <a:r>
              <a:rPr lang="en-US" sz="1200" dirty="0"/>
              <a:t> engagement between potential partners</a:t>
            </a:r>
            <a:endParaRPr lang="en-US" dirty="0"/>
          </a:p>
          <a:p>
            <a:endParaRPr lang="en-US" dirty="0"/>
          </a:p>
          <a:p>
            <a:r>
              <a:rPr lang="en-US" dirty="0"/>
              <a:t>Identify what matters and clarify the vision of participating businesses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what matters and clarify the vision of participating TSOs/ </a:t>
            </a:r>
          </a:p>
          <a:p>
            <a:endParaRPr lang="en-US" dirty="0"/>
          </a:p>
          <a:p>
            <a:endParaRPr lang="en-US" dirty="0"/>
          </a:p>
          <a:p>
            <a:endParaRPr lang="en-US" dirty="0"/>
          </a:p>
          <a:p>
            <a:r>
              <a:rPr lang="en-US" dirty="0"/>
              <a:t>INVEST IN SOCIAL CAPITAL: Foster open spaces to bring participants together and share values</a:t>
            </a:r>
          </a:p>
          <a:p>
            <a:r>
              <a:rPr lang="en-US" dirty="0"/>
              <a:t>ALIGN VALUES &amp; BOUNDARY JUDGEMENTS: Match partners through a process of aligning ‘values’ &amp; boundary judgements (i.e. include / exclude relevant stakeholders)</a:t>
            </a:r>
          </a:p>
          <a:p>
            <a:r>
              <a:rPr lang="en-US" dirty="0"/>
              <a:t>GROUNDWORK: Prepare the ground for a ‘meaningful engagement’ between partners in a ‘shared space’</a:t>
            </a:r>
          </a:p>
          <a:p>
            <a:r>
              <a:rPr lang="en-US" dirty="0"/>
              <a:t>UNLOCK &amp; FACILITATE SHARED SPACE: </a:t>
            </a:r>
          </a:p>
          <a:p>
            <a:r>
              <a:rPr lang="en-US" dirty="0"/>
              <a:t>SET PROGRAMME:</a:t>
            </a:r>
          </a:p>
          <a:p>
            <a:r>
              <a:rPr lang="en-US" dirty="0"/>
              <a:t>RELEASED POOLED RESOURCES:</a:t>
            </a:r>
          </a:p>
          <a:p>
            <a:r>
              <a:rPr lang="en-US" dirty="0"/>
              <a:t>EVALUATE IMPACT:</a:t>
            </a:r>
          </a:p>
          <a:p>
            <a:endParaRPr lang="en-US" dirty="0"/>
          </a:p>
          <a:p>
            <a:r>
              <a:rPr lang="en-US" dirty="0"/>
              <a:t>NORTH STAR:</a:t>
            </a:r>
          </a:p>
        </p:txBody>
      </p:sp>
      <p:sp>
        <p:nvSpPr>
          <p:cNvPr id="4" name="Slide Number Placeholder 3"/>
          <p:cNvSpPr>
            <a:spLocks noGrp="1"/>
          </p:cNvSpPr>
          <p:nvPr>
            <p:ph type="sldNum" sz="quarter" idx="10"/>
          </p:nvPr>
        </p:nvSpPr>
        <p:spPr/>
        <p:txBody>
          <a:bodyPr/>
          <a:lstStyle/>
          <a:p>
            <a:fld id="{078B2446-147B-5441-B5E0-41034494FAA1}" type="slidenum">
              <a:rPr lang="en-US" smtClean="0"/>
              <a:t>12</a:t>
            </a:fld>
            <a:endParaRPr lang="en-US" dirty="0"/>
          </a:p>
        </p:txBody>
      </p:sp>
    </p:spTree>
    <p:extLst>
      <p:ext uri="{BB962C8B-B14F-4D97-AF65-F5344CB8AC3E}">
        <p14:creationId xmlns:p14="http://schemas.microsoft.com/office/powerpoint/2010/main" val="130957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Marginalisation;</a:t>
            </a:r>
          </a:p>
          <a:p>
            <a:r>
              <a:rPr lang="en-US" sz="1200" dirty="0"/>
              <a:t>Boundary Judgements; CSH</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Facilitate a meaningful and sustainable relationship between matched partners, who can co-create solutions, utilising pooled resources &amp; shared purpose for the partnership</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Match organisations from different sectors who share values and can pool resources to provide opportunities for business growth and addressing a social/environmental/community goal(s)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Encourage participating organisations to develop an ‘offer’ that utilises resources (i.e. skills, effort, assets, social and/or financial capital), in line with organisational purpose and societal goals (e.g. Edinburgh, Scotland and beyond)</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13</a:t>
            </a:fld>
            <a:endParaRPr lang="en-US" dirty="0"/>
          </a:p>
        </p:txBody>
      </p:sp>
    </p:spTree>
    <p:extLst>
      <p:ext uri="{BB962C8B-B14F-4D97-AF65-F5344CB8AC3E}">
        <p14:creationId xmlns:p14="http://schemas.microsoft.com/office/powerpoint/2010/main" val="122202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Relationship:</a:t>
            </a:r>
          </a:p>
          <a:p>
            <a:r>
              <a:rPr lang="en-US" sz="1200" dirty="0"/>
              <a:t>between relevant stakeholders be formed to address the issues that matter when values can be aligned?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Which stakeholders should be included in addressing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shared space needs a set of values. </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14</a:t>
            </a:fld>
            <a:endParaRPr lang="en-US" dirty="0"/>
          </a:p>
        </p:txBody>
      </p:sp>
    </p:spTree>
    <p:extLst>
      <p:ext uri="{BB962C8B-B14F-4D97-AF65-F5344CB8AC3E}">
        <p14:creationId xmlns:p14="http://schemas.microsoft.com/office/powerpoint/2010/main" val="98387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CATWOE Analysis is a technique for understanding a stakeholders perspective and the impact that this view will have on the direction of the business change.</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Customer</a:t>
            </a:r>
            <a:r>
              <a:rPr lang="en-GB" sz="1200" b="0" i="0" u="none" strike="noStrike" kern="1200" dirty="0">
                <a:solidFill>
                  <a:schemeClr val="tx1"/>
                </a:solidFill>
                <a:effectLst/>
                <a:latin typeface="+mn-lt"/>
                <a:ea typeface="+mn-ea"/>
                <a:cs typeface="+mn-cs"/>
              </a:rPr>
              <a:t>: the recipient of the outputs from the business system</a:t>
            </a:r>
          </a:p>
          <a:p>
            <a:r>
              <a:rPr lang="en-GB" sz="1200" b="1" i="0" u="none" strike="noStrike" kern="1200" dirty="0">
                <a:solidFill>
                  <a:schemeClr val="tx1"/>
                </a:solidFill>
                <a:effectLst/>
                <a:latin typeface="+mn-lt"/>
                <a:ea typeface="+mn-ea"/>
                <a:cs typeface="+mn-cs"/>
              </a:rPr>
              <a:t>Actor</a:t>
            </a:r>
            <a:r>
              <a:rPr lang="en-GB" sz="1200" b="0" i="0" u="none" strike="noStrike" kern="1200" dirty="0">
                <a:solidFill>
                  <a:schemeClr val="tx1"/>
                </a:solidFill>
                <a:effectLst/>
                <a:latin typeface="+mn-lt"/>
                <a:ea typeface="+mn-ea"/>
                <a:cs typeface="+mn-cs"/>
              </a:rPr>
              <a:t>: the roles that perform the business system processes</a:t>
            </a:r>
          </a:p>
          <a:p>
            <a:r>
              <a:rPr lang="en-GB" sz="1200" b="1" i="0" u="none" strike="noStrike" kern="1200" dirty="0">
                <a:solidFill>
                  <a:schemeClr val="tx1"/>
                </a:solidFill>
                <a:effectLst/>
                <a:latin typeface="+mn-lt"/>
                <a:ea typeface="+mn-ea"/>
                <a:cs typeface="+mn-cs"/>
              </a:rPr>
              <a:t>Transformation</a:t>
            </a:r>
            <a:r>
              <a:rPr lang="en-GB" sz="1200" b="0" i="0" u="none" strike="noStrike" kern="1200" dirty="0">
                <a:solidFill>
                  <a:schemeClr val="tx1"/>
                </a:solidFill>
                <a:effectLst/>
                <a:latin typeface="+mn-lt"/>
                <a:ea typeface="+mn-ea"/>
                <a:cs typeface="+mn-cs"/>
              </a:rPr>
              <a:t>: the core process that delivers the outputs to the customer</a:t>
            </a:r>
          </a:p>
          <a:p>
            <a:r>
              <a:rPr lang="en-GB" sz="1200" b="1" i="0" u="none" strike="noStrike" kern="1200" dirty="0">
                <a:solidFill>
                  <a:schemeClr val="tx1"/>
                </a:solidFill>
                <a:effectLst/>
                <a:latin typeface="+mn-lt"/>
                <a:ea typeface="+mn-ea"/>
                <a:cs typeface="+mn-cs"/>
              </a:rPr>
              <a:t>Weltanschauung</a:t>
            </a:r>
            <a:r>
              <a:rPr lang="en-GB" sz="1200" b="0" i="0" u="none" strike="noStrike" kern="1200" dirty="0">
                <a:solidFill>
                  <a:schemeClr val="tx1"/>
                </a:solidFill>
                <a:effectLst/>
                <a:latin typeface="+mn-lt"/>
                <a:ea typeface="+mn-ea"/>
                <a:cs typeface="+mn-cs"/>
              </a:rPr>
              <a:t>: the underlying world-view for the transformation</a:t>
            </a:r>
          </a:p>
          <a:p>
            <a:r>
              <a:rPr lang="en-GB" sz="1200" b="1" i="0" u="none" strike="noStrike" kern="1200" dirty="0">
                <a:solidFill>
                  <a:schemeClr val="tx1"/>
                </a:solidFill>
                <a:effectLst/>
                <a:latin typeface="+mn-lt"/>
                <a:ea typeface="+mn-ea"/>
                <a:cs typeface="+mn-cs"/>
              </a:rPr>
              <a:t>Owner</a:t>
            </a:r>
            <a:r>
              <a:rPr lang="en-GB" sz="1200" b="0" i="0" u="none" strike="noStrike" kern="1200" dirty="0">
                <a:solidFill>
                  <a:schemeClr val="tx1"/>
                </a:solidFill>
                <a:effectLst/>
                <a:latin typeface="+mn-lt"/>
                <a:ea typeface="+mn-ea"/>
                <a:cs typeface="+mn-cs"/>
              </a:rPr>
              <a:t>: the stakeholder with the overall authority for the business system</a:t>
            </a:r>
          </a:p>
          <a:p>
            <a:r>
              <a:rPr lang="en-GB" sz="1200" b="1" i="0" u="none" strike="noStrike" kern="1200" dirty="0">
                <a:solidFill>
                  <a:schemeClr val="tx1"/>
                </a:solidFill>
                <a:effectLst/>
                <a:latin typeface="+mn-lt"/>
                <a:ea typeface="+mn-ea"/>
                <a:cs typeface="+mn-cs"/>
              </a:rPr>
              <a:t>Environment</a:t>
            </a:r>
            <a:r>
              <a:rPr lang="en-GB" sz="1200" b="0" i="0" u="none" strike="noStrike" kern="1200" dirty="0">
                <a:solidFill>
                  <a:schemeClr val="tx1"/>
                </a:solidFill>
                <a:effectLst/>
                <a:latin typeface="+mn-lt"/>
                <a:ea typeface="+mn-ea"/>
                <a:cs typeface="+mn-cs"/>
              </a:rPr>
              <a:t>: the rules and constraints surrounding the business system</a:t>
            </a:r>
          </a:p>
          <a:p>
            <a:endParaRPr lang="en-GB" sz="1200" b="0" i="0" u="none" strike="noStrike" kern="1200" dirty="0">
              <a:solidFill>
                <a:schemeClr val="tx1"/>
              </a:solidFill>
              <a:effectLst/>
              <a:latin typeface="+mn-lt"/>
              <a:ea typeface="+mn-ea"/>
              <a:cs typeface="+mn-cs"/>
            </a:endParaRPr>
          </a:p>
          <a:p>
            <a:pPr fontAlgn="base"/>
            <a:r>
              <a:rPr lang="en-GB" sz="1200" b="1" i="0" u="none" strike="noStrike" kern="1200" dirty="0">
                <a:solidFill>
                  <a:schemeClr val="tx1"/>
                </a:solidFill>
                <a:effectLst/>
                <a:latin typeface="+mn-lt"/>
                <a:ea typeface="+mn-ea"/>
                <a:cs typeface="+mn-cs"/>
              </a:rPr>
              <a:t>4. Weltanschauung</a:t>
            </a:r>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Weltanschauung, also known as “Worldview” is the big picture and the wider impact of the transformed system/process. The system/process is analyzed to come up with the positive and negative impact on the overall business. This is the most crucial step in CATWOE analysis as different stake holders have different approaches to the same issue. The primary difference in the CATWOE analysis prepared by each stakeholder lies in Weltanschauung, and the purpose of a CATWOE analysis is to make explicit such different worldviews.</a:t>
            </a:r>
          </a:p>
          <a:p>
            <a:pPr fontAlgn="base"/>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Few Helpful Questions would be:</a:t>
            </a:r>
          </a:p>
          <a:p>
            <a:pPr fontAlgn="base"/>
            <a:r>
              <a:rPr lang="en-GB" sz="1200" b="0" i="0" u="none" strike="noStrike" kern="1200" dirty="0">
                <a:solidFill>
                  <a:schemeClr val="tx1"/>
                </a:solidFill>
                <a:effectLst/>
                <a:latin typeface="+mn-lt"/>
                <a:ea typeface="+mn-ea"/>
                <a:cs typeface="+mn-cs"/>
              </a:rPr>
              <a:t>What is the bigger picture into which the situation fits?</a:t>
            </a:r>
          </a:p>
          <a:p>
            <a:pPr fontAlgn="base"/>
            <a:r>
              <a:rPr lang="en-GB" sz="1200" b="0" i="0" u="none" strike="noStrike" kern="1200" dirty="0">
                <a:solidFill>
                  <a:schemeClr val="tx1"/>
                </a:solidFill>
                <a:effectLst/>
                <a:latin typeface="+mn-lt"/>
                <a:ea typeface="+mn-ea"/>
                <a:cs typeface="+mn-cs"/>
              </a:rPr>
              <a:t>What is the real problem you are working on?</a:t>
            </a:r>
          </a:p>
          <a:p>
            <a:pPr fontAlgn="base"/>
            <a:r>
              <a:rPr lang="en-GB" sz="1200" b="0" i="0" u="none" strike="noStrike" kern="1200" dirty="0">
                <a:solidFill>
                  <a:schemeClr val="tx1"/>
                </a:solidFill>
                <a:effectLst/>
                <a:latin typeface="+mn-lt"/>
                <a:ea typeface="+mn-ea"/>
                <a:cs typeface="+mn-cs"/>
              </a:rPr>
              <a:t>What is the wider impact of any solution?</a:t>
            </a:r>
          </a:p>
          <a:p>
            <a:pPr fontAlgn="base"/>
            <a:r>
              <a:rPr lang="en-GB" sz="1200" b="0" i="1" u="none" strike="noStrike" kern="1200" dirty="0">
                <a:solidFill>
                  <a:schemeClr val="tx1"/>
                </a:solidFill>
                <a:effectLst/>
                <a:latin typeface="+mn-lt"/>
                <a:ea typeface="+mn-ea"/>
                <a:cs typeface="+mn-cs"/>
              </a:rPr>
              <a:t>The overall impact of automation of Leave approval Process would be increased efficiency of the HR department and all employees as the time duration of the whole leave approval process reduces</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15</a:t>
            </a:fld>
            <a:endParaRPr lang="en-US" dirty="0"/>
          </a:p>
        </p:txBody>
      </p:sp>
    </p:spTree>
    <p:extLst>
      <p:ext uri="{BB962C8B-B14F-4D97-AF65-F5344CB8AC3E}">
        <p14:creationId xmlns:p14="http://schemas.microsoft.com/office/powerpoint/2010/main" val="150096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Customer</a:t>
            </a:r>
            <a:r>
              <a:rPr lang="en-GB" sz="1200" b="0" i="0" u="none" strike="noStrike" kern="1200" dirty="0">
                <a:solidFill>
                  <a:schemeClr val="tx1"/>
                </a:solidFill>
                <a:effectLst/>
                <a:latin typeface="+mn-lt"/>
                <a:ea typeface="+mn-ea"/>
                <a:cs typeface="+mn-cs"/>
              </a:rPr>
              <a:t>: the recipient of the outputs from the business system</a:t>
            </a:r>
          </a:p>
          <a:p>
            <a:r>
              <a:rPr lang="en-GB" sz="1200" b="1" i="0" u="none" strike="noStrike" kern="1200" dirty="0">
                <a:solidFill>
                  <a:schemeClr val="tx1"/>
                </a:solidFill>
                <a:effectLst/>
                <a:latin typeface="+mn-lt"/>
                <a:ea typeface="+mn-ea"/>
                <a:cs typeface="+mn-cs"/>
              </a:rPr>
              <a:t>Actor</a:t>
            </a:r>
            <a:r>
              <a:rPr lang="en-GB" sz="1200" b="0" i="0" u="none" strike="noStrike" kern="1200" dirty="0">
                <a:solidFill>
                  <a:schemeClr val="tx1"/>
                </a:solidFill>
                <a:effectLst/>
                <a:latin typeface="+mn-lt"/>
                <a:ea typeface="+mn-ea"/>
                <a:cs typeface="+mn-cs"/>
              </a:rPr>
              <a:t>: the roles that perform the business system processes</a:t>
            </a:r>
          </a:p>
          <a:p>
            <a:r>
              <a:rPr lang="en-GB" sz="1200" b="1" i="0" u="none" strike="noStrike" kern="1200" dirty="0">
                <a:solidFill>
                  <a:schemeClr val="tx1"/>
                </a:solidFill>
                <a:effectLst/>
                <a:latin typeface="+mn-lt"/>
                <a:ea typeface="+mn-ea"/>
                <a:cs typeface="+mn-cs"/>
              </a:rPr>
              <a:t>Transformation</a:t>
            </a:r>
            <a:r>
              <a:rPr lang="en-GB" sz="1200" b="0" i="0" u="none" strike="noStrike" kern="1200" dirty="0">
                <a:solidFill>
                  <a:schemeClr val="tx1"/>
                </a:solidFill>
                <a:effectLst/>
                <a:latin typeface="+mn-lt"/>
                <a:ea typeface="+mn-ea"/>
                <a:cs typeface="+mn-cs"/>
              </a:rPr>
              <a:t>: the core process that delivers the outputs to the customer</a:t>
            </a:r>
          </a:p>
          <a:p>
            <a:r>
              <a:rPr lang="en-GB" sz="1200" b="1" i="0" u="none" strike="noStrike" kern="1200" dirty="0">
                <a:solidFill>
                  <a:schemeClr val="tx1"/>
                </a:solidFill>
                <a:effectLst/>
                <a:latin typeface="+mn-lt"/>
                <a:ea typeface="+mn-ea"/>
                <a:cs typeface="+mn-cs"/>
              </a:rPr>
              <a:t>Weltanschauung</a:t>
            </a:r>
            <a:r>
              <a:rPr lang="en-GB" sz="1200" b="0" i="0" u="none" strike="noStrike" kern="1200" dirty="0">
                <a:solidFill>
                  <a:schemeClr val="tx1"/>
                </a:solidFill>
                <a:effectLst/>
                <a:latin typeface="+mn-lt"/>
                <a:ea typeface="+mn-ea"/>
                <a:cs typeface="+mn-cs"/>
              </a:rPr>
              <a:t>: the underlying world-view for the transformation</a:t>
            </a:r>
          </a:p>
          <a:p>
            <a:r>
              <a:rPr lang="en-GB" sz="1200" b="1" i="0" u="none" strike="noStrike" kern="1200" dirty="0">
                <a:solidFill>
                  <a:schemeClr val="tx1"/>
                </a:solidFill>
                <a:effectLst/>
                <a:latin typeface="+mn-lt"/>
                <a:ea typeface="+mn-ea"/>
                <a:cs typeface="+mn-cs"/>
              </a:rPr>
              <a:t>Owner</a:t>
            </a:r>
            <a:r>
              <a:rPr lang="en-GB" sz="1200" b="0" i="0" u="none" strike="noStrike" kern="1200" dirty="0">
                <a:solidFill>
                  <a:schemeClr val="tx1"/>
                </a:solidFill>
                <a:effectLst/>
                <a:latin typeface="+mn-lt"/>
                <a:ea typeface="+mn-ea"/>
                <a:cs typeface="+mn-cs"/>
              </a:rPr>
              <a:t>: the stakeholder with the overall authority for the business system</a:t>
            </a:r>
          </a:p>
          <a:p>
            <a:r>
              <a:rPr lang="en-GB" sz="1200" b="1" i="0" u="none" strike="noStrike" kern="1200" dirty="0">
                <a:solidFill>
                  <a:schemeClr val="tx1"/>
                </a:solidFill>
                <a:effectLst/>
                <a:latin typeface="+mn-lt"/>
                <a:ea typeface="+mn-ea"/>
                <a:cs typeface="+mn-cs"/>
              </a:rPr>
              <a:t>Environment</a:t>
            </a:r>
            <a:r>
              <a:rPr lang="en-GB" sz="1200" b="0" i="0" u="none" strike="noStrike" kern="1200" dirty="0">
                <a:solidFill>
                  <a:schemeClr val="tx1"/>
                </a:solidFill>
                <a:effectLst/>
                <a:latin typeface="+mn-lt"/>
                <a:ea typeface="+mn-ea"/>
                <a:cs typeface="+mn-cs"/>
              </a:rPr>
              <a:t>: the rules and constraints surrounding the business system</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CATWOE Analysis is a technique for understanding a stakeholders perspective and the impact that this view will have on the direction of the business change.</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Customer</a:t>
            </a:r>
            <a:r>
              <a:rPr lang="en-GB" sz="1200" b="0" i="0" u="none" strike="noStrike" kern="1200" dirty="0">
                <a:solidFill>
                  <a:schemeClr val="tx1"/>
                </a:solidFill>
                <a:effectLst/>
                <a:latin typeface="+mn-lt"/>
                <a:ea typeface="+mn-ea"/>
                <a:cs typeface="+mn-cs"/>
              </a:rPr>
              <a:t>: the recipient of the outputs from the business system</a:t>
            </a:r>
          </a:p>
          <a:p>
            <a:r>
              <a:rPr lang="en-GB" sz="1200" b="1" i="0" u="none" strike="noStrike" kern="1200" dirty="0">
                <a:solidFill>
                  <a:schemeClr val="tx1"/>
                </a:solidFill>
                <a:effectLst/>
                <a:latin typeface="+mn-lt"/>
                <a:ea typeface="+mn-ea"/>
                <a:cs typeface="+mn-cs"/>
              </a:rPr>
              <a:t>Actor</a:t>
            </a:r>
            <a:r>
              <a:rPr lang="en-GB" sz="1200" b="0" i="0" u="none" strike="noStrike" kern="1200" dirty="0">
                <a:solidFill>
                  <a:schemeClr val="tx1"/>
                </a:solidFill>
                <a:effectLst/>
                <a:latin typeface="+mn-lt"/>
                <a:ea typeface="+mn-ea"/>
                <a:cs typeface="+mn-cs"/>
              </a:rPr>
              <a:t>: the roles that perform the business system processes</a:t>
            </a:r>
          </a:p>
          <a:p>
            <a:r>
              <a:rPr lang="en-GB" sz="1200" b="1" i="0" u="none" strike="noStrike" kern="1200" dirty="0">
                <a:solidFill>
                  <a:schemeClr val="tx1"/>
                </a:solidFill>
                <a:effectLst/>
                <a:latin typeface="+mn-lt"/>
                <a:ea typeface="+mn-ea"/>
                <a:cs typeface="+mn-cs"/>
              </a:rPr>
              <a:t>Transformation</a:t>
            </a:r>
            <a:r>
              <a:rPr lang="en-GB" sz="1200" b="0" i="0" u="none" strike="noStrike" kern="1200" dirty="0">
                <a:solidFill>
                  <a:schemeClr val="tx1"/>
                </a:solidFill>
                <a:effectLst/>
                <a:latin typeface="+mn-lt"/>
                <a:ea typeface="+mn-ea"/>
                <a:cs typeface="+mn-cs"/>
              </a:rPr>
              <a:t>: the core process that delivers the outputs to the customer</a:t>
            </a:r>
          </a:p>
          <a:p>
            <a:r>
              <a:rPr lang="en-GB" sz="1200" b="1" i="0" u="none" strike="noStrike" kern="1200" dirty="0">
                <a:solidFill>
                  <a:schemeClr val="tx1"/>
                </a:solidFill>
                <a:effectLst/>
                <a:latin typeface="+mn-lt"/>
                <a:ea typeface="+mn-ea"/>
                <a:cs typeface="+mn-cs"/>
              </a:rPr>
              <a:t>Weltanschauung</a:t>
            </a:r>
            <a:r>
              <a:rPr lang="en-GB" sz="1200" b="0" i="0" u="none" strike="noStrike" kern="1200" dirty="0">
                <a:solidFill>
                  <a:schemeClr val="tx1"/>
                </a:solidFill>
                <a:effectLst/>
                <a:latin typeface="+mn-lt"/>
                <a:ea typeface="+mn-ea"/>
                <a:cs typeface="+mn-cs"/>
              </a:rPr>
              <a:t>: the underlying world-view for the transformation</a:t>
            </a:r>
          </a:p>
          <a:p>
            <a:r>
              <a:rPr lang="en-GB" sz="1200" b="1" i="0" u="none" strike="noStrike" kern="1200" dirty="0">
                <a:solidFill>
                  <a:schemeClr val="tx1"/>
                </a:solidFill>
                <a:effectLst/>
                <a:latin typeface="+mn-lt"/>
                <a:ea typeface="+mn-ea"/>
                <a:cs typeface="+mn-cs"/>
              </a:rPr>
              <a:t>Owner</a:t>
            </a:r>
            <a:r>
              <a:rPr lang="en-GB" sz="1200" b="0" i="0" u="none" strike="noStrike" kern="1200" dirty="0">
                <a:solidFill>
                  <a:schemeClr val="tx1"/>
                </a:solidFill>
                <a:effectLst/>
                <a:latin typeface="+mn-lt"/>
                <a:ea typeface="+mn-ea"/>
                <a:cs typeface="+mn-cs"/>
              </a:rPr>
              <a:t>: the stakeholder with the overall authority for the business system</a:t>
            </a:r>
          </a:p>
          <a:p>
            <a:r>
              <a:rPr lang="en-GB" sz="1200" b="1" i="0" u="none" strike="noStrike" kern="1200" dirty="0">
                <a:solidFill>
                  <a:schemeClr val="tx1"/>
                </a:solidFill>
                <a:effectLst/>
                <a:latin typeface="+mn-lt"/>
                <a:ea typeface="+mn-ea"/>
                <a:cs typeface="+mn-cs"/>
              </a:rPr>
              <a:t>Environment</a:t>
            </a:r>
            <a:r>
              <a:rPr lang="en-GB" sz="1200" b="0" i="0" u="none" strike="noStrike" kern="1200" dirty="0">
                <a:solidFill>
                  <a:schemeClr val="tx1"/>
                </a:solidFill>
                <a:effectLst/>
                <a:latin typeface="+mn-lt"/>
                <a:ea typeface="+mn-ea"/>
                <a:cs typeface="+mn-cs"/>
              </a:rPr>
              <a:t>: the rules and constraints surrounding the business system</a:t>
            </a:r>
          </a:p>
          <a:p>
            <a:endParaRPr lang="en-GB" sz="1200" b="0" i="0" u="none" strike="noStrike" kern="1200" dirty="0">
              <a:solidFill>
                <a:schemeClr val="tx1"/>
              </a:solidFill>
              <a:effectLst/>
              <a:latin typeface="+mn-lt"/>
              <a:ea typeface="+mn-ea"/>
              <a:cs typeface="+mn-cs"/>
            </a:endParaRPr>
          </a:p>
          <a:p>
            <a:pPr fontAlgn="base"/>
            <a:r>
              <a:rPr lang="en-GB" sz="1200" b="1" i="0" u="none" strike="noStrike" kern="1200" dirty="0">
                <a:solidFill>
                  <a:schemeClr val="tx1"/>
                </a:solidFill>
                <a:effectLst/>
                <a:latin typeface="+mn-lt"/>
                <a:ea typeface="+mn-ea"/>
                <a:cs typeface="+mn-cs"/>
              </a:rPr>
              <a:t>4. Weltanschauung</a:t>
            </a:r>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Weltanschauung, also known as “Worldview” is the big picture and the wider impact of the transformed system/process. The system/process is analyzed to come up with the positive and negative impact on the overall business. This is the most crucial step in CATWOE analysis as different stake holders have different approaches to the same issue. The primary difference in the CATWOE analysis prepared by each stakeholder lies in Weltanschauung, and the purpose of a CATWOE analysis is to make explicit such different worldviews.</a:t>
            </a:r>
          </a:p>
          <a:p>
            <a:pPr fontAlgn="base"/>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Few Helpful Questions would be:</a:t>
            </a:r>
          </a:p>
          <a:p>
            <a:pPr fontAlgn="base"/>
            <a:r>
              <a:rPr lang="en-GB" sz="1200" b="0" i="0" u="none" strike="noStrike" kern="1200" dirty="0">
                <a:solidFill>
                  <a:schemeClr val="tx1"/>
                </a:solidFill>
                <a:effectLst/>
                <a:latin typeface="+mn-lt"/>
                <a:ea typeface="+mn-ea"/>
                <a:cs typeface="+mn-cs"/>
              </a:rPr>
              <a:t>What is the bigger picture into which the situation fits?</a:t>
            </a:r>
          </a:p>
          <a:p>
            <a:pPr fontAlgn="base"/>
            <a:r>
              <a:rPr lang="en-GB" sz="1200" b="0" i="0" u="none" strike="noStrike" kern="1200" dirty="0">
                <a:solidFill>
                  <a:schemeClr val="tx1"/>
                </a:solidFill>
                <a:effectLst/>
                <a:latin typeface="+mn-lt"/>
                <a:ea typeface="+mn-ea"/>
                <a:cs typeface="+mn-cs"/>
              </a:rPr>
              <a:t>What is the real problem you are working on?</a:t>
            </a:r>
          </a:p>
          <a:p>
            <a:pPr fontAlgn="base"/>
            <a:r>
              <a:rPr lang="en-GB" sz="1200" b="0" i="0" u="none" strike="noStrike" kern="1200" dirty="0">
                <a:solidFill>
                  <a:schemeClr val="tx1"/>
                </a:solidFill>
                <a:effectLst/>
                <a:latin typeface="+mn-lt"/>
                <a:ea typeface="+mn-ea"/>
                <a:cs typeface="+mn-cs"/>
              </a:rPr>
              <a:t>What is the wider impact of any solution?</a:t>
            </a:r>
          </a:p>
          <a:p>
            <a:pPr fontAlgn="base"/>
            <a:r>
              <a:rPr lang="en-GB" sz="1200" b="0" i="1" u="none" strike="noStrike" kern="1200" dirty="0">
                <a:solidFill>
                  <a:schemeClr val="tx1"/>
                </a:solidFill>
                <a:effectLst/>
                <a:latin typeface="+mn-lt"/>
                <a:ea typeface="+mn-ea"/>
                <a:cs typeface="+mn-cs"/>
              </a:rPr>
              <a:t>The overall impact of automation of Leave approval Process would be increased efficiency of the HR department and all employees as the time duration of the whole leave approval process reduces</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16</a:t>
            </a:fld>
            <a:endParaRPr lang="en-US" dirty="0"/>
          </a:p>
        </p:txBody>
      </p:sp>
    </p:spTree>
    <p:extLst>
      <p:ext uri="{BB962C8B-B14F-4D97-AF65-F5344CB8AC3E}">
        <p14:creationId xmlns:p14="http://schemas.microsoft.com/office/powerpoint/2010/main" val="237014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Both"/>
            </a:pPr>
            <a:r>
              <a:rPr lang="en-GB" dirty="0"/>
              <a:t>Prepare the groundwork for each ‘shared space’ by Identifying each VISION</a:t>
            </a:r>
          </a:p>
          <a:p>
            <a:pPr marL="457200" indent="-457200">
              <a:buAutoNum type="arabicParenBoth"/>
            </a:pPr>
            <a:endParaRPr lang="en-GB" dirty="0"/>
          </a:p>
          <a:p>
            <a:pPr marL="457200" indent="-457200">
              <a:buAutoNum type="arabicParenBoth"/>
            </a:pPr>
            <a:r>
              <a:rPr lang="en-GB" dirty="0"/>
              <a:t>In a ‘Shared Space’ debate what MATTERS to realise each VISION</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17</a:t>
            </a:fld>
            <a:endParaRPr lang="en-US" dirty="0"/>
          </a:p>
        </p:txBody>
      </p:sp>
    </p:spTree>
    <p:extLst>
      <p:ext uri="{BB962C8B-B14F-4D97-AF65-F5344CB8AC3E}">
        <p14:creationId xmlns:p14="http://schemas.microsoft.com/office/powerpoint/2010/main" val="11837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baseline="0" dirty="0">
                <a:solidFill>
                  <a:schemeClr val="dk1"/>
                </a:solidFill>
                <a:latin typeface="+mn-lt"/>
                <a:ea typeface="+mn-ea"/>
                <a:cs typeface="+mn-cs"/>
              </a:rPr>
              <a:t>University</a:t>
            </a:r>
            <a:r>
              <a:rPr lang="en-GB" sz="1200" b="0" i="0" u="none" strike="noStrike" kern="1200" baseline="0" dirty="0">
                <a:solidFill>
                  <a:schemeClr val="dk1"/>
                </a:solidFill>
                <a:latin typeface="+mn-lt"/>
                <a:ea typeface="+mn-ea"/>
                <a:cs typeface="+mn-cs"/>
              </a:rPr>
              <a:t> – Allocated time of two academics; VLE; existing IP in the form of workbooks and competency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baseline="0" dirty="0">
                <a:solidFill>
                  <a:schemeClr val="dk1"/>
                </a:solidFill>
                <a:latin typeface="+mn-lt"/>
                <a:ea typeface="+mn-ea"/>
                <a:cs typeface="+mn-cs"/>
              </a:rPr>
              <a:t>Corporate partners </a:t>
            </a:r>
            <a:r>
              <a:rPr lang="en-GB" sz="1200" b="0" i="0" u="none" strike="noStrike" kern="1200" baseline="0" dirty="0">
                <a:solidFill>
                  <a:schemeClr val="dk1"/>
                </a:solidFill>
                <a:latin typeface="+mn-lt"/>
                <a:ea typeface="+mn-ea"/>
                <a:cs typeface="+mn-cs"/>
              </a:rPr>
              <a:t>– conference facilities, graduate interns, 1 X PA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baseline="0" dirty="0">
                <a:solidFill>
                  <a:schemeClr val="dk1"/>
                </a:solidFill>
                <a:latin typeface="+mn-lt"/>
                <a:ea typeface="+mn-ea"/>
                <a:cs typeface="+mn-cs"/>
              </a:rPr>
              <a:t>Relevant stakeholders </a:t>
            </a:r>
            <a:r>
              <a:rPr lang="en-GB" sz="1200" b="0" i="0" u="none" strike="noStrike" kern="1200" baseline="0" dirty="0">
                <a:solidFill>
                  <a:schemeClr val="dk1"/>
                </a:solidFill>
                <a:latin typeface="+mn-lt"/>
                <a:ea typeface="+mn-ea"/>
                <a:cs typeface="+mn-cs"/>
              </a:rPr>
              <a:t>– training provision; student projects; board positions</a:t>
            </a:r>
            <a:endParaRPr lang="en-GB" sz="1200" dirty="0"/>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Phase 1 - co-created activity using existing resources</a:t>
            </a:r>
          </a:p>
          <a:p>
            <a:r>
              <a:rPr lang="en-GB" sz="1200" b="0" i="0" u="none" strike="noStrike" kern="1200" baseline="0" dirty="0">
                <a:solidFill>
                  <a:schemeClr val="dk1"/>
                </a:solidFill>
                <a:latin typeface="+mn-lt"/>
                <a:ea typeface="+mn-ea"/>
                <a:cs typeface="+mn-cs"/>
              </a:rPr>
              <a:t>Phase 2 – Santander Internship / match funded by Robertson Trust</a:t>
            </a:r>
          </a:p>
          <a:p>
            <a:r>
              <a:rPr lang="en-GB" sz="1200" b="0" i="0" u="none" strike="noStrike" kern="1200" baseline="0" dirty="0">
                <a:solidFill>
                  <a:schemeClr val="dk1"/>
                </a:solidFill>
                <a:latin typeface="+mn-lt"/>
                <a:ea typeface="+mn-ea"/>
                <a:cs typeface="+mn-cs"/>
              </a:rPr>
              <a:t>Phase 3 – Project Manager/Co-Ordinator to be funded at University</a:t>
            </a:r>
          </a:p>
          <a:p>
            <a:r>
              <a:rPr lang="en-GB" sz="1200" b="0" i="0" u="none" strike="noStrike" kern="1200" baseline="0" dirty="0">
                <a:solidFill>
                  <a:schemeClr val="dk1"/>
                </a:solidFill>
                <a:latin typeface="+mn-lt"/>
                <a:ea typeface="+mn-ea"/>
                <a:cs typeface="+mn-cs"/>
              </a:rPr>
              <a:t>Phase 4 – Charity/foundation Spin-out</a:t>
            </a:r>
            <a:endParaRPr lang="en-GB" dirty="0"/>
          </a:p>
          <a:p>
            <a:pPr marL="457200" indent="-457200">
              <a:buAutoNum type="arabicParenBoth"/>
            </a:pPr>
            <a:endParaRPr lang="en-GB" dirty="0"/>
          </a:p>
          <a:p>
            <a:pPr marL="457200" indent="-457200">
              <a:buAutoNum type="arabicParenBoth"/>
            </a:pPr>
            <a:endParaRPr lang="en-GB" dirty="0"/>
          </a:p>
          <a:p>
            <a:pPr marL="457200" indent="-457200">
              <a:buAutoNum type="arabicParenBoth"/>
            </a:pPr>
            <a:r>
              <a:rPr lang="en-GB" dirty="0"/>
              <a:t>Prepare the groundwork for each ‘shared space’ by Identifying each VISION</a:t>
            </a:r>
          </a:p>
          <a:p>
            <a:pPr marL="457200" indent="-457200">
              <a:buAutoNum type="arabicParenBoth"/>
            </a:pPr>
            <a:endParaRPr lang="en-GB" dirty="0"/>
          </a:p>
          <a:p>
            <a:pPr marL="457200" indent="-457200">
              <a:buAutoNum type="arabicParenBoth"/>
            </a:pPr>
            <a:r>
              <a:rPr lang="en-GB" dirty="0"/>
              <a:t>In a ‘Shared Space’ debate what MATTERS to realise each VISION</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18</a:t>
            </a:fld>
            <a:endParaRPr lang="en-US" dirty="0"/>
          </a:p>
        </p:txBody>
      </p:sp>
    </p:spTree>
    <p:extLst>
      <p:ext uri="{BB962C8B-B14F-4D97-AF65-F5344CB8AC3E}">
        <p14:creationId xmlns:p14="http://schemas.microsoft.com/office/powerpoint/2010/main" val="291016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representing the different viewpoints in a shared </a:t>
            </a:r>
            <a:r>
              <a:rPr lang="en-GB" sz="1200" b="1" dirty="0"/>
              <a:t>W</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stakeholders who will govern the V, ensure power is appropriately distributed and ensure that marginalised views are best represented in the a) co-created solution b) the intervention and c) evaluation of its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Co-created 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P</a:t>
            </a:r>
            <a:r>
              <a:rPr lang="en-GB" sz="1200" b="0" dirty="0"/>
              <a:t>roposed contribution to T from the worldview of each stakeholder (i.e. the values to be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t>Collective</a:t>
            </a:r>
            <a:r>
              <a:rPr lang="en-GB" sz="1200" b="0" dirty="0"/>
              <a:t>: T (co-created from pooled resources: M, A, Ti, &amp; 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that represents and demonstrates the collective W of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 from the worldview of each stakeholder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expressed by each stakeholder and the values to be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values to be demonstrated from the worldview of each stakeholder</a:t>
            </a:r>
          </a:p>
          <a:p>
            <a:endParaRPr lang="en-US" dirty="0"/>
          </a:p>
          <a:p>
            <a:endParaRPr lang="en-US" dirty="0"/>
          </a:p>
          <a:p>
            <a:r>
              <a:rPr lang="en-US" dirty="0"/>
              <a:t>Basis of  the co-operation</a:t>
            </a:r>
          </a:p>
          <a:p>
            <a:r>
              <a:rPr lang="en-US" dirty="0"/>
              <a:t>Mean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may help to co-create a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(e.g. beneficiaries, donors, TSO,</a:t>
            </a:r>
            <a:r>
              <a:rPr lang="en-GB" sz="1200" baseline="0" dirty="0"/>
              <a:t> </a:t>
            </a:r>
            <a:r>
              <a:rPr lang="en-GB" sz="1200" dirty="0"/>
              <a:t>Gov’t actors and concerned citizens) and bring to action</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19</a:t>
            </a:fld>
            <a:endParaRPr lang="en-US" dirty="0"/>
          </a:p>
        </p:txBody>
      </p:sp>
    </p:spTree>
    <p:extLst>
      <p:ext uri="{BB962C8B-B14F-4D97-AF65-F5344CB8AC3E}">
        <p14:creationId xmlns:p14="http://schemas.microsoft.com/office/powerpoint/2010/main" val="86345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Diversity</a:t>
            </a:r>
            <a:r>
              <a:rPr lang="en-GB" sz="1200" dirty="0"/>
              <a:t> – particularly ‘age’ and developing practical skills in young people</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20</a:t>
            </a:fld>
            <a:endParaRPr lang="en-US" dirty="0"/>
          </a:p>
        </p:txBody>
      </p:sp>
    </p:spTree>
    <p:extLst>
      <p:ext uri="{BB962C8B-B14F-4D97-AF65-F5344CB8AC3E}">
        <p14:creationId xmlns:p14="http://schemas.microsoft.com/office/powerpoint/2010/main" val="238677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V, ensure power is appropriately distributed and ensure that marginalised views are best represented in the a) co-created solution b) the intervention and c) evaluation of its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Co-created 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P</a:t>
            </a:r>
            <a:r>
              <a:rPr lang="en-GB" sz="1200" b="0" dirty="0"/>
              <a:t>roposed contribution to T from the worldview of each stakeholder (i.e. the values to be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t>Collective</a:t>
            </a:r>
            <a:r>
              <a:rPr lang="en-GB" sz="1200" b="0" dirty="0"/>
              <a:t>: T (co-created from pooled resources: M, A, Ti, &amp; 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that represents and demonstrates the collective W of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 from the worldview of each stakeholder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expressed by each stakeholder and the values to be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values to be demonstrated from the worldview of each stakeholder</a:t>
            </a:r>
          </a:p>
          <a:p>
            <a:endParaRPr lang="en-US" dirty="0"/>
          </a:p>
          <a:p>
            <a:endParaRPr lang="en-US" dirty="0"/>
          </a:p>
          <a:p>
            <a:r>
              <a:rPr lang="en-US" dirty="0"/>
              <a:t>Basis of  the co-operation</a:t>
            </a:r>
          </a:p>
          <a:p>
            <a:r>
              <a:rPr lang="en-US" dirty="0"/>
              <a:t>Mean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may help to co-create a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(e.g. beneficiaries, donors, TSO,</a:t>
            </a:r>
            <a:r>
              <a:rPr lang="en-GB" sz="1200" baseline="0" dirty="0"/>
              <a:t> </a:t>
            </a:r>
            <a:r>
              <a:rPr lang="en-GB" sz="1200" dirty="0"/>
              <a:t>Gov’t actors and concerned citizens) and bring to action</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21</a:t>
            </a:fld>
            <a:endParaRPr lang="en-US" dirty="0"/>
          </a:p>
        </p:txBody>
      </p:sp>
    </p:spTree>
    <p:extLst>
      <p:ext uri="{BB962C8B-B14F-4D97-AF65-F5344CB8AC3E}">
        <p14:creationId xmlns:p14="http://schemas.microsoft.com/office/powerpoint/2010/main" val="240248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Create a meaningful engagement between relevant stakeholders, to address the issues that matter, clarify a shared vision that leads to a co-created solution by transforming pooled resources and the evaluation of its impact</a:t>
            </a:r>
            <a:endParaRPr lang="en-US" dirty="0"/>
          </a:p>
          <a:p>
            <a:endParaRPr lang="en-US" dirty="0"/>
          </a:p>
          <a:p>
            <a:endParaRPr lang="en-US" dirty="0"/>
          </a:p>
          <a:p>
            <a:r>
              <a:rPr lang="en-US" dirty="0"/>
              <a:t>Offer some initial thoughts on translating an organisation purpose (both business and third sector organisations / charities) into an ‘offer’. Prior to matching opportunities to unlock a ’shared space’</a:t>
            </a:r>
          </a:p>
          <a:p>
            <a:endParaRPr lang="en-US" dirty="0"/>
          </a:p>
          <a:p>
            <a:r>
              <a:rPr lang="en-US" dirty="0"/>
              <a:t>clarifying the ‘offer’ that different stakeholders (can make prior to assessing opportunities to  </a:t>
            </a:r>
          </a:p>
          <a:p>
            <a:endParaRPr lang="en-US" dirty="0"/>
          </a:p>
          <a:p>
            <a:pPr algn="ctr"/>
            <a:r>
              <a:rPr lang="en-US" sz="1200" dirty="0"/>
              <a:t>(3) Assess opportunities to pool resources </a:t>
            </a:r>
          </a:p>
          <a:p>
            <a:pPr algn="ctr"/>
            <a:r>
              <a:rPr lang="en-US" sz="1200" b="1" dirty="0"/>
              <a:t>(M, A, Ti &amp; R) </a:t>
            </a:r>
            <a:r>
              <a:rPr lang="en-US" sz="1200" dirty="0"/>
              <a:t>that </a:t>
            </a:r>
            <a:r>
              <a:rPr lang="en-GB" sz="1200" dirty="0"/>
              <a:t>coalesce around values &amp;</a:t>
            </a:r>
            <a:r>
              <a:rPr lang="en-US" sz="1200" dirty="0"/>
              <a:t> issues</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2</a:t>
            </a:fld>
            <a:endParaRPr lang="en-US" dirty="0"/>
          </a:p>
        </p:txBody>
      </p:sp>
    </p:spTree>
    <p:extLst>
      <p:ext uri="{BB962C8B-B14F-4D97-AF65-F5344CB8AC3E}">
        <p14:creationId xmlns:p14="http://schemas.microsoft.com/office/powerpoint/2010/main" val="237001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8B2446-147B-5441-B5E0-41034494FAA1}" type="slidenum">
              <a:rPr lang="en-US" smtClean="0"/>
              <a:t>22</a:t>
            </a:fld>
            <a:endParaRPr lang="en-US" dirty="0"/>
          </a:p>
        </p:txBody>
      </p:sp>
    </p:spTree>
    <p:extLst>
      <p:ext uri="{BB962C8B-B14F-4D97-AF65-F5344CB8AC3E}">
        <p14:creationId xmlns:p14="http://schemas.microsoft.com/office/powerpoint/2010/main" val="133995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overlaps between the two</a:t>
            </a:r>
          </a:p>
          <a:p>
            <a:endParaRPr lang="en-US" dirty="0"/>
          </a:p>
          <a:p>
            <a:r>
              <a:rPr lang="en-GB" sz="1200" b="0" i="0" u="none" strike="noStrike" kern="1200" dirty="0">
                <a:solidFill>
                  <a:schemeClr val="tx1"/>
                </a:solidFill>
                <a:effectLst/>
                <a:latin typeface="+mn-lt"/>
                <a:ea typeface="+mn-ea"/>
                <a:cs typeface="+mn-cs"/>
                <a:hlinkClick r:id="rId3"/>
              </a:rPr>
              <a:t>GeraldMidgley</a:t>
            </a:r>
            <a:r>
              <a:rPr lang="en-GB" sz="1200" b="0" i="0" u="none" strike="noStrike" kern="1200" baseline="30000" dirty="0">
                <a:solidFill>
                  <a:schemeClr val="tx1"/>
                </a:solidFill>
                <a:effectLst/>
                <a:latin typeface="+mn-lt"/>
                <a:ea typeface="+mn-ea"/>
                <a:cs typeface="+mn-cs"/>
                <a:hlinkClick r:id="rId3"/>
              </a:rPr>
              <a:t>abcde</a:t>
            </a:r>
            <a:r>
              <a:rPr lang="en-GB" sz="1200" b="0" i="0" u="none" strike="noStrike" kern="1200" dirty="0">
                <a:solidFill>
                  <a:schemeClr val="tx1"/>
                </a:solidFill>
                <a:effectLst/>
                <a:latin typeface="+mn-lt"/>
                <a:ea typeface="+mn-ea"/>
                <a:cs typeface="+mn-cs"/>
                <a:hlinkClick r:id="rId3"/>
              </a:rPr>
              <a:t>Michael P.Johnson</a:t>
            </a:r>
            <a:r>
              <a:rPr lang="en-GB" sz="1200" b="0" i="0" u="none" strike="noStrike" kern="1200" baseline="30000" dirty="0">
                <a:solidFill>
                  <a:schemeClr val="tx1"/>
                </a:solidFill>
                <a:effectLst/>
                <a:latin typeface="+mn-lt"/>
                <a:ea typeface="+mn-ea"/>
                <a:cs typeface="+mn-cs"/>
                <a:hlinkClick r:id="rId3"/>
              </a:rPr>
              <a:t>f</a:t>
            </a:r>
            <a:r>
              <a:rPr lang="en-GB" sz="1200" b="0" i="0" u="none" strike="noStrike" kern="1200" dirty="0">
                <a:solidFill>
                  <a:schemeClr val="tx1"/>
                </a:solidFill>
                <a:effectLst/>
                <a:latin typeface="+mn-lt"/>
                <a:ea typeface="+mn-ea"/>
                <a:cs typeface="+mn-cs"/>
                <a:hlinkClick r:id="rId3"/>
              </a:rPr>
              <a:t>GeorgeChichirau</a:t>
            </a:r>
            <a:r>
              <a:rPr lang="en-GB" sz="1200" b="0" i="0" u="none" strike="noStrike" kern="1200" baseline="30000" dirty="0">
                <a:solidFill>
                  <a:schemeClr val="tx1"/>
                </a:solidFill>
                <a:effectLst/>
                <a:latin typeface="+mn-lt"/>
                <a:ea typeface="+mn-ea"/>
                <a:cs typeface="+mn-cs"/>
                <a:hlinkClick r:id="rId3"/>
              </a:rPr>
              <a:t>f</a:t>
            </a:r>
            <a:endParaRPr lang="en-GB" sz="1200" b="0" i="0" u="none" strike="noStrike" kern="1200" baseline="30000" dirty="0">
              <a:solidFill>
                <a:schemeClr val="tx1"/>
              </a:solidFill>
              <a:effectLst/>
              <a:latin typeface="+mn-lt"/>
              <a:ea typeface="+mn-ea"/>
              <a:cs typeface="+mn-cs"/>
            </a:endParaRPr>
          </a:p>
          <a:p>
            <a:endParaRPr lang="en-GB" sz="1200" b="0" i="0" u="none" strike="noStrike" kern="1200" baseline="300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grounded in the theory, methodology and practice of systems thinking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‘meaningful engagement’ as a central feature of Community OR.</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say that all Community OR practitioners have two things in common: “a desire to make a contribution to change in communities” (p.2) and “a concern with the design of methodologies, processes of engagement, methods and techniques” (p.2). Of course, the latter is common across all branches of OR.</a:t>
            </a:r>
            <a:endParaRPr lang="en-US" dirty="0"/>
          </a:p>
        </p:txBody>
      </p:sp>
      <p:sp>
        <p:nvSpPr>
          <p:cNvPr id="4" name="Slide Number Placeholder 3"/>
          <p:cNvSpPr>
            <a:spLocks noGrp="1"/>
          </p:cNvSpPr>
          <p:nvPr>
            <p:ph type="sldNum" sz="quarter" idx="10"/>
          </p:nvPr>
        </p:nvSpPr>
        <p:spPr/>
        <p:txBody>
          <a:bodyPr/>
          <a:lstStyle/>
          <a:p>
            <a:fld id="{078B2446-147B-5441-B5E0-41034494FAA1}" type="slidenum">
              <a:rPr lang="en-US" smtClean="0"/>
              <a:t>3</a:t>
            </a:fld>
            <a:endParaRPr lang="en-US" dirty="0"/>
          </a:p>
        </p:txBody>
      </p:sp>
    </p:spTree>
    <p:extLst>
      <p:ext uri="{BB962C8B-B14F-4D97-AF65-F5344CB8AC3E}">
        <p14:creationId xmlns:p14="http://schemas.microsoft.com/office/powerpoint/2010/main" val="106364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model’ developed as part of 3 cycles of SSM (</a:t>
            </a:r>
            <a:r>
              <a:rPr lang="en-US" dirty="0">
                <a:solidFill>
                  <a:srgbClr val="C00000"/>
                </a:solidFill>
              </a:rPr>
              <a:t>27</a:t>
            </a:r>
            <a:r>
              <a:rPr lang="en-US" dirty="0"/>
              <a:t> workshops in total; </a:t>
            </a:r>
            <a:r>
              <a:rPr lang="en-US" dirty="0">
                <a:solidFill>
                  <a:srgbClr val="C00000"/>
                </a:solidFill>
              </a:rPr>
              <a:t>145</a:t>
            </a:r>
            <a:r>
              <a:rPr lang="en-US" dirty="0"/>
              <a:t> participants:</a:t>
            </a:r>
          </a:p>
          <a:p>
            <a:pPr lvl="1"/>
            <a:r>
              <a:rPr lang="en-US" sz="1600" dirty="0"/>
              <a:t>(1) Client organisation (Scottish Fund manager); (2) Third sector organisations (TSOs) and other fund managers/Umbrella bodies, Including a survey of funded organisations; (3) Local &amp; national government and their development agencies; (4) Scottish Businesses</a:t>
            </a:r>
          </a:p>
          <a:p>
            <a:pPr lvl="1"/>
            <a:r>
              <a:rPr lang="en-US" sz="1600" dirty="0"/>
              <a:t>Regular dialogue/interviews with 9 critical friends across all 4 cycles</a:t>
            </a:r>
          </a:p>
          <a:p>
            <a:pPr lvl="1"/>
            <a:r>
              <a:rPr lang="en-US" sz="1600" dirty="0"/>
              <a:t>Note: Cycle 4 involved 83 Scottish business leaders (outside scope of this study</a:t>
            </a:r>
          </a:p>
          <a:p>
            <a:pPr lvl="1"/>
            <a:endParaRPr lang="en-US" sz="1400" dirty="0"/>
          </a:p>
          <a:p>
            <a:pPr marL="457200" lvl="1" indent="0" algn="r">
              <a:buNone/>
            </a:pPr>
            <a:r>
              <a:rPr lang="en-US" sz="1600" dirty="0"/>
              <a:t>(See Weaver </a:t>
            </a:r>
            <a:r>
              <a:rPr lang="en-US" sz="1600" i="1" dirty="0"/>
              <a:t>et al., </a:t>
            </a:r>
            <a:r>
              <a:rPr lang="en-US" sz="1600" dirty="0"/>
              <a:t>2018)</a:t>
            </a:r>
          </a:p>
          <a:p>
            <a:endParaRPr lang="en-GB" dirty="0"/>
          </a:p>
        </p:txBody>
      </p:sp>
      <p:sp>
        <p:nvSpPr>
          <p:cNvPr id="4" name="Slide Number Placeholder 3"/>
          <p:cNvSpPr>
            <a:spLocks noGrp="1"/>
          </p:cNvSpPr>
          <p:nvPr>
            <p:ph type="sldNum" sz="quarter" idx="5"/>
          </p:nvPr>
        </p:nvSpPr>
        <p:spPr/>
        <p:txBody>
          <a:bodyPr/>
          <a:lstStyle/>
          <a:p>
            <a:fld id="{078B2446-147B-5441-B5E0-41034494FAA1}" type="slidenum">
              <a:rPr lang="en-US" smtClean="0"/>
              <a:t>4</a:t>
            </a:fld>
            <a:endParaRPr lang="en-US" dirty="0"/>
          </a:p>
        </p:txBody>
      </p:sp>
    </p:spTree>
    <p:extLst>
      <p:ext uri="{BB962C8B-B14F-4D97-AF65-F5344CB8AC3E}">
        <p14:creationId xmlns:p14="http://schemas.microsoft.com/office/powerpoint/2010/main" val="207021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 emerging manager’s dilemma</a:t>
            </a:r>
            <a:endParaRPr lang="en-US" sz="1200" dirty="0"/>
          </a:p>
          <a:p>
            <a:pPr marL="0" indent="0">
              <a:buNone/>
            </a:pPr>
            <a:endParaRPr lang="en-US" sz="1200" dirty="0"/>
          </a:p>
          <a:p>
            <a:pPr marL="0" indent="0">
              <a:buNone/>
            </a:pPr>
            <a:r>
              <a:rPr lang="en-US" sz="1200" dirty="0"/>
              <a:t>Value:</a:t>
            </a:r>
          </a:p>
          <a:p>
            <a:r>
              <a:rPr lang="en-US" sz="1200" dirty="0"/>
              <a:t>Benefits derived to the organisation and stakeholders</a:t>
            </a:r>
          </a:p>
          <a:p>
            <a:endParaRPr lang="en-US" sz="1200" dirty="0"/>
          </a:p>
          <a:p>
            <a:pPr marL="0" indent="0">
              <a:buNone/>
            </a:pPr>
            <a:r>
              <a:rPr lang="en-US" sz="1200" dirty="0"/>
              <a:t>Values:</a:t>
            </a:r>
          </a:p>
          <a:p>
            <a:r>
              <a:rPr lang="en-US" sz="1200" dirty="0"/>
              <a:t>Most organizations have a clear set of ‘values’</a:t>
            </a:r>
          </a:p>
          <a:p>
            <a:endParaRPr lang="en-US" sz="1200" dirty="0"/>
          </a:p>
          <a:p>
            <a:endParaRPr lang="en-US" sz="1200" dirty="0"/>
          </a:p>
          <a:p>
            <a:pPr marL="0" indent="0">
              <a:buNone/>
            </a:pPr>
            <a:r>
              <a:rPr lang="en-US" sz="1200" dirty="0"/>
              <a:t>Shared values:</a:t>
            </a:r>
          </a:p>
          <a:p>
            <a:r>
              <a:rPr lang="en-US" sz="1200" dirty="0"/>
              <a:t>X</a:t>
            </a:r>
          </a:p>
          <a:p>
            <a:endParaRPr lang="en-US" sz="1200" dirty="0"/>
          </a:p>
          <a:p>
            <a:pPr marL="0" indent="0">
              <a:buNone/>
            </a:pPr>
            <a:r>
              <a:rPr lang="en-US" sz="1200" i="1" dirty="0"/>
              <a:t>Can you identify compatibility on the basis of reviewing organizational values them?</a:t>
            </a:r>
          </a:p>
          <a:p>
            <a:pPr marL="0" indent="0">
              <a:buNone/>
            </a:pPr>
            <a:r>
              <a:rPr lang="en-US" sz="1200" i="1" dirty="0"/>
              <a:t>… or perhaps it’s different </a:t>
            </a:r>
            <a:r>
              <a:rPr lang="en-US" sz="1200" b="1" i="1" dirty="0"/>
              <a:t>Transformation process (T</a:t>
            </a:r>
            <a:r>
              <a:rPr lang="en-US" sz="1200" i="1" dirty="0"/>
              <a:t>’s) that organisations pursue as part of their CSR stance and </a:t>
            </a:r>
            <a:r>
              <a:rPr lang="en-US" sz="1200" b="1" i="1" dirty="0"/>
              <a:t>different perspectives (W)</a:t>
            </a:r>
            <a:r>
              <a:rPr lang="en-US" sz="1200" i="1" dirty="0"/>
              <a:t> on the challenges and issues that the organisation should participate in?</a:t>
            </a:r>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7</a:t>
            </a:fld>
            <a:endParaRPr lang="en-US" dirty="0"/>
          </a:p>
        </p:txBody>
      </p:sp>
    </p:spTree>
    <p:extLst>
      <p:ext uri="{BB962C8B-B14F-4D97-AF65-F5344CB8AC3E}">
        <p14:creationId xmlns:p14="http://schemas.microsoft.com/office/powerpoint/2010/main" val="274356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seeing each other differently, integrating different stakeholder viewpoints (particularly when communities themselves best understand the challenges and issues they face) and assessing potential conflict</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Complicated social issue</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 wicked problem is a social or cultural problem that is difficult or impossible to solve for as many as four reasons: incomplete or contradictory knowledge, the number of people and opinions involved, the large economic burden, and the interconnected nature of these problems with other problems. </a:t>
            </a:r>
            <a:endParaRPr lang="en-US" sz="1800" b="1" i="1" dirty="0"/>
          </a:p>
          <a:p>
            <a:endParaRPr lang="en-US" sz="1800" b="1" i="1" dirty="0"/>
          </a:p>
          <a:p>
            <a:endParaRPr lang="en-US" sz="1800" b="1" i="1" dirty="0"/>
          </a:p>
          <a:p>
            <a:endParaRPr lang="en-US" sz="1800" b="1" i="1" dirty="0"/>
          </a:p>
          <a:p>
            <a:endParaRPr lang="en-US" sz="1800" b="1" i="1" dirty="0"/>
          </a:p>
          <a:p>
            <a:r>
              <a:rPr lang="en-US" sz="1800" b="1" i="1" dirty="0"/>
              <a:t>Ambiguity</a:t>
            </a:r>
            <a:r>
              <a:rPr lang="en-US" sz="1800" b="1" dirty="0"/>
              <a:t> – </a:t>
            </a:r>
            <a:r>
              <a:rPr lang="en-US" sz="1800" dirty="0"/>
              <a:t>in the alignment on business and societal goals</a:t>
            </a:r>
          </a:p>
          <a:p>
            <a:pPr lvl="1"/>
            <a:r>
              <a:rPr lang="en-US" sz="1200" dirty="0"/>
              <a:t>e.g. creating </a:t>
            </a:r>
            <a:r>
              <a:rPr lang="en-US" sz="1200" i="1" dirty="0"/>
              <a:t>‘value’ </a:t>
            </a:r>
            <a:r>
              <a:rPr lang="en-US" sz="1200" dirty="0"/>
              <a:t>/ aligning </a:t>
            </a:r>
            <a:r>
              <a:rPr lang="en-US" sz="1200" i="1" dirty="0"/>
              <a:t>‘values’</a:t>
            </a:r>
            <a:r>
              <a:rPr lang="en-US" sz="1200" dirty="0"/>
              <a:t>)</a:t>
            </a:r>
          </a:p>
          <a:p>
            <a:pPr lvl="1"/>
            <a:r>
              <a:rPr lang="en-US" sz="1200" dirty="0"/>
              <a:t>competing policy agendas (e.g. national/local government</a:t>
            </a:r>
          </a:p>
          <a:p>
            <a:pPr lvl="1"/>
            <a:r>
              <a:rPr lang="en-US" sz="1200" dirty="0"/>
              <a:t>industry standards &amp; norms; trade associations)</a:t>
            </a:r>
          </a:p>
          <a:p>
            <a:endParaRPr lang="en-US" sz="1200" i="1" dirty="0"/>
          </a:p>
          <a:p>
            <a:endParaRPr lang="en-US" sz="1200" i="1" dirty="0"/>
          </a:p>
          <a:p>
            <a:r>
              <a:rPr lang="en-US" sz="1200" i="1" dirty="0"/>
              <a:t>for-profits” </a:t>
            </a:r>
            <a:r>
              <a:rPr lang="en-US" sz="1200" dirty="0"/>
              <a:t>hold the majority of resources and thus exert considerable power. </a:t>
            </a:r>
            <a:r>
              <a:rPr lang="en-US" sz="1200" i="1" dirty="0"/>
              <a:t>How can more of these resources be released into communities? </a:t>
            </a:r>
          </a:p>
          <a:p>
            <a:r>
              <a:rPr lang="en-US" sz="1200" i="1" dirty="0"/>
              <a:t>Power – “for-profits”</a:t>
            </a:r>
          </a:p>
          <a:p>
            <a:endParaRPr lang="en-US" dirty="0"/>
          </a:p>
          <a:p>
            <a:endParaRPr lang="en-US" dirty="0"/>
          </a:p>
          <a:p>
            <a:endParaRPr lang="en-US" dirty="0"/>
          </a:p>
          <a:p>
            <a:r>
              <a:rPr lang="en-US" dirty="0"/>
              <a:t>Some thoughts on talk and joint action</a:t>
            </a:r>
          </a:p>
          <a:p>
            <a:endParaRPr lang="en-US" dirty="0"/>
          </a:p>
          <a:p>
            <a:r>
              <a:rPr lang="en-US" dirty="0"/>
              <a:t>Talk is not just </a:t>
            </a:r>
          </a:p>
          <a:p>
            <a:r>
              <a:rPr lang="en-US" dirty="0"/>
              <a:t>Meaningful</a:t>
            </a:r>
          </a:p>
          <a:p>
            <a:r>
              <a:rPr lang="en-US" dirty="0"/>
              <a:t>Its</a:t>
            </a:r>
          </a:p>
          <a:p>
            <a:r>
              <a:rPr lang="en-US" dirty="0"/>
              <a:t>invitational</a:t>
            </a:r>
          </a:p>
        </p:txBody>
      </p:sp>
      <p:sp>
        <p:nvSpPr>
          <p:cNvPr id="4" name="Slide Number Placeholder 3"/>
          <p:cNvSpPr>
            <a:spLocks noGrp="1"/>
          </p:cNvSpPr>
          <p:nvPr>
            <p:ph type="sldNum" sz="quarter" idx="5"/>
          </p:nvPr>
        </p:nvSpPr>
        <p:spPr/>
        <p:txBody>
          <a:bodyPr/>
          <a:lstStyle/>
          <a:p>
            <a:fld id="{078B2446-147B-5441-B5E0-41034494FAA1}" type="slidenum">
              <a:rPr lang="en-US" smtClean="0"/>
              <a:t>8</a:t>
            </a:fld>
            <a:endParaRPr lang="en-US" dirty="0"/>
          </a:p>
        </p:txBody>
      </p:sp>
    </p:spTree>
    <p:extLst>
      <p:ext uri="{BB962C8B-B14F-4D97-AF65-F5344CB8AC3E}">
        <p14:creationId xmlns:p14="http://schemas.microsoft.com/office/powerpoint/2010/main" val="392423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Rich pictures with the ‘Scottish Government’ were dominated by the pursuit of the ‘North star’</a:t>
            </a:r>
          </a:p>
          <a:p>
            <a:endParaRPr lang="en-US" sz="1600" dirty="0"/>
          </a:p>
          <a:p>
            <a:r>
              <a:rPr lang="en-US" sz="1600" dirty="0"/>
              <a:t>Rich pictures with different sectors recognised multiple priorities that are often in conflict (e.g. Scottish Business Pledge, SDGs, Business awards, accreditation)</a:t>
            </a:r>
          </a:p>
          <a:p>
            <a:endParaRPr lang="en-US" sz="1600" dirty="0"/>
          </a:p>
          <a:p>
            <a:r>
              <a:rPr lang="en-US" sz="1600" dirty="0"/>
              <a:t>Realised that there is no one ‘North Star’ even though the SG might wish there to be one. Each organisation must clarify its purpose (it’s North Star) guided by other competing priorities placed on them </a:t>
            </a:r>
          </a:p>
          <a:p>
            <a:endParaRPr lang="en-US" sz="1600" dirty="0"/>
          </a:p>
          <a:p>
            <a:r>
              <a:rPr lang="en-US" sz="1600" dirty="0"/>
              <a:t>Key to clarifying purpose is answering: whom does the organisation serve?</a:t>
            </a:r>
          </a:p>
          <a:p>
            <a:pPr lvl="1"/>
            <a:r>
              <a:rPr lang="en-US" sz="1400" dirty="0"/>
              <a:t>Clear judgments need to be made on who to include/exclude</a:t>
            </a:r>
          </a:p>
          <a:p>
            <a:pPr lvl="1"/>
            <a:r>
              <a:rPr lang="en-US" sz="1400" dirty="0"/>
              <a:t>How stakeholder views are integrated into decision-making</a:t>
            </a:r>
          </a:p>
          <a:p>
            <a:pPr lvl="1"/>
            <a:r>
              <a:rPr lang="en-US" sz="1400" dirty="0"/>
              <a:t>How marginalized communities may be best represented</a:t>
            </a:r>
            <a:endParaRPr lang="en-US" sz="1600" dirty="0"/>
          </a:p>
          <a:p>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9</a:t>
            </a:fld>
            <a:endParaRPr lang="en-US" dirty="0"/>
          </a:p>
        </p:txBody>
      </p:sp>
    </p:spTree>
    <p:extLst>
      <p:ext uri="{BB962C8B-B14F-4D97-AF65-F5344CB8AC3E}">
        <p14:creationId xmlns:p14="http://schemas.microsoft.com/office/powerpoint/2010/main" val="191825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br>
            <a:r>
              <a:rPr lang="en-US" sz="1200" dirty="0"/>
              <a:t>Aligning values and clarifying ‘purpose’</a:t>
            </a:r>
            <a:endParaRPr lang="en-US" dirty="0"/>
          </a:p>
          <a:p>
            <a:endParaRPr lang="en-US" dirty="0"/>
          </a:p>
          <a:p>
            <a:endParaRPr lang="en-US" dirty="0"/>
          </a:p>
          <a:p>
            <a:r>
              <a:rPr lang="en-US" dirty="0"/>
              <a:t>Here can we link that we are working with the ‘Inspiring Communities’ group organised by the Chamber of Commerce (headed by Ewan Atkins at Cyrenians). They want to create more ‘inspiring partnerships’ and need a greater pool to choose from. </a:t>
            </a:r>
          </a:p>
          <a:p>
            <a:endParaRPr lang="en-US" dirty="0"/>
          </a:p>
          <a:p>
            <a:r>
              <a:rPr lang="en-US" dirty="0"/>
              <a:t>You might wish to offer comment on the Business Pledge. It is intended to work with the SDGs. We did some work around this.</a:t>
            </a:r>
          </a:p>
          <a:p>
            <a:endParaRPr lang="en-US" dirty="0"/>
          </a:p>
          <a:p>
            <a:r>
              <a:rPr lang="en-US" dirty="0"/>
              <a:t>The SDGs are significant as developed outside of Scotland but contextualized to Scotland. It is not the “North Star”. Business/orgs need to develop their own. </a:t>
            </a:r>
          </a:p>
          <a:p>
            <a:endParaRPr lang="en-US" dirty="0"/>
          </a:p>
          <a:p>
            <a:r>
              <a:rPr lang="en-US" dirty="0"/>
              <a:t>Winners:</a:t>
            </a:r>
          </a:p>
          <a:p>
            <a:r>
              <a:rPr lang="en-GB" sz="1200" b="0" i="0" kern="1200" dirty="0">
                <a:solidFill>
                  <a:schemeClr val="tx1"/>
                </a:solidFill>
                <a:effectLst/>
                <a:latin typeface="+mn-lt"/>
                <a:ea typeface="+mn-ea"/>
                <a:cs typeface="+mn-cs"/>
              </a:rPr>
              <a:t>Responsible Business sponsored by City of Edinburgh Council: Anderson Strathern Anderson Strathern provides a complete range of specialist legal services, driven by the needs of clients and delivered by highly skilled professionals. Their varied client base includes private individuals, commercial businesses, social enterprises, charities and the public sector. Inspiring Partnership sponsored by  Essential Edinburgh:  The Kitchin with  Citadel Youth Centre The Kitchin has partnered with the Citadel Youth Centre to develop young people – training them in the kitchen and on how to serve and deliver a top quality experience for guests. The partnership led to two ‘Supper at Citadel’ events being hosted by the young people. Highly Commended: Hibernian FC – GameChanger Initiative Hibernian FC through its involvement with the GameChanger Initiative.</a:t>
            </a:r>
            <a:br>
              <a:rPr lang="en-GB" dirty="0"/>
            </a:br>
            <a:br>
              <a:rPr lang="en-GB" dirty="0"/>
            </a:br>
            <a:r>
              <a:rPr lang="en-GB" sz="1200" b="0" i="0" kern="1200" dirty="0">
                <a:solidFill>
                  <a:schemeClr val="tx1"/>
                </a:solidFill>
                <a:effectLst/>
                <a:latin typeface="+mn-lt"/>
                <a:ea typeface="+mn-ea"/>
                <a:cs typeface="+mn-cs"/>
              </a:rPr>
              <a:t>Read more at: https://www.edinburghnews.scotsman.com/news/business/best-business-in-edinburgh-revealed-at-business-awards-1-4686327</a:t>
            </a:r>
            <a:endParaRPr lang="en-US" dirty="0"/>
          </a:p>
        </p:txBody>
      </p:sp>
      <p:sp>
        <p:nvSpPr>
          <p:cNvPr id="4" name="Slide Number Placeholder 3"/>
          <p:cNvSpPr>
            <a:spLocks noGrp="1"/>
          </p:cNvSpPr>
          <p:nvPr>
            <p:ph type="sldNum" sz="quarter" idx="10"/>
          </p:nvPr>
        </p:nvSpPr>
        <p:spPr/>
        <p:txBody>
          <a:bodyPr/>
          <a:lstStyle/>
          <a:p>
            <a:fld id="{078B2446-147B-5441-B5E0-41034494FAA1}" type="slidenum">
              <a:rPr lang="en-US" smtClean="0"/>
              <a:t>10</a:t>
            </a:fld>
            <a:endParaRPr lang="en-US" dirty="0"/>
          </a:p>
        </p:txBody>
      </p:sp>
    </p:spTree>
    <p:extLst>
      <p:ext uri="{BB962C8B-B14F-4D97-AF65-F5344CB8AC3E}">
        <p14:creationId xmlns:p14="http://schemas.microsoft.com/office/powerpoint/2010/main" val="159771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Grant-makers goal (original): </a:t>
            </a:r>
            <a:r>
              <a:rPr lang="en-US" sz="1800" dirty="0"/>
              <a:t>release more [</a:t>
            </a:r>
            <a:r>
              <a:rPr lang="en-US" sz="1800" u="sng" dirty="0"/>
              <a:t>pooled]</a:t>
            </a:r>
            <a:r>
              <a:rPr lang="en-US" sz="1800" dirty="0"/>
              <a:t> resources into communities?</a:t>
            </a:r>
          </a:p>
          <a:p>
            <a:endParaRPr lang="en-US" sz="1800" b="1" i="1" dirty="0"/>
          </a:p>
          <a:p>
            <a:endParaRPr lang="en-US" sz="1800" b="1" i="1" dirty="0"/>
          </a:p>
          <a:p>
            <a:r>
              <a:rPr lang="en-US" sz="1800" b="1" i="1" dirty="0"/>
              <a:t>How to create a meaningful engagement between business and communities?	</a:t>
            </a:r>
            <a:endParaRPr lang="en-US" sz="1800" b="1" dirty="0">
              <a:solidFill>
                <a:srgbClr val="C00000"/>
              </a:solidFill>
            </a:endParaRPr>
          </a:p>
          <a:p>
            <a:pPr lvl="1"/>
            <a:r>
              <a:rPr lang="en-US" dirty="0"/>
              <a:t>Where business </a:t>
            </a:r>
            <a:r>
              <a:rPr lang="en-US" u="sng" dirty="0"/>
              <a:t>grows</a:t>
            </a:r>
            <a:r>
              <a:rPr lang="en-US" dirty="0"/>
              <a:t> and communities </a:t>
            </a:r>
            <a:r>
              <a:rPr lang="en-US" u="sng" dirty="0"/>
              <a:t>thrive</a:t>
            </a:r>
          </a:p>
          <a:p>
            <a:pPr lvl="1"/>
            <a:r>
              <a:rPr lang="en-US" i="1" dirty="0"/>
              <a:t> “Shared Space” </a:t>
            </a:r>
            <a:r>
              <a:rPr lang="en-US" dirty="0"/>
              <a:t>concept and process framework </a:t>
            </a:r>
          </a:p>
          <a:p>
            <a:pPr lvl="1"/>
            <a:endParaRPr lang="en-US" dirty="0"/>
          </a:p>
          <a:p>
            <a:pPr lvl="1"/>
            <a:endParaRPr lang="en-US" dirty="0"/>
          </a:p>
          <a:p>
            <a:pPr lvl="1"/>
            <a:r>
              <a:rPr lang="en-US" dirty="0"/>
              <a:t>Relationship = thing</a:t>
            </a:r>
          </a:p>
          <a:p>
            <a:pPr lvl="1"/>
            <a:r>
              <a:rPr lang="en-US" dirty="0"/>
              <a:t>Relating = activity</a:t>
            </a:r>
          </a:p>
          <a:p>
            <a:endParaRPr lang="en-US" dirty="0"/>
          </a:p>
          <a:p>
            <a:r>
              <a:rPr lang="en-US" sz="1200" i="1" dirty="0"/>
              <a:t>values are shared</a:t>
            </a:r>
            <a:endParaRPr lang="en-US" dirty="0"/>
          </a:p>
        </p:txBody>
      </p:sp>
      <p:sp>
        <p:nvSpPr>
          <p:cNvPr id="4" name="Slide Number Placeholder 3"/>
          <p:cNvSpPr>
            <a:spLocks noGrp="1"/>
          </p:cNvSpPr>
          <p:nvPr>
            <p:ph type="sldNum" sz="quarter" idx="5"/>
          </p:nvPr>
        </p:nvSpPr>
        <p:spPr/>
        <p:txBody>
          <a:bodyPr/>
          <a:lstStyle/>
          <a:p>
            <a:fld id="{078B2446-147B-5441-B5E0-41034494FAA1}" type="slidenum">
              <a:rPr lang="en-US" smtClean="0"/>
              <a:t>11</a:t>
            </a:fld>
            <a:endParaRPr lang="en-US" dirty="0"/>
          </a:p>
        </p:txBody>
      </p:sp>
    </p:spTree>
    <p:extLst>
      <p:ext uri="{BB962C8B-B14F-4D97-AF65-F5344CB8AC3E}">
        <p14:creationId xmlns:p14="http://schemas.microsoft.com/office/powerpoint/2010/main" val="23152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GB" dirty="0"/>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userDrawn="1">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5363" name="Rectangle 2"/>
          <p:cNvSpPr>
            <a:spLocks noGrp="1" noChangeArrowheads="1"/>
          </p:cNvSpPr>
          <p:nvPr userDrawn="1">
            <p:ph type="title"/>
          </p:nvPr>
        </p:nvSpPr>
        <p:spPr bwMode="auto">
          <a:xfrm>
            <a:off x="347663" y="354013"/>
            <a:ext cx="8448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3" name="Isosceles Triangle 392"/>
          <p:cNvSpPr/>
          <p:nvPr userDrawn="1"/>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394" name="Isosceles Triangle 393"/>
          <p:cNvSpPr/>
          <p:nvPr userDrawn="1"/>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395" name="Isosceles Triangle 394"/>
          <p:cNvSpPr/>
          <p:nvPr userDrawn="1"/>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09" name="Isosceles Triangle 408"/>
          <p:cNvSpPr/>
          <p:nvPr userDrawn="1"/>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0" name="Isosceles Triangle 409"/>
          <p:cNvSpPr/>
          <p:nvPr userDrawn="1"/>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1" name="Isosceles Triangle 410"/>
          <p:cNvSpPr/>
          <p:nvPr userDrawn="1"/>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2" name="Isosceles Triangle 411"/>
          <p:cNvSpPr/>
          <p:nvPr userDrawn="1"/>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3" name="Isosceles Triangle 412"/>
          <p:cNvSpPr/>
          <p:nvPr userDrawn="1"/>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4" name="Isosceles Triangle 413"/>
          <p:cNvSpPr/>
          <p:nvPr userDrawn="1"/>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5" name="Isosceles Triangle 414"/>
          <p:cNvSpPr/>
          <p:nvPr userDrawn="1"/>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6" name="Isosceles Triangle 415"/>
          <p:cNvSpPr/>
          <p:nvPr userDrawn="1"/>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7" name="Isosceles Triangle 416"/>
          <p:cNvSpPr/>
          <p:nvPr userDrawn="1"/>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8" name="Isosceles Triangle 417"/>
          <p:cNvSpPr/>
          <p:nvPr userDrawn="1"/>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19" name="Isosceles Triangle 418"/>
          <p:cNvSpPr/>
          <p:nvPr userDrawn="1"/>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0" name="Isosceles Triangle 419"/>
          <p:cNvSpPr/>
          <p:nvPr userDrawn="1"/>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1" name="Isosceles Triangle 420"/>
          <p:cNvSpPr/>
          <p:nvPr userDrawn="1"/>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2" name="Isosceles Triangle 421"/>
          <p:cNvSpPr/>
          <p:nvPr userDrawn="1"/>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3" name="Isosceles Triangle 422"/>
          <p:cNvSpPr/>
          <p:nvPr userDrawn="1"/>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4" name="Isosceles Triangle 423"/>
          <p:cNvSpPr/>
          <p:nvPr userDrawn="1"/>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5" name="Isosceles Triangle 424"/>
          <p:cNvSpPr/>
          <p:nvPr userDrawn="1"/>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6" name="Isosceles Triangle 425"/>
          <p:cNvSpPr/>
          <p:nvPr userDrawn="1"/>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7" name="Isosceles Triangle 426"/>
          <p:cNvSpPr/>
          <p:nvPr userDrawn="1"/>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28" name="Isosceles Triangle 427"/>
          <p:cNvSpPr/>
          <p:nvPr userDrawn="1"/>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2" name="Isosceles Triangle 431"/>
          <p:cNvSpPr/>
          <p:nvPr userDrawn="1"/>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3" name="Isosceles Triangle 432"/>
          <p:cNvSpPr/>
          <p:nvPr userDrawn="1"/>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4" name="Isosceles Triangle 433"/>
          <p:cNvSpPr/>
          <p:nvPr userDrawn="1"/>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5" name="Isosceles Triangle 434"/>
          <p:cNvSpPr/>
          <p:nvPr userDrawn="1"/>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6" name="Isosceles Triangle 435"/>
          <p:cNvSpPr/>
          <p:nvPr userDrawn="1"/>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7" name="Isosceles Triangle 436"/>
          <p:cNvSpPr/>
          <p:nvPr userDrawn="1"/>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8" name="Isosceles Triangle 437"/>
          <p:cNvSpPr/>
          <p:nvPr userDrawn="1"/>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39" name="Isosceles Triangle 438"/>
          <p:cNvSpPr/>
          <p:nvPr userDrawn="1"/>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0" name="Isosceles Triangle 439"/>
          <p:cNvSpPr/>
          <p:nvPr userDrawn="1"/>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1" name="Isosceles Triangle 440"/>
          <p:cNvSpPr/>
          <p:nvPr userDrawn="1"/>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2" name="Isosceles Triangle 441"/>
          <p:cNvSpPr/>
          <p:nvPr userDrawn="1"/>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3" name="Isosceles Triangle 442"/>
          <p:cNvSpPr/>
          <p:nvPr userDrawn="1"/>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4" name="Isosceles Triangle 443"/>
          <p:cNvSpPr/>
          <p:nvPr userDrawn="1"/>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5" name="Isosceles Triangle 444"/>
          <p:cNvSpPr/>
          <p:nvPr userDrawn="1"/>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6" name="Isosceles Triangle 445"/>
          <p:cNvSpPr/>
          <p:nvPr userDrawn="1"/>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7" name="Isosceles Triangle 446"/>
          <p:cNvSpPr/>
          <p:nvPr userDrawn="1"/>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8" name="Isosceles Triangle 447"/>
          <p:cNvSpPr/>
          <p:nvPr userDrawn="1"/>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49" name="Isosceles Triangle 448"/>
          <p:cNvSpPr/>
          <p:nvPr userDrawn="1"/>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0" name="Isosceles Triangle 449"/>
          <p:cNvSpPr/>
          <p:nvPr userDrawn="1"/>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1" name="Isosceles Triangle 450"/>
          <p:cNvSpPr/>
          <p:nvPr userDrawn="1"/>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2" name="Isosceles Triangle 451"/>
          <p:cNvSpPr/>
          <p:nvPr userDrawn="1"/>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3" name="Isosceles Triangle 452"/>
          <p:cNvSpPr/>
          <p:nvPr userDrawn="1"/>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4" name="Isosceles Triangle 453"/>
          <p:cNvSpPr/>
          <p:nvPr userDrawn="1"/>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5" name="Isosceles Triangle 454"/>
          <p:cNvSpPr/>
          <p:nvPr userDrawn="1"/>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6" name="Isosceles Triangle 455"/>
          <p:cNvSpPr/>
          <p:nvPr userDrawn="1"/>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7" name="Isosceles Triangle 456"/>
          <p:cNvSpPr/>
          <p:nvPr userDrawn="1"/>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8" name="Isosceles Triangle 457"/>
          <p:cNvSpPr/>
          <p:nvPr userDrawn="1"/>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59" name="Isosceles Triangle 458"/>
          <p:cNvSpPr/>
          <p:nvPr userDrawn="1"/>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0" name="Isosceles Triangle 459"/>
          <p:cNvSpPr/>
          <p:nvPr userDrawn="1"/>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1" name="Isosceles Triangle 460"/>
          <p:cNvSpPr/>
          <p:nvPr userDrawn="1"/>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2" name="Isosceles Triangle 461"/>
          <p:cNvSpPr/>
          <p:nvPr userDrawn="1"/>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3" name="Isosceles Triangle 462"/>
          <p:cNvSpPr/>
          <p:nvPr userDrawn="1"/>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4" name="Isosceles Triangle 463"/>
          <p:cNvSpPr/>
          <p:nvPr userDrawn="1"/>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5" name="Isosceles Triangle 464"/>
          <p:cNvSpPr/>
          <p:nvPr userDrawn="1"/>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6" name="Isosceles Triangle 465"/>
          <p:cNvSpPr/>
          <p:nvPr userDrawn="1"/>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sp>
        <p:nvSpPr>
          <p:cNvPr id="467" name="Isosceles Triangle 466"/>
          <p:cNvSpPr/>
          <p:nvPr userDrawn="1"/>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0000"/>
              </a:solidFill>
            </a:endParaRPr>
          </a:p>
        </p:txBody>
      </p:sp>
      <p:pic>
        <p:nvPicPr>
          <p:cNvPr id="15423" name="Picture 17" descr="ENU_Logo_be0f34.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3"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rtl="0" eaLnBrk="0" fontAlgn="base" hangingPunct="0">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weaver@napie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10.tiff"/><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Developing your ‘North Star’ to Clarify Purpose</a:t>
            </a:r>
          </a:p>
        </p:txBody>
      </p:sp>
      <p:sp>
        <p:nvSpPr>
          <p:cNvPr id="3" name="Subtitle 2"/>
          <p:cNvSpPr>
            <a:spLocks noGrp="1"/>
          </p:cNvSpPr>
          <p:nvPr>
            <p:ph type="subTitle" idx="1"/>
          </p:nvPr>
        </p:nvSpPr>
        <p:spPr>
          <a:xfrm>
            <a:off x="281354" y="3184315"/>
            <a:ext cx="8475784" cy="1752600"/>
          </a:xfrm>
        </p:spPr>
        <p:txBody>
          <a:bodyPr/>
          <a:lstStyle/>
          <a:p>
            <a:endParaRPr lang="en-US" sz="200" baseline="30000" dirty="0"/>
          </a:p>
          <a:p>
            <a:r>
              <a:rPr lang="en-US" sz="1600" b="1" dirty="0"/>
              <a:t>Dr. Miles Weaver</a:t>
            </a:r>
          </a:p>
          <a:p>
            <a:endParaRPr lang="en-US" sz="200" dirty="0"/>
          </a:p>
          <a:p>
            <a:r>
              <a:rPr lang="en-US" sz="1400" dirty="0"/>
              <a:t>Associate Professor,</a:t>
            </a:r>
          </a:p>
          <a:p>
            <a:r>
              <a:rPr lang="en-US" sz="1400" dirty="0"/>
              <a:t>International Centre for Management &amp; Governance Research,</a:t>
            </a:r>
          </a:p>
          <a:p>
            <a:r>
              <a:rPr lang="en-US" sz="1400" dirty="0"/>
              <a:t>Edinburgh Napier University Business School</a:t>
            </a:r>
          </a:p>
          <a:p>
            <a:endParaRPr lang="en-US" sz="1400" dirty="0"/>
          </a:p>
          <a:p>
            <a:r>
              <a:rPr lang="en-US" sz="1400" dirty="0">
                <a:hlinkClick r:id="rId3"/>
              </a:rPr>
              <a:t>m.weaver@napier.ac.uk</a:t>
            </a:r>
            <a:endParaRPr lang="en-US" sz="1400" dirty="0"/>
          </a:p>
          <a:p>
            <a:endParaRPr lang="en-US" sz="1400" dirty="0"/>
          </a:p>
          <a:p>
            <a:r>
              <a:rPr lang="en-US" sz="1400" dirty="0"/>
              <a:t>Research team includes: </a:t>
            </a:r>
          </a:p>
          <a:p>
            <a:r>
              <a:rPr lang="en-US" sz="1400" dirty="0"/>
              <a:t>Crossan, K., &amp; Tan, 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F7BB-4114-B94D-B8A9-9C1B609586F2}"/>
              </a:ext>
            </a:extLst>
          </p:cNvPr>
          <p:cNvSpPr>
            <a:spLocks noGrp="1"/>
          </p:cNvSpPr>
          <p:nvPr>
            <p:ph type="title"/>
          </p:nvPr>
        </p:nvSpPr>
        <p:spPr>
          <a:xfrm>
            <a:off x="347662" y="478567"/>
            <a:ext cx="8448675" cy="695325"/>
          </a:xfrm>
        </p:spPr>
        <p:txBody>
          <a:bodyPr/>
          <a:lstStyle/>
          <a:p>
            <a:r>
              <a:rPr lang="en-US" sz="2800" dirty="0"/>
              <a:t>Clarifying organisation purpose</a:t>
            </a:r>
          </a:p>
        </p:txBody>
      </p:sp>
      <p:sp>
        <p:nvSpPr>
          <p:cNvPr id="3" name="Content Placeholder 2">
            <a:extLst>
              <a:ext uri="{FF2B5EF4-FFF2-40B4-BE49-F238E27FC236}">
                <a16:creationId xmlns:a16="http://schemas.microsoft.com/office/drawing/2014/main" id="{7143FCC4-DD77-334C-9287-3797EB033473}"/>
              </a:ext>
            </a:extLst>
          </p:cNvPr>
          <p:cNvSpPr>
            <a:spLocks noGrp="1"/>
          </p:cNvSpPr>
          <p:nvPr>
            <p:ph idx="1"/>
          </p:nvPr>
        </p:nvSpPr>
        <p:spPr>
          <a:xfrm>
            <a:off x="347663" y="1356221"/>
            <a:ext cx="8448674" cy="4400910"/>
          </a:xfrm>
        </p:spPr>
        <p:txBody>
          <a:bodyPr/>
          <a:lstStyle/>
          <a:p>
            <a:r>
              <a:rPr lang="en-US" dirty="0"/>
              <a:t>Multiple ‘stars’ to reach. Simply cannot be one “North Star” – business must clarify their own. So do TSOs/Charities. </a:t>
            </a:r>
          </a:p>
        </p:txBody>
      </p:sp>
      <p:pic>
        <p:nvPicPr>
          <p:cNvPr id="4" name="Picture 3">
            <a:extLst>
              <a:ext uri="{FF2B5EF4-FFF2-40B4-BE49-F238E27FC236}">
                <a16:creationId xmlns:a16="http://schemas.microsoft.com/office/drawing/2014/main" id="{5C3D53CF-618D-AB45-8B11-12574DC7B572}"/>
              </a:ext>
            </a:extLst>
          </p:cNvPr>
          <p:cNvPicPr>
            <a:picLocks noChangeAspect="1"/>
          </p:cNvPicPr>
          <p:nvPr/>
        </p:nvPicPr>
        <p:blipFill>
          <a:blip r:embed="rId3"/>
          <a:stretch>
            <a:fillRect/>
          </a:stretch>
        </p:blipFill>
        <p:spPr>
          <a:xfrm>
            <a:off x="144461" y="2159621"/>
            <a:ext cx="4875720" cy="2794109"/>
          </a:xfrm>
          <a:prstGeom prst="rect">
            <a:avLst/>
          </a:prstGeom>
        </p:spPr>
      </p:pic>
      <p:pic>
        <p:nvPicPr>
          <p:cNvPr id="5" name="Picture 4">
            <a:extLst>
              <a:ext uri="{FF2B5EF4-FFF2-40B4-BE49-F238E27FC236}">
                <a16:creationId xmlns:a16="http://schemas.microsoft.com/office/drawing/2014/main" id="{2EDB7950-13F6-AA47-B982-C52A3E0CDCC0}"/>
              </a:ext>
            </a:extLst>
          </p:cNvPr>
          <p:cNvPicPr>
            <a:picLocks noChangeAspect="1"/>
          </p:cNvPicPr>
          <p:nvPr/>
        </p:nvPicPr>
        <p:blipFill>
          <a:blip r:embed="rId4"/>
          <a:stretch>
            <a:fillRect/>
          </a:stretch>
        </p:blipFill>
        <p:spPr>
          <a:xfrm>
            <a:off x="470152" y="4768709"/>
            <a:ext cx="4224337" cy="743875"/>
          </a:xfrm>
          <a:prstGeom prst="rect">
            <a:avLst/>
          </a:prstGeom>
        </p:spPr>
      </p:pic>
      <p:pic>
        <p:nvPicPr>
          <p:cNvPr id="6" name="Picture 5">
            <a:extLst>
              <a:ext uri="{FF2B5EF4-FFF2-40B4-BE49-F238E27FC236}">
                <a16:creationId xmlns:a16="http://schemas.microsoft.com/office/drawing/2014/main" id="{66C83755-21E7-2843-8C54-FDB2E7041238}"/>
              </a:ext>
            </a:extLst>
          </p:cNvPr>
          <p:cNvPicPr>
            <a:picLocks noChangeAspect="1"/>
          </p:cNvPicPr>
          <p:nvPr/>
        </p:nvPicPr>
        <p:blipFill>
          <a:blip r:embed="rId5"/>
          <a:stretch>
            <a:fillRect/>
          </a:stretch>
        </p:blipFill>
        <p:spPr>
          <a:xfrm>
            <a:off x="5643546" y="2183401"/>
            <a:ext cx="2529426" cy="855821"/>
          </a:xfrm>
          <a:prstGeom prst="rect">
            <a:avLst/>
          </a:prstGeom>
        </p:spPr>
      </p:pic>
      <p:pic>
        <p:nvPicPr>
          <p:cNvPr id="7" name="Picture 6">
            <a:extLst>
              <a:ext uri="{FF2B5EF4-FFF2-40B4-BE49-F238E27FC236}">
                <a16:creationId xmlns:a16="http://schemas.microsoft.com/office/drawing/2014/main" id="{5D31D5BF-5807-A141-951A-EF06D3B8207A}"/>
              </a:ext>
            </a:extLst>
          </p:cNvPr>
          <p:cNvPicPr>
            <a:picLocks noChangeAspect="1"/>
          </p:cNvPicPr>
          <p:nvPr/>
        </p:nvPicPr>
        <p:blipFill>
          <a:blip r:embed="rId6"/>
          <a:stretch>
            <a:fillRect/>
          </a:stretch>
        </p:blipFill>
        <p:spPr>
          <a:xfrm>
            <a:off x="5509124" y="3284553"/>
            <a:ext cx="2472578" cy="2472578"/>
          </a:xfrm>
          <a:prstGeom prst="rect">
            <a:avLst/>
          </a:prstGeom>
        </p:spPr>
      </p:pic>
      <p:sp>
        <p:nvSpPr>
          <p:cNvPr id="8" name="Rectangle 7">
            <a:extLst>
              <a:ext uri="{FF2B5EF4-FFF2-40B4-BE49-F238E27FC236}">
                <a16:creationId xmlns:a16="http://schemas.microsoft.com/office/drawing/2014/main" id="{2A6C6864-A009-D744-B829-EF49E5765250}"/>
              </a:ext>
            </a:extLst>
          </p:cNvPr>
          <p:cNvSpPr/>
          <p:nvPr/>
        </p:nvSpPr>
        <p:spPr>
          <a:xfrm>
            <a:off x="1185467" y="5579804"/>
            <a:ext cx="3942105" cy="369332"/>
          </a:xfrm>
          <a:prstGeom prst="rect">
            <a:avLst/>
          </a:prstGeom>
        </p:spPr>
        <p:txBody>
          <a:bodyPr wrap="none">
            <a:spAutoFit/>
          </a:bodyPr>
          <a:lstStyle/>
          <a:p>
            <a:r>
              <a:rPr lang="en-US" dirty="0"/>
              <a:t>United Nations (Accessed: 15.03.17)</a:t>
            </a:r>
          </a:p>
        </p:txBody>
      </p:sp>
    </p:spTree>
    <p:extLst>
      <p:ext uri="{BB962C8B-B14F-4D97-AF65-F5344CB8AC3E}">
        <p14:creationId xmlns:p14="http://schemas.microsoft.com/office/powerpoint/2010/main" val="312194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881E-0C09-9448-AD90-E6FEC473D967}"/>
              </a:ext>
            </a:extLst>
          </p:cNvPr>
          <p:cNvSpPr>
            <a:spLocks noGrp="1"/>
          </p:cNvSpPr>
          <p:nvPr>
            <p:ph type="title"/>
          </p:nvPr>
        </p:nvSpPr>
        <p:spPr/>
        <p:txBody>
          <a:bodyPr/>
          <a:lstStyle/>
          <a:p>
            <a:r>
              <a:rPr lang="en-US" dirty="0"/>
              <a:t>Creating a ‘Shared Space’</a:t>
            </a:r>
          </a:p>
        </p:txBody>
      </p:sp>
      <p:sp>
        <p:nvSpPr>
          <p:cNvPr id="3" name="Content Placeholder 2">
            <a:extLst>
              <a:ext uri="{FF2B5EF4-FFF2-40B4-BE49-F238E27FC236}">
                <a16:creationId xmlns:a16="http://schemas.microsoft.com/office/drawing/2014/main" id="{AAC7F720-8C0A-2342-AA24-C6B7C77608B6}"/>
              </a:ext>
            </a:extLst>
          </p:cNvPr>
          <p:cNvSpPr>
            <a:spLocks noGrp="1"/>
          </p:cNvSpPr>
          <p:nvPr>
            <p:ph idx="1"/>
          </p:nvPr>
        </p:nvSpPr>
        <p:spPr>
          <a:xfrm>
            <a:off x="347663" y="1721019"/>
            <a:ext cx="4144126" cy="4400910"/>
          </a:xfrm>
        </p:spPr>
        <p:txBody>
          <a:bodyPr/>
          <a:lstStyle/>
          <a:p>
            <a:endParaRPr lang="en-US" sz="2200" i="1" dirty="0"/>
          </a:p>
          <a:p>
            <a:pPr marL="0" indent="0">
              <a:buNone/>
            </a:pPr>
            <a:r>
              <a:rPr lang="en-GB" sz="2200" dirty="0"/>
              <a:t>The refined goal:</a:t>
            </a:r>
          </a:p>
          <a:p>
            <a:pPr marL="0" indent="0">
              <a:buNone/>
            </a:pPr>
            <a:endParaRPr lang="en-GB" sz="2200" dirty="0"/>
          </a:p>
          <a:p>
            <a:pPr marL="0" indent="0">
              <a:buNone/>
            </a:pPr>
            <a:r>
              <a:rPr lang="en-US" sz="2200" i="1" dirty="0"/>
              <a:t>“Create a meaningful engagement between relevant stakeholders, to address the issues that matter, clarify a shared vision that leads to a co-created solution by transforming pooled resources and the evaluation of its impact”</a:t>
            </a:r>
            <a:endParaRPr lang="en-GB" sz="2200" dirty="0"/>
          </a:p>
          <a:p>
            <a:pPr marL="0" indent="0">
              <a:buNone/>
            </a:pPr>
            <a:endParaRPr lang="en-US" sz="2200" dirty="0"/>
          </a:p>
          <a:p>
            <a:endParaRPr lang="en-US" sz="2200" dirty="0"/>
          </a:p>
        </p:txBody>
      </p:sp>
      <p:pic>
        <p:nvPicPr>
          <p:cNvPr id="4" name="Picture 3">
            <a:extLst>
              <a:ext uri="{FF2B5EF4-FFF2-40B4-BE49-F238E27FC236}">
                <a16:creationId xmlns:a16="http://schemas.microsoft.com/office/drawing/2014/main" id="{F1E84ACD-511B-434A-B7C7-090F613F18A5}"/>
              </a:ext>
            </a:extLst>
          </p:cNvPr>
          <p:cNvPicPr>
            <a:picLocks noChangeAspect="1"/>
          </p:cNvPicPr>
          <p:nvPr/>
        </p:nvPicPr>
        <p:blipFill>
          <a:blip r:embed="rId3"/>
          <a:stretch>
            <a:fillRect/>
          </a:stretch>
        </p:blipFill>
        <p:spPr>
          <a:xfrm>
            <a:off x="4684295" y="2791326"/>
            <a:ext cx="4374459" cy="2612524"/>
          </a:xfrm>
          <a:prstGeom prst="rect">
            <a:avLst/>
          </a:prstGeom>
        </p:spPr>
      </p:pic>
    </p:spTree>
    <p:extLst>
      <p:ext uri="{BB962C8B-B14F-4D97-AF65-F5344CB8AC3E}">
        <p14:creationId xmlns:p14="http://schemas.microsoft.com/office/powerpoint/2010/main" val="137736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981CE3F-2480-6747-800A-DE14D217909D}"/>
              </a:ext>
            </a:extLst>
          </p:cNvPr>
          <p:cNvSpPr/>
          <p:nvPr/>
        </p:nvSpPr>
        <p:spPr>
          <a:xfrm>
            <a:off x="92117" y="1454220"/>
            <a:ext cx="1639295" cy="41733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 </a:t>
            </a:r>
          </a:p>
          <a:p>
            <a:pPr algn="ctr"/>
            <a:r>
              <a:rPr lang="en-US" sz="1200" dirty="0"/>
              <a:t>Foster </a:t>
            </a:r>
            <a:r>
              <a:rPr lang="en-US" sz="1200" i="1" dirty="0"/>
              <a:t>‘open</a:t>
            </a:r>
          </a:p>
          <a:p>
            <a:pPr algn="ctr"/>
            <a:r>
              <a:rPr lang="en-US" sz="1200" i="1" dirty="0"/>
              <a:t>spaces’ </a:t>
            </a:r>
            <a:r>
              <a:rPr lang="en-US" sz="1200" dirty="0"/>
              <a:t>by investing in social capital to share a common understanding of issues &amp; challenges</a:t>
            </a:r>
          </a:p>
        </p:txBody>
      </p:sp>
      <p:sp>
        <p:nvSpPr>
          <p:cNvPr id="5" name="5-Point Star 4">
            <a:extLst>
              <a:ext uri="{FF2B5EF4-FFF2-40B4-BE49-F238E27FC236}">
                <a16:creationId xmlns:a16="http://schemas.microsoft.com/office/drawing/2014/main" id="{3C59378F-81C1-3145-BB27-64A8B4B36B8F}"/>
              </a:ext>
            </a:extLst>
          </p:cNvPr>
          <p:cNvSpPr/>
          <p:nvPr/>
        </p:nvSpPr>
        <p:spPr>
          <a:xfrm>
            <a:off x="4473505" y="73745"/>
            <a:ext cx="458929" cy="40358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6" name="Rectangle 5">
            <a:extLst>
              <a:ext uri="{FF2B5EF4-FFF2-40B4-BE49-F238E27FC236}">
                <a16:creationId xmlns:a16="http://schemas.microsoft.com/office/drawing/2014/main" id="{CB313DAC-4B56-8E43-8395-51B83FB66420}"/>
              </a:ext>
            </a:extLst>
          </p:cNvPr>
          <p:cNvSpPr/>
          <p:nvPr/>
        </p:nvSpPr>
        <p:spPr>
          <a:xfrm>
            <a:off x="1913269" y="809006"/>
            <a:ext cx="1613648" cy="12789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 Translate each participating business </a:t>
            </a:r>
            <a:r>
              <a:rPr lang="en-US" sz="1200" i="1" dirty="0"/>
              <a:t>purpose</a:t>
            </a:r>
            <a:r>
              <a:rPr lang="en-US" sz="1200" dirty="0"/>
              <a:t> into a</a:t>
            </a:r>
          </a:p>
          <a:p>
            <a:pPr algn="ctr"/>
            <a:r>
              <a:rPr lang="en-US" sz="1200" i="1" dirty="0"/>
              <a:t>‘business offer’</a:t>
            </a:r>
          </a:p>
        </p:txBody>
      </p:sp>
      <p:sp>
        <p:nvSpPr>
          <p:cNvPr id="10" name="Rectangle 9">
            <a:extLst>
              <a:ext uri="{FF2B5EF4-FFF2-40B4-BE49-F238E27FC236}">
                <a16:creationId xmlns:a16="http://schemas.microsoft.com/office/drawing/2014/main" id="{8770E6B4-D3D8-3B42-A53F-237DD185884E}"/>
              </a:ext>
            </a:extLst>
          </p:cNvPr>
          <p:cNvSpPr/>
          <p:nvPr/>
        </p:nvSpPr>
        <p:spPr>
          <a:xfrm>
            <a:off x="1897995" y="4531323"/>
            <a:ext cx="1613648" cy="12015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(2b) Translate each participating TSO/Charity </a:t>
            </a:r>
            <a:r>
              <a:rPr lang="en-US" sz="1200" i="1" dirty="0"/>
              <a:t>purpose</a:t>
            </a:r>
            <a:r>
              <a:rPr lang="en-US" sz="1200" dirty="0"/>
              <a:t> into a </a:t>
            </a:r>
          </a:p>
          <a:p>
            <a:pPr algn="ctr" defTabSz="914400" fontAlgn="auto">
              <a:spcBef>
                <a:spcPts val="0"/>
              </a:spcBef>
              <a:spcAft>
                <a:spcPts val="0"/>
              </a:spcAft>
              <a:defRPr/>
            </a:pPr>
            <a:r>
              <a:rPr lang="en-US" sz="1200" i="1" dirty="0"/>
              <a:t>‘TSO/Charity offer’</a:t>
            </a:r>
          </a:p>
        </p:txBody>
      </p:sp>
      <p:sp>
        <p:nvSpPr>
          <p:cNvPr id="11" name="Oval 10">
            <a:extLst>
              <a:ext uri="{FF2B5EF4-FFF2-40B4-BE49-F238E27FC236}">
                <a16:creationId xmlns:a16="http://schemas.microsoft.com/office/drawing/2014/main" id="{8748D765-8A1A-D044-9838-CCBC0AA04016}"/>
              </a:ext>
            </a:extLst>
          </p:cNvPr>
          <p:cNvSpPr/>
          <p:nvPr/>
        </p:nvSpPr>
        <p:spPr>
          <a:xfrm>
            <a:off x="1922320" y="2298804"/>
            <a:ext cx="1604596" cy="20441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 Assess opportunities to pool resources </a:t>
            </a:r>
          </a:p>
          <a:p>
            <a:pPr algn="ctr"/>
            <a:r>
              <a:rPr lang="en-US" sz="1200" dirty="0"/>
              <a:t>that </a:t>
            </a:r>
            <a:r>
              <a:rPr lang="en-GB" sz="1200" dirty="0"/>
              <a:t>coalesce around values &amp;</a:t>
            </a:r>
            <a:r>
              <a:rPr lang="en-US" sz="1200" dirty="0"/>
              <a:t> issues</a:t>
            </a:r>
          </a:p>
        </p:txBody>
      </p:sp>
      <p:sp>
        <p:nvSpPr>
          <p:cNvPr id="12" name="Rectangle 11">
            <a:extLst>
              <a:ext uri="{FF2B5EF4-FFF2-40B4-BE49-F238E27FC236}">
                <a16:creationId xmlns:a16="http://schemas.microsoft.com/office/drawing/2014/main" id="{2DF6F6AA-601A-9D4E-8B5C-5FB6A9AB4869}"/>
              </a:ext>
            </a:extLst>
          </p:cNvPr>
          <p:cNvSpPr/>
          <p:nvPr/>
        </p:nvSpPr>
        <p:spPr>
          <a:xfrm>
            <a:off x="3830763" y="2847593"/>
            <a:ext cx="1449614" cy="181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a:t>
            </a:r>
          </a:p>
          <a:p>
            <a:pPr algn="ctr"/>
            <a:r>
              <a:rPr lang="en-US" sz="1200" dirty="0"/>
              <a:t>Undertake groundwork to identify any potential value conflicts</a:t>
            </a:r>
          </a:p>
        </p:txBody>
      </p:sp>
      <p:sp>
        <p:nvSpPr>
          <p:cNvPr id="13" name="Oval 12">
            <a:extLst>
              <a:ext uri="{FF2B5EF4-FFF2-40B4-BE49-F238E27FC236}">
                <a16:creationId xmlns:a16="http://schemas.microsoft.com/office/drawing/2014/main" id="{EC45BAC8-2189-0142-A459-64206AE20100}"/>
              </a:ext>
            </a:extLst>
          </p:cNvPr>
          <p:cNvSpPr/>
          <p:nvPr/>
        </p:nvSpPr>
        <p:spPr>
          <a:xfrm>
            <a:off x="5516163" y="2914856"/>
            <a:ext cx="1879036" cy="1649358"/>
          </a:xfrm>
          <a:prstGeom prst="ellipse">
            <a:avLst/>
          </a:prstGeom>
          <a:solidFill>
            <a:srgbClr val="C1A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 </a:t>
            </a:r>
          </a:p>
          <a:p>
            <a:pPr algn="ctr"/>
            <a:r>
              <a:rPr lang="en-US" sz="1200" dirty="0"/>
              <a:t>Unlock a shared space and facilitate the co-creation of a solution</a:t>
            </a:r>
          </a:p>
          <a:p>
            <a:pPr algn="ctr"/>
            <a:endParaRPr lang="en-US" sz="1200" dirty="0"/>
          </a:p>
        </p:txBody>
      </p:sp>
      <p:sp>
        <p:nvSpPr>
          <p:cNvPr id="14" name="Rectangle 13">
            <a:extLst>
              <a:ext uri="{FF2B5EF4-FFF2-40B4-BE49-F238E27FC236}">
                <a16:creationId xmlns:a16="http://schemas.microsoft.com/office/drawing/2014/main" id="{75554676-7608-B44A-8B92-3F5BFE897D68}"/>
              </a:ext>
            </a:extLst>
          </p:cNvPr>
          <p:cNvSpPr/>
          <p:nvPr/>
        </p:nvSpPr>
        <p:spPr>
          <a:xfrm>
            <a:off x="7777166" y="4914769"/>
            <a:ext cx="101138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a:p>
            <a:pPr algn="ctr"/>
            <a:r>
              <a:rPr lang="en-US" sz="1200" dirty="0"/>
              <a:t>Release </a:t>
            </a:r>
            <a:r>
              <a:rPr lang="en-US" sz="1200" i="1" dirty="0"/>
              <a:t>pooled</a:t>
            </a:r>
            <a:r>
              <a:rPr lang="en-US" sz="1200" dirty="0"/>
              <a:t> resources</a:t>
            </a:r>
          </a:p>
        </p:txBody>
      </p:sp>
      <p:sp>
        <p:nvSpPr>
          <p:cNvPr id="15" name="Rectangle 14">
            <a:extLst>
              <a:ext uri="{FF2B5EF4-FFF2-40B4-BE49-F238E27FC236}">
                <a16:creationId xmlns:a16="http://schemas.microsoft.com/office/drawing/2014/main" id="{E8753E53-EF84-CF49-87D2-6B736CFEA609}"/>
              </a:ext>
            </a:extLst>
          </p:cNvPr>
          <p:cNvSpPr/>
          <p:nvPr/>
        </p:nvSpPr>
        <p:spPr>
          <a:xfrm>
            <a:off x="7776429" y="3299260"/>
            <a:ext cx="1025237"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a:p>
            <a:pPr algn="ctr"/>
            <a:r>
              <a:rPr lang="en-US" sz="1200" dirty="0"/>
              <a:t>Set programme for action</a:t>
            </a:r>
          </a:p>
        </p:txBody>
      </p:sp>
      <p:sp>
        <p:nvSpPr>
          <p:cNvPr id="16" name="Rectangle 15">
            <a:extLst>
              <a:ext uri="{FF2B5EF4-FFF2-40B4-BE49-F238E27FC236}">
                <a16:creationId xmlns:a16="http://schemas.microsoft.com/office/drawing/2014/main" id="{8EDD0014-A433-9847-A51B-2DB29497D673}"/>
              </a:ext>
            </a:extLst>
          </p:cNvPr>
          <p:cNvSpPr/>
          <p:nvPr/>
        </p:nvSpPr>
        <p:spPr>
          <a:xfrm>
            <a:off x="7776011" y="1173512"/>
            <a:ext cx="1011382"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a:p>
            <a:pPr algn="ctr"/>
            <a:r>
              <a:rPr lang="en-US" sz="1200" dirty="0"/>
              <a:t>Evaluate impact of programme</a:t>
            </a:r>
          </a:p>
        </p:txBody>
      </p:sp>
      <p:cxnSp>
        <p:nvCxnSpPr>
          <p:cNvPr id="18" name="Curved Connector 17">
            <a:extLst>
              <a:ext uri="{FF2B5EF4-FFF2-40B4-BE49-F238E27FC236}">
                <a16:creationId xmlns:a16="http://schemas.microsoft.com/office/drawing/2014/main" id="{0E89D9F9-4C9E-CE4F-A8C6-37BE2237C502}"/>
              </a:ext>
            </a:extLst>
          </p:cNvPr>
          <p:cNvCxnSpPr>
            <a:cxnSpLocks/>
            <a:stCxn id="6" idx="0"/>
            <a:endCxn id="5" idx="1"/>
          </p:cNvCxnSpPr>
          <p:nvPr/>
        </p:nvCxnSpPr>
        <p:spPr>
          <a:xfrm rot="5400000" flipH="1" flipV="1">
            <a:off x="3306246" y="-358253"/>
            <a:ext cx="581106" cy="1753412"/>
          </a:xfrm>
          <a:prstGeom prst="curvedConnector2">
            <a:avLst/>
          </a:prstGeom>
          <a:ln w="41275">
            <a:prstDash val="sysDot"/>
            <a:headEnd type="stealth"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C00CA4D2-1BC6-DC41-BE1D-3424AEA2552B}"/>
              </a:ext>
            </a:extLst>
          </p:cNvPr>
          <p:cNvCxnSpPr>
            <a:cxnSpLocks/>
            <a:stCxn id="16" idx="0"/>
            <a:endCxn id="5" idx="4"/>
          </p:cNvCxnSpPr>
          <p:nvPr/>
        </p:nvCxnSpPr>
        <p:spPr>
          <a:xfrm rot="16200000" flipV="1">
            <a:off x="6134262" y="-973928"/>
            <a:ext cx="945612" cy="3349268"/>
          </a:xfrm>
          <a:prstGeom prst="curvedConnector2">
            <a:avLst/>
          </a:prstGeom>
          <a:ln w="41275">
            <a:prstDash val="sysDot"/>
            <a:headEnd type="stealth"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8BBFBF55-DC81-E44E-80C0-269C3E61F21E}"/>
              </a:ext>
            </a:extLst>
          </p:cNvPr>
          <p:cNvCxnSpPr>
            <a:cxnSpLocks/>
            <a:stCxn id="6" idx="2"/>
            <a:endCxn id="11" idx="0"/>
          </p:cNvCxnSpPr>
          <p:nvPr/>
        </p:nvCxnSpPr>
        <p:spPr>
          <a:xfrm rot="16200000" flipH="1">
            <a:off x="2616909" y="2191095"/>
            <a:ext cx="210892" cy="4525"/>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9B95B26B-D08C-A34A-A3CB-FB7412BAF71B}"/>
              </a:ext>
            </a:extLst>
          </p:cNvPr>
          <p:cNvCxnSpPr>
            <a:cxnSpLocks/>
            <a:stCxn id="10" idx="0"/>
            <a:endCxn id="11" idx="4"/>
          </p:cNvCxnSpPr>
          <p:nvPr/>
        </p:nvCxnSpPr>
        <p:spPr>
          <a:xfrm rot="5400000" flipH="1" flipV="1">
            <a:off x="2620529" y="4427235"/>
            <a:ext cx="188379" cy="1979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FC7CD9B-27C0-6141-8A15-211DCBD4EF66}"/>
              </a:ext>
            </a:extLst>
          </p:cNvPr>
          <p:cNvCxnSpPr>
            <a:cxnSpLocks/>
            <a:stCxn id="12" idx="3"/>
            <a:endCxn id="13" idx="2"/>
          </p:cNvCxnSpPr>
          <p:nvPr/>
        </p:nvCxnSpPr>
        <p:spPr>
          <a:xfrm flipV="1">
            <a:off x="5280377" y="3739535"/>
            <a:ext cx="235786" cy="13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6FB609A-4EEB-8D43-B9E4-F87570E70AEE}"/>
              </a:ext>
            </a:extLst>
          </p:cNvPr>
          <p:cNvCxnSpPr>
            <a:cxnSpLocks/>
            <a:stCxn id="13" idx="6"/>
            <a:endCxn id="15" idx="1"/>
          </p:cNvCxnSpPr>
          <p:nvPr/>
        </p:nvCxnSpPr>
        <p:spPr>
          <a:xfrm>
            <a:off x="7395199" y="3739535"/>
            <a:ext cx="381230" cy="16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AA787A0-BC70-A947-8CF6-4453A1DCF48C}"/>
              </a:ext>
            </a:extLst>
          </p:cNvPr>
          <p:cNvCxnSpPr>
            <a:cxnSpLocks/>
            <a:stCxn id="15" idx="2"/>
            <a:endCxn id="14" idx="0"/>
          </p:cNvCxnSpPr>
          <p:nvPr/>
        </p:nvCxnSpPr>
        <p:spPr>
          <a:xfrm flipH="1">
            <a:off x="8282857" y="4213660"/>
            <a:ext cx="6191" cy="701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7FA6BC6-0190-9249-BAAE-43912E3EEC79}"/>
              </a:ext>
            </a:extLst>
          </p:cNvPr>
          <p:cNvCxnSpPr>
            <a:cxnSpLocks/>
            <a:stCxn id="16" idx="2"/>
            <a:endCxn id="15" idx="0"/>
          </p:cNvCxnSpPr>
          <p:nvPr/>
        </p:nvCxnSpPr>
        <p:spPr>
          <a:xfrm>
            <a:off x="8281702" y="2087912"/>
            <a:ext cx="7346" cy="1211348"/>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EB56FD4-705D-304E-B89E-C4CB35429909}"/>
              </a:ext>
            </a:extLst>
          </p:cNvPr>
          <p:cNvSpPr/>
          <p:nvPr/>
        </p:nvSpPr>
        <p:spPr>
          <a:xfrm>
            <a:off x="4364825" y="1122584"/>
            <a:ext cx="2884492"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(4b)</a:t>
            </a:r>
          </a:p>
          <a:p>
            <a:pPr algn="ctr"/>
            <a:r>
              <a:rPr lang="en-US" sz="1200" dirty="0"/>
              <a:t>Identify which stakeholders to </a:t>
            </a:r>
            <a:r>
              <a:rPr lang="en-US" sz="1200" i="1" dirty="0"/>
              <a:t>include / exclude</a:t>
            </a:r>
            <a:r>
              <a:rPr lang="en-US" sz="1200" dirty="0"/>
              <a:t> for each ‘shared space’</a:t>
            </a:r>
          </a:p>
        </p:txBody>
      </p:sp>
      <p:cxnSp>
        <p:nvCxnSpPr>
          <p:cNvPr id="91" name="Elbow Connector 90">
            <a:extLst>
              <a:ext uri="{FF2B5EF4-FFF2-40B4-BE49-F238E27FC236}">
                <a16:creationId xmlns:a16="http://schemas.microsoft.com/office/drawing/2014/main" id="{4D5C4A9D-1E3C-6747-A14A-1C4BC4E99148}"/>
              </a:ext>
            </a:extLst>
          </p:cNvPr>
          <p:cNvCxnSpPr>
            <a:cxnSpLocks/>
            <a:stCxn id="12" idx="0"/>
            <a:endCxn id="89" idx="2"/>
          </p:cNvCxnSpPr>
          <p:nvPr/>
        </p:nvCxnSpPr>
        <p:spPr>
          <a:xfrm rot="5400000" flipH="1" flipV="1">
            <a:off x="4776016" y="1816539"/>
            <a:ext cx="810609" cy="1251501"/>
          </a:xfrm>
          <a:prstGeom prst="bentConnector3">
            <a:avLst>
              <a:gd name="adj1" fmla="val 57916"/>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AFD889BC-2C3C-D346-ABC2-E19B4E1FA547}"/>
              </a:ext>
            </a:extLst>
          </p:cNvPr>
          <p:cNvCxnSpPr>
            <a:cxnSpLocks/>
            <a:stCxn id="13" idx="0"/>
            <a:endCxn id="89" idx="2"/>
          </p:cNvCxnSpPr>
          <p:nvPr/>
        </p:nvCxnSpPr>
        <p:spPr>
          <a:xfrm rot="16200000" flipV="1">
            <a:off x="5692440" y="2151615"/>
            <a:ext cx="877872" cy="648610"/>
          </a:xfrm>
          <a:prstGeom prst="bentConnector3">
            <a:avLst>
              <a:gd name="adj1" fmla="val 60964"/>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226601F4-BBEB-B240-976C-5D7E44E0FD6B}"/>
              </a:ext>
            </a:extLst>
          </p:cNvPr>
          <p:cNvSpPr txBox="1"/>
          <p:nvPr/>
        </p:nvSpPr>
        <p:spPr>
          <a:xfrm>
            <a:off x="141447" y="275537"/>
            <a:ext cx="2226367" cy="415498"/>
          </a:xfrm>
          <a:prstGeom prst="rect">
            <a:avLst/>
          </a:prstGeom>
          <a:noFill/>
        </p:spPr>
        <p:txBody>
          <a:bodyPr wrap="square" rtlCol="0">
            <a:spAutoFit/>
          </a:bodyPr>
          <a:lstStyle/>
          <a:p>
            <a:r>
              <a:rPr lang="en-US" sz="1050" dirty="0"/>
              <a:t>Clarify </a:t>
            </a:r>
            <a:r>
              <a:rPr lang="en-GB" sz="1050" dirty="0"/>
              <a:t>organisational</a:t>
            </a:r>
            <a:r>
              <a:rPr lang="en-US" sz="1050" dirty="0"/>
              <a:t> purpose by developing your ‘North Star’</a:t>
            </a:r>
          </a:p>
        </p:txBody>
      </p:sp>
      <p:cxnSp>
        <p:nvCxnSpPr>
          <p:cNvPr id="133" name="Elbow Connector 132">
            <a:extLst>
              <a:ext uri="{FF2B5EF4-FFF2-40B4-BE49-F238E27FC236}">
                <a16:creationId xmlns:a16="http://schemas.microsoft.com/office/drawing/2014/main" id="{ACED3604-484E-C44E-B55C-B30A2C414B4C}"/>
              </a:ext>
            </a:extLst>
          </p:cNvPr>
          <p:cNvCxnSpPr>
            <a:cxnSpLocks/>
            <a:stCxn id="14" idx="3"/>
            <a:endCxn id="16" idx="3"/>
          </p:cNvCxnSpPr>
          <p:nvPr/>
        </p:nvCxnSpPr>
        <p:spPr>
          <a:xfrm flipH="1" flipV="1">
            <a:off x="8787393" y="1630712"/>
            <a:ext cx="1155" cy="3741257"/>
          </a:xfrm>
          <a:prstGeom prst="bentConnector3">
            <a:avLst>
              <a:gd name="adj1" fmla="val -1979220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290F65BB-1644-534D-93F2-71D590B434B5}"/>
              </a:ext>
            </a:extLst>
          </p:cNvPr>
          <p:cNvSpPr txBox="1"/>
          <p:nvPr/>
        </p:nvSpPr>
        <p:spPr>
          <a:xfrm>
            <a:off x="47765" y="6180522"/>
            <a:ext cx="8983940" cy="4924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ctr" defTabSz="914400" fontAlgn="auto">
              <a:spcBef>
                <a:spcPts val="0"/>
              </a:spcBef>
              <a:spcAft>
                <a:spcPts val="0"/>
              </a:spcAft>
              <a:defRPr/>
            </a:pPr>
            <a:r>
              <a:rPr lang="en-US" sz="1300" i="1" dirty="0"/>
              <a:t>Create a meaningful engagement between relevant stakeholders, to address the issues that </a:t>
            </a:r>
            <a:r>
              <a:rPr lang="en-US" sz="1300" b="1" i="1" dirty="0"/>
              <a:t>matter</a:t>
            </a:r>
            <a:r>
              <a:rPr lang="en-US" sz="1300" i="1" dirty="0"/>
              <a:t>, clarify a shared </a:t>
            </a:r>
            <a:r>
              <a:rPr lang="en-US" sz="1300" b="1" i="1" dirty="0"/>
              <a:t>vision</a:t>
            </a:r>
            <a:r>
              <a:rPr lang="en-US" sz="1300" i="1" dirty="0"/>
              <a:t> that leads to a co-created solution by transforming pooled resources and the evaluation of its impact”</a:t>
            </a:r>
          </a:p>
        </p:txBody>
      </p:sp>
      <p:sp>
        <p:nvSpPr>
          <p:cNvPr id="60" name="5-Point Star 59">
            <a:extLst>
              <a:ext uri="{FF2B5EF4-FFF2-40B4-BE49-F238E27FC236}">
                <a16:creationId xmlns:a16="http://schemas.microsoft.com/office/drawing/2014/main" id="{AD7EF2AD-DEFD-2444-97E4-2F04B76422CA}"/>
              </a:ext>
            </a:extLst>
          </p:cNvPr>
          <p:cNvSpPr/>
          <p:nvPr/>
        </p:nvSpPr>
        <p:spPr>
          <a:xfrm>
            <a:off x="5100632" y="307213"/>
            <a:ext cx="313457" cy="24535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61" name="5-Point Star 60">
            <a:extLst>
              <a:ext uri="{FF2B5EF4-FFF2-40B4-BE49-F238E27FC236}">
                <a16:creationId xmlns:a16="http://schemas.microsoft.com/office/drawing/2014/main" id="{4C08BFF3-165F-7A4E-87B7-16DFD279DBE9}"/>
              </a:ext>
            </a:extLst>
          </p:cNvPr>
          <p:cNvSpPr/>
          <p:nvPr/>
        </p:nvSpPr>
        <p:spPr>
          <a:xfrm>
            <a:off x="4662935" y="563653"/>
            <a:ext cx="313457" cy="24535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63" name="5-Point Star 62">
            <a:extLst>
              <a:ext uri="{FF2B5EF4-FFF2-40B4-BE49-F238E27FC236}">
                <a16:creationId xmlns:a16="http://schemas.microsoft.com/office/drawing/2014/main" id="{3C7C05B6-BF98-1C4A-8D1C-F2D328BC1CD7}"/>
              </a:ext>
            </a:extLst>
          </p:cNvPr>
          <p:cNvSpPr/>
          <p:nvPr/>
        </p:nvSpPr>
        <p:spPr>
          <a:xfrm>
            <a:off x="4148684" y="431928"/>
            <a:ext cx="313457" cy="24535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cxnSp>
        <p:nvCxnSpPr>
          <p:cNvPr id="87" name="Curved Connector 86">
            <a:extLst>
              <a:ext uri="{FF2B5EF4-FFF2-40B4-BE49-F238E27FC236}">
                <a16:creationId xmlns:a16="http://schemas.microsoft.com/office/drawing/2014/main" id="{6291A89E-8171-894A-B525-CEDF0E450405}"/>
              </a:ext>
            </a:extLst>
          </p:cNvPr>
          <p:cNvCxnSpPr>
            <a:cxnSpLocks/>
            <a:stCxn id="4" idx="0"/>
            <a:endCxn id="5" idx="1"/>
          </p:cNvCxnSpPr>
          <p:nvPr/>
        </p:nvCxnSpPr>
        <p:spPr>
          <a:xfrm rot="5400000" flipH="1" flipV="1">
            <a:off x="2079475" y="-939810"/>
            <a:ext cx="1226320" cy="3561740"/>
          </a:xfrm>
          <a:prstGeom prst="curvedConnector2">
            <a:avLst/>
          </a:prstGeom>
          <a:ln w="41275">
            <a:prstDash val="sysDot"/>
            <a:headEnd type="stealth" w="lg" len="med"/>
            <a:tailEnd type="triangle" w="lg" len="med"/>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5B4E4F7B-F131-4846-8C05-89999848AE06}"/>
              </a:ext>
            </a:extLst>
          </p:cNvPr>
          <p:cNvSpPr txBox="1"/>
          <p:nvPr/>
        </p:nvSpPr>
        <p:spPr>
          <a:xfrm>
            <a:off x="4185642" y="4923420"/>
            <a:ext cx="2226367" cy="415498"/>
          </a:xfrm>
          <a:prstGeom prst="rect">
            <a:avLst/>
          </a:prstGeom>
          <a:noFill/>
        </p:spPr>
        <p:txBody>
          <a:bodyPr wrap="square" rtlCol="0">
            <a:spAutoFit/>
          </a:bodyPr>
          <a:lstStyle/>
          <a:p>
            <a:r>
              <a:rPr lang="en-US" sz="1050" dirty="0"/>
              <a:t>Clarify </a:t>
            </a:r>
            <a:r>
              <a:rPr lang="en-GB" sz="1050" dirty="0"/>
              <a:t>organisational</a:t>
            </a:r>
            <a:r>
              <a:rPr lang="en-US" sz="1050" dirty="0"/>
              <a:t> purpose by developing your ‘North Star’</a:t>
            </a:r>
          </a:p>
        </p:txBody>
      </p:sp>
      <p:cxnSp>
        <p:nvCxnSpPr>
          <p:cNvPr id="136" name="Straight Arrow Connector 135">
            <a:extLst>
              <a:ext uri="{FF2B5EF4-FFF2-40B4-BE49-F238E27FC236}">
                <a16:creationId xmlns:a16="http://schemas.microsoft.com/office/drawing/2014/main" id="{E29F9B48-56CF-274C-84BE-D6EF501F8D60}"/>
              </a:ext>
            </a:extLst>
          </p:cNvPr>
          <p:cNvCxnSpPr>
            <a:cxnSpLocks/>
            <a:stCxn id="10" idx="3"/>
            <a:endCxn id="132" idx="1"/>
          </p:cNvCxnSpPr>
          <p:nvPr/>
        </p:nvCxnSpPr>
        <p:spPr>
          <a:xfrm flipV="1">
            <a:off x="3511643" y="5131169"/>
            <a:ext cx="673999" cy="933"/>
          </a:xfrm>
          <a:prstGeom prst="straightConnector1">
            <a:avLst/>
          </a:prstGeom>
          <a:ln w="4762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Elbow Connector 176">
            <a:extLst>
              <a:ext uri="{FF2B5EF4-FFF2-40B4-BE49-F238E27FC236}">
                <a16:creationId xmlns:a16="http://schemas.microsoft.com/office/drawing/2014/main" id="{FEF91EF0-BC3F-354B-80CE-0D1FC8D1AC99}"/>
              </a:ext>
            </a:extLst>
          </p:cNvPr>
          <p:cNvCxnSpPr>
            <a:cxnSpLocks/>
          </p:cNvCxnSpPr>
          <p:nvPr/>
        </p:nvCxnSpPr>
        <p:spPr>
          <a:xfrm rot="5400000">
            <a:off x="2767335" y="3593588"/>
            <a:ext cx="113669" cy="4067913"/>
          </a:xfrm>
          <a:prstGeom prst="bentConnector3">
            <a:avLst>
              <a:gd name="adj1" fmla="val 301110"/>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Elbow Connector 195">
            <a:extLst>
              <a:ext uri="{FF2B5EF4-FFF2-40B4-BE49-F238E27FC236}">
                <a16:creationId xmlns:a16="http://schemas.microsoft.com/office/drawing/2014/main" id="{4C2D635F-BC69-B042-B678-E6B4F81C5384}"/>
              </a:ext>
            </a:extLst>
          </p:cNvPr>
          <p:cNvCxnSpPr>
            <a:cxnSpLocks/>
            <a:stCxn id="11" idx="6"/>
            <a:endCxn id="12" idx="1"/>
          </p:cNvCxnSpPr>
          <p:nvPr/>
        </p:nvCxnSpPr>
        <p:spPr>
          <a:xfrm>
            <a:off x="3526916" y="3320874"/>
            <a:ext cx="303847" cy="431970"/>
          </a:xfrm>
          <a:prstGeom prst="bentConnector3">
            <a:avLst>
              <a:gd name="adj1" fmla="val 50000"/>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4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15" grpId="0" animBg="1"/>
      <p:bldP spid="16" grpId="0" animBg="1"/>
      <p:bldP spid="89" grpId="0" animBg="1"/>
      <p:bldP spid="120" grpId="0"/>
      <p:bldP spid="60" grpId="0" animBg="1"/>
      <p:bldP spid="61" grpId="0" animBg="1"/>
      <p:bldP spid="63" grpId="0" animBg="1"/>
      <p:bldP spid="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DAC6-7C2F-7A46-B63D-6D4AEB7BA3E2}"/>
              </a:ext>
            </a:extLst>
          </p:cNvPr>
          <p:cNvSpPr>
            <a:spLocks noGrp="1"/>
          </p:cNvSpPr>
          <p:nvPr>
            <p:ph type="title"/>
          </p:nvPr>
        </p:nvSpPr>
        <p:spPr>
          <a:xfrm>
            <a:off x="347663" y="815658"/>
            <a:ext cx="8448675" cy="695325"/>
          </a:xfrm>
        </p:spPr>
        <p:txBody>
          <a:bodyPr/>
          <a:lstStyle/>
          <a:p>
            <a:r>
              <a:rPr lang="en-US" dirty="0"/>
              <a:t>Where might OR help?</a:t>
            </a:r>
          </a:p>
        </p:txBody>
      </p:sp>
      <p:graphicFrame>
        <p:nvGraphicFramePr>
          <p:cNvPr id="4" name="Content Placeholder 3">
            <a:extLst>
              <a:ext uri="{FF2B5EF4-FFF2-40B4-BE49-F238E27FC236}">
                <a16:creationId xmlns:a16="http://schemas.microsoft.com/office/drawing/2014/main" id="{311D2C4A-7ED1-784F-BED0-891481F8ACB0}"/>
              </a:ext>
            </a:extLst>
          </p:cNvPr>
          <p:cNvGraphicFramePr>
            <a:graphicFrameLocks noGrp="1"/>
          </p:cNvGraphicFramePr>
          <p:nvPr>
            <p:ph idx="1"/>
            <p:extLst>
              <p:ext uri="{D42A27DB-BD31-4B8C-83A1-F6EECF244321}">
                <p14:modId xmlns:p14="http://schemas.microsoft.com/office/powerpoint/2010/main" val="1442114876"/>
              </p:ext>
            </p:extLst>
          </p:nvPr>
        </p:nvGraphicFramePr>
        <p:xfrm>
          <a:off x="347218" y="1625768"/>
          <a:ext cx="8449120" cy="4250708"/>
        </p:xfrm>
        <a:graphic>
          <a:graphicData uri="http://schemas.openxmlformats.org/drawingml/2006/table">
            <a:tbl>
              <a:tblPr firstRow="1" bandRow="1">
                <a:tableStyleId>{5C22544A-7EE6-4342-B048-85BDC9FD1C3A}</a:tableStyleId>
              </a:tblPr>
              <a:tblGrid>
                <a:gridCol w="6438593">
                  <a:extLst>
                    <a:ext uri="{9D8B030D-6E8A-4147-A177-3AD203B41FA5}">
                      <a16:colId xmlns:a16="http://schemas.microsoft.com/office/drawing/2014/main" val="1559843949"/>
                    </a:ext>
                  </a:extLst>
                </a:gridCol>
                <a:gridCol w="2010527">
                  <a:extLst>
                    <a:ext uri="{9D8B030D-6E8A-4147-A177-3AD203B41FA5}">
                      <a16:colId xmlns:a16="http://schemas.microsoft.com/office/drawing/2014/main" val="1771397443"/>
                    </a:ext>
                  </a:extLst>
                </a:gridCol>
              </a:tblGrid>
              <a:tr h="410228">
                <a:tc>
                  <a:txBody>
                    <a:bodyPr/>
                    <a:lstStyle/>
                    <a:p>
                      <a:pPr algn="ctr"/>
                      <a:r>
                        <a:rPr lang="en-US" sz="1400" dirty="0"/>
                        <a:t>Overview of Process</a:t>
                      </a:r>
                    </a:p>
                  </a:txBody>
                  <a:tcPr marL="89605" marR="89605"/>
                </a:tc>
                <a:tc>
                  <a:txBody>
                    <a:bodyPr/>
                    <a:lstStyle/>
                    <a:p>
                      <a:pPr algn="ctr"/>
                      <a:r>
                        <a:rPr lang="en-US" sz="1400" dirty="0"/>
                        <a:t>Concept/</a:t>
                      </a:r>
                    </a:p>
                    <a:p>
                      <a:pPr algn="ctr"/>
                      <a:r>
                        <a:rPr lang="en-US" sz="1400" dirty="0"/>
                        <a:t>Technique</a:t>
                      </a:r>
                    </a:p>
                  </a:txBody>
                  <a:tcPr marL="89605" marR="89605"/>
                </a:tc>
                <a:extLst>
                  <a:ext uri="{0D108BD9-81ED-4DB2-BD59-A6C34878D82A}">
                    <a16:rowId xmlns:a16="http://schemas.microsoft.com/office/drawing/2014/main" val="2877568767"/>
                  </a:ext>
                </a:extLst>
              </a:tr>
              <a:tr h="41022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dirty="0"/>
                        <a:t>1. Foster open spaces by investing in social capital to share a common understanding of issues &amp; challenges</a:t>
                      </a:r>
                    </a:p>
                  </a:txBody>
                  <a:tcPr marL="89605" marR="89605"/>
                </a:tc>
                <a:tc>
                  <a:txBody>
                    <a:bodyPr/>
                    <a:lstStyle/>
                    <a:p>
                      <a:pPr algn="ctr"/>
                      <a:r>
                        <a:rPr lang="en-US" sz="1400" i="0" dirty="0"/>
                        <a:t>PSMs</a:t>
                      </a:r>
                    </a:p>
                  </a:txBody>
                  <a:tcPr marL="89605" marR="89605" anchor="ctr"/>
                </a:tc>
                <a:extLst>
                  <a:ext uri="{0D108BD9-81ED-4DB2-BD59-A6C34878D82A}">
                    <a16:rowId xmlns:a16="http://schemas.microsoft.com/office/drawing/2014/main" val="1170183156"/>
                  </a:ext>
                </a:extLst>
              </a:tr>
              <a:tr h="410228">
                <a:tc>
                  <a:txBody>
                    <a:bodyPr/>
                    <a:lstStyle/>
                    <a:p>
                      <a:pPr marL="0" indent="0" algn="l">
                        <a:buFont typeface="+mj-lt"/>
                        <a:buNone/>
                      </a:pPr>
                      <a:r>
                        <a:rPr lang="en-US" sz="1400" dirty="0"/>
                        <a:t>2. Translate each participating stakeholder </a:t>
                      </a:r>
                      <a:r>
                        <a:rPr lang="en-US" sz="1400" i="1" dirty="0"/>
                        <a:t>purpose</a:t>
                      </a:r>
                      <a:r>
                        <a:rPr lang="en-US" sz="1400" dirty="0"/>
                        <a:t> into a) </a:t>
                      </a:r>
                      <a:r>
                        <a:rPr lang="en-US" sz="1400" i="1" dirty="0"/>
                        <a:t>business offer b) TSO/Charity offer</a:t>
                      </a:r>
                    </a:p>
                  </a:txBody>
                  <a:tcPr marL="89605" marR="89605"/>
                </a:tc>
                <a:tc rowSpan="2">
                  <a:txBody>
                    <a:bodyPr/>
                    <a:lstStyle/>
                    <a:p>
                      <a:pPr algn="ctr"/>
                      <a:r>
                        <a:rPr lang="en-US" sz="1400" i="0" dirty="0">
                          <a:solidFill>
                            <a:schemeClr val="tx1"/>
                          </a:solidFill>
                        </a:rPr>
                        <a:t>Transformation &amp;</a:t>
                      </a:r>
                    </a:p>
                    <a:p>
                      <a:pPr algn="ctr"/>
                      <a:r>
                        <a:rPr lang="en-US" sz="1400" i="0" dirty="0">
                          <a:solidFill>
                            <a:schemeClr val="tx1"/>
                          </a:solidFill>
                        </a:rPr>
                        <a:t>Worldview</a:t>
                      </a:r>
                    </a:p>
                    <a:p>
                      <a:pPr algn="ctr"/>
                      <a:r>
                        <a:rPr lang="en-US" sz="1400" i="0" dirty="0">
                          <a:solidFill>
                            <a:schemeClr val="tx1"/>
                          </a:solidFill>
                        </a:rPr>
                        <a:t>(CATWOE)</a:t>
                      </a:r>
                    </a:p>
                  </a:txBody>
                  <a:tcPr marL="89605" marR="89605" anchor="ctr"/>
                </a:tc>
                <a:extLst>
                  <a:ext uri="{0D108BD9-81ED-4DB2-BD59-A6C34878D82A}">
                    <a16:rowId xmlns:a16="http://schemas.microsoft.com/office/drawing/2014/main" val="1676422004"/>
                  </a:ext>
                </a:extLst>
              </a:tr>
              <a:tr h="410228">
                <a:tc>
                  <a:txBody>
                    <a:bodyPr/>
                    <a:lstStyle/>
                    <a:p>
                      <a:pPr algn="l"/>
                      <a:r>
                        <a:rPr lang="en-GB" sz="1400" dirty="0"/>
                        <a:t>3. Assess </a:t>
                      </a:r>
                      <a:r>
                        <a:rPr lang="en-US" sz="1400" dirty="0"/>
                        <a:t>opportunities to pool resources that </a:t>
                      </a:r>
                      <a:r>
                        <a:rPr lang="en-GB" sz="1400" dirty="0"/>
                        <a:t>coalesce around</a:t>
                      </a:r>
                      <a:r>
                        <a:rPr lang="en-US" sz="1400" dirty="0"/>
                        <a:t> values and issues</a:t>
                      </a:r>
                    </a:p>
                  </a:txBody>
                  <a:tcPr marL="89605" marR="89605"/>
                </a:tc>
                <a:tc vMerge="1">
                  <a:txBody>
                    <a:bodyPr/>
                    <a:lstStyle/>
                    <a:p>
                      <a:pPr algn="ctr"/>
                      <a:endParaRPr lang="en-US" sz="1800" dirty="0">
                        <a:solidFill>
                          <a:srgbClr val="C00000"/>
                        </a:solidFill>
                      </a:endParaRPr>
                    </a:p>
                  </a:txBody>
                  <a:tcPr marL="89605" marR="89605" anchor="ctr"/>
                </a:tc>
                <a:extLst>
                  <a:ext uri="{0D108BD9-81ED-4DB2-BD59-A6C34878D82A}">
                    <a16:rowId xmlns:a16="http://schemas.microsoft.com/office/drawing/2014/main" val="4166406400"/>
                  </a:ext>
                </a:extLst>
              </a:tr>
              <a:tr h="284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4.a) Undertake groundwork to identify any potential value conflicts</a:t>
                      </a:r>
                    </a:p>
                  </a:txBody>
                  <a:tcPr marL="89605" marR="89605"/>
                </a:tc>
                <a:tc rowSpan="2">
                  <a:txBody>
                    <a:bodyPr/>
                    <a:lstStyle/>
                    <a:p>
                      <a:pPr algn="ctr"/>
                      <a:r>
                        <a:rPr lang="en-US" sz="1400" dirty="0"/>
                        <a:t>Boundary Critique;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Critical Systems Heuristics</a:t>
                      </a:r>
                    </a:p>
                  </a:txBody>
                  <a:tcPr marL="89605" marR="89605" anchor="ctr"/>
                </a:tc>
                <a:extLst>
                  <a:ext uri="{0D108BD9-81ED-4DB2-BD59-A6C34878D82A}">
                    <a16:rowId xmlns:a16="http://schemas.microsoft.com/office/drawing/2014/main" val="2481975193"/>
                  </a:ext>
                </a:extLst>
              </a:tr>
              <a:tr h="41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 b) Identify which stakeholders to </a:t>
                      </a:r>
                      <a:r>
                        <a:rPr lang="en-US" sz="1400" i="1" dirty="0"/>
                        <a:t>include / exclude</a:t>
                      </a:r>
                      <a:r>
                        <a:rPr lang="en-US" sz="1400" dirty="0"/>
                        <a:t> for each ‘shared space’</a:t>
                      </a:r>
                    </a:p>
                  </a:txBody>
                  <a:tcPr marL="89605" marR="89605"/>
                </a:tc>
                <a:tc vMerge="1">
                  <a:txBody>
                    <a:bodyPr/>
                    <a:lstStyle/>
                    <a:p>
                      <a:endParaRPr lang="en-US" sz="1600" dirty="0"/>
                    </a:p>
                  </a:txBody>
                  <a:tcPr/>
                </a:tc>
                <a:extLst>
                  <a:ext uri="{0D108BD9-81ED-4DB2-BD59-A6C34878D82A}">
                    <a16:rowId xmlns:a16="http://schemas.microsoft.com/office/drawing/2014/main" val="3438017517"/>
                  </a:ext>
                </a:extLst>
              </a:tr>
              <a:tr h="41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5. Unlock a shared space and facilitate the co-creation of a solution</a:t>
                      </a:r>
                    </a:p>
                  </a:txBody>
                  <a:tcPr marL="89605" marR="89605"/>
                </a:tc>
                <a:tc>
                  <a:txBody>
                    <a:bodyPr/>
                    <a:lstStyle/>
                    <a:p>
                      <a:pPr algn="ctr"/>
                      <a:r>
                        <a:rPr lang="en-US" sz="1400" dirty="0"/>
                        <a:t>CATWOE;</a:t>
                      </a:r>
                    </a:p>
                    <a:p>
                      <a:pPr algn="ctr"/>
                      <a:r>
                        <a:rPr lang="en-US" sz="1400" dirty="0"/>
                        <a:t>Theory of Change</a:t>
                      </a:r>
                    </a:p>
                  </a:txBody>
                  <a:tcPr marL="89605" marR="89605" anchor="ctr"/>
                </a:tc>
                <a:extLst>
                  <a:ext uri="{0D108BD9-81ED-4DB2-BD59-A6C34878D82A}">
                    <a16:rowId xmlns:a16="http://schemas.microsoft.com/office/drawing/2014/main" val="3471696883"/>
                  </a:ext>
                </a:extLst>
              </a:tr>
              <a:tr h="41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6. Forming of a joint programme for action and outcomes statement </a:t>
                      </a:r>
                    </a:p>
                  </a:txBody>
                  <a:tcPr marL="89605" marR="89605"/>
                </a:tc>
                <a:tc>
                  <a:txBody>
                    <a:bodyPr/>
                    <a:lstStyle/>
                    <a:p>
                      <a:pPr algn="ctr"/>
                      <a:r>
                        <a:rPr lang="en-US" sz="1400" dirty="0"/>
                        <a:t>Outcomes Framework</a:t>
                      </a:r>
                    </a:p>
                  </a:txBody>
                  <a:tcPr marL="89605" marR="89605" anchor="ctr"/>
                </a:tc>
                <a:extLst>
                  <a:ext uri="{0D108BD9-81ED-4DB2-BD59-A6C34878D82A}">
                    <a16:rowId xmlns:a16="http://schemas.microsoft.com/office/drawing/2014/main" val="3714827822"/>
                  </a:ext>
                </a:extLst>
              </a:tr>
              <a:tr h="41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7. Evaluate the impact of the programme for action relative to the outcome statement </a:t>
                      </a:r>
                    </a:p>
                  </a:txBody>
                  <a:tcPr marL="89605" marR="89605"/>
                </a:tc>
                <a:tc>
                  <a:txBody>
                    <a:bodyPr/>
                    <a:lstStyle/>
                    <a:p>
                      <a:pPr algn="ctr"/>
                      <a:r>
                        <a:rPr lang="en-US" sz="1400" i="0" dirty="0"/>
                        <a:t>Multiple evaluation techniques</a:t>
                      </a:r>
                    </a:p>
                  </a:txBody>
                  <a:tcPr marL="89605" marR="89605" anchor="ctr"/>
                </a:tc>
                <a:extLst>
                  <a:ext uri="{0D108BD9-81ED-4DB2-BD59-A6C34878D82A}">
                    <a16:rowId xmlns:a16="http://schemas.microsoft.com/office/drawing/2014/main" val="94564398"/>
                  </a:ext>
                </a:extLst>
              </a:tr>
            </a:tbl>
          </a:graphicData>
        </a:graphic>
      </p:graphicFrame>
      <p:sp>
        <p:nvSpPr>
          <p:cNvPr id="5" name="TextBox 4">
            <a:extLst>
              <a:ext uri="{FF2B5EF4-FFF2-40B4-BE49-F238E27FC236}">
                <a16:creationId xmlns:a16="http://schemas.microsoft.com/office/drawing/2014/main" id="{69A31104-C974-254D-9517-C475083DA63E}"/>
              </a:ext>
            </a:extLst>
          </p:cNvPr>
          <p:cNvSpPr txBox="1"/>
          <p:nvPr/>
        </p:nvSpPr>
        <p:spPr>
          <a:xfrm>
            <a:off x="347218" y="6171838"/>
            <a:ext cx="2956259" cy="400110"/>
          </a:xfrm>
          <a:prstGeom prst="rect">
            <a:avLst/>
          </a:prstGeom>
          <a:solidFill>
            <a:schemeClr val="accent5">
              <a:lumMod val="90000"/>
            </a:schemeClr>
          </a:solidFill>
        </p:spPr>
        <p:txBody>
          <a:bodyPr wrap="none" rtlCol="0">
            <a:spAutoFit/>
          </a:bodyPr>
          <a:lstStyle/>
          <a:p>
            <a:r>
              <a:rPr lang="en-US" sz="2000" dirty="0"/>
              <a:t>+ strong facilitation skills</a:t>
            </a:r>
          </a:p>
        </p:txBody>
      </p:sp>
    </p:spTree>
    <p:extLst>
      <p:ext uri="{BB962C8B-B14F-4D97-AF65-F5344CB8AC3E}">
        <p14:creationId xmlns:p14="http://schemas.microsoft.com/office/powerpoint/2010/main" val="152426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C270AA-1D05-8744-BE2D-0F257A64BFBE}"/>
              </a:ext>
            </a:extLst>
          </p:cNvPr>
          <p:cNvPicPr>
            <a:picLocks noChangeAspect="1"/>
          </p:cNvPicPr>
          <p:nvPr/>
        </p:nvPicPr>
        <p:blipFill>
          <a:blip r:embed="rId3"/>
          <a:stretch>
            <a:fillRect/>
          </a:stretch>
        </p:blipFill>
        <p:spPr bwMode="auto">
          <a:xfrm>
            <a:off x="4524318" y="1915021"/>
            <a:ext cx="4637059" cy="381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129B5BF-4CBE-3848-8D91-CA6DBEA1D78E}"/>
              </a:ext>
            </a:extLst>
          </p:cNvPr>
          <p:cNvSpPr>
            <a:spLocks noGrp="1"/>
          </p:cNvSpPr>
          <p:nvPr>
            <p:ph type="title"/>
          </p:nvPr>
        </p:nvSpPr>
        <p:spPr>
          <a:xfrm>
            <a:off x="347661" y="1004477"/>
            <a:ext cx="8448675" cy="695325"/>
          </a:xfrm>
        </p:spPr>
        <p:txBody>
          <a:bodyPr/>
          <a:lstStyle/>
          <a:p>
            <a:r>
              <a:rPr lang="en-US" dirty="0"/>
              <a:t>Significance of the boundary idea in creating a shared space</a:t>
            </a:r>
            <a:endParaRPr lang="en-US" b="0" dirty="0"/>
          </a:p>
        </p:txBody>
      </p:sp>
      <p:sp>
        <p:nvSpPr>
          <p:cNvPr id="3" name="Content Placeholder 2">
            <a:extLst>
              <a:ext uri="{FF2B5EF4-FFF2-40B4-BE49-F238E27FC236}">
                <a16:creationId xmlns:a16="http://schemas.microsoft.com/office/drawing/2014/main" id="{6BBBC276-9F8C-0840-9425-5077FF55158B}"/>
              </a:ext>
            </a:extLst>
          </p:cNvPr>
          <p:cNvSpPr>
            <a:spLocks noGrp="1"/>
          </p:cNvSpPr>
          <p:nvPr>
            <p:ph idx="1"/>
          </p:nvPr>
        </p:nvSpPr>
        <p:spPr>
          <a:xfrm>
            <a:off x="347662" y="1915021"/>
            <a:ext cx="4609350" cy="4400910"/>
          </a:xfrm>
        </p:spPr>
        <p:txBody>
          <a:bodyPr/>
          <a:lstStyle/>
          <a:p>
            <a:endParaRPr lang="en-US" sz="1600" dirty="0"/>
          </a:p>
          <a:p>
            <a:pPr marL="0" indent="0">
              <a:buNone/>
            </a:pPr>
            <a:r>
              <a:rPr lang="en-US" sz="1600" b="1" dirty="0"/>
              <a:t>Issues: </a:t>
            </a:r>
            <a:r>
              <a:rPr lang="en-US" sz="1600" i="1" dirty="0"/>
              <a:t>What are the challenges &amp; issues that matter to each stakeholder?</a:t>
            </a:r>
          </a:p>
          <a:p>
            <a:pPr marL="0" indent="0">
              <a:buNone/>
            </a:pPr>
            <a:endParaRPr lang="en-US" sz="1600" dirty="0"/>
          </a:p>
          <a:p>
            <a:pPr marL="0" indent="0">
              <a:buNone/>
            </a:pPr>
            <a:r>
              <a:rPr lang="en-US" sz="1600" b="1" dirty="0"/>
              <a:t>Values: </a:t>
            </a:r>
            <a:r>
              <a:rPr lang="en-US" sz="1600" i="1" dirty="0"/>
              <a:t>Can stakeholders be matched on the basis of shared values? Can these values be aligned?</a:t>
            </a:r>
          </a:p>
          <a:p>
            <a:pPr marL="0" indent="0">
              <a:buNone/>
            </a:pPr>
            <a:endParaRPr lang="en-US" sz="1600" dirty="0"/>
          </a:p>
          <a:p>
            <a:pPr marL="0" indent="0">
              <a:buNone/>
            </a:pPr>
            <a:r>
              <a:rPr lang="en-US" sz="1600" b="1" dirty="0"/>
              <a:t>Boundary: </a:t>
            </a:r>
            <a:r>
              <a:rPr lang="en-US" sz="1600" i="1" dirty="0"/>
              <a:t>Can a boundary be formed based on the inclusion of stakeholders and issues? </a:t>
            </a:r>
          </a:p>
          <a:p>
            <a:pPr marL="0" indent="0">
              <a:buNone/>
            </a:pPr>
            <a:endParaRPr lang="en-US" sz="1600" dirty="0"/>
          </a:p>
          <a:p>
            <a:pPr marL="0" indent="0">
              <a:buNone/>
            </a:pPr>
            <a:r>
              <a:rPr lang="en-US" sz="1600" b="1" dirty="0"/>
              <a:t>Relationship: </a:t>
            </a:r>
          </a:p>
          <a:p>
            <a:pPr marL="0" indent="0">
              <a:buNone/>
            </a:pPr>
            <a:r>
              <a:rPr lang="en-US" sz="1600" i="1" dirty="0"/>
              <a:t>…. May this understanding help to form of a meaningful engagement between stakeholders?</a:t>
            </a:r>
          </a:p>
          <a:p>
            <a:pPr marL="0" indent="0">
              <a:buNone/>
            </a:pPr>
            <a:endParaRPr lang="en-US" sz="1600" dirty="0"/>
          </a:p>
          <a:p>
            <a:endParaRPr lang="en-US" sz="1600" dirty="0"/>
          </a:p>
          <a:p>
            <a:pPr marL="0" indent="0">
              <a:buNone/>
            </a:pPr>
            <a:endParaRPr lang="en-US" sz="1600" dirty="0"/>
          </a:p>
          <a:p>
            <a:endParaRPr lang="en-US" sz="1600" dirty="0"/>
          </a:p>
        </p:txBody>
      </p:sp>
      <p:sp>
        <p:nvSpPr>
          <p:cNvPr id="5" name="Rectangle 4">
            <a:extLst>
              <a:ext uri="{FF2B5EF4-FFF2-40B4-BE49-F238E27FC236}">
                <a16:creationId xmlns:a16="http://schemas.microsoft.com/office/drawing/2014/main" id="{4BBB2985-C013-2843-B14B-A8848DE9BA32}"/>
              </a:ext>
            </a:extLst>
          </p:cNvPr>
          <p:cNvSpPr/>
          <p:nvPr/>
        </p:nvSpPr>
        <p:spPr>
          <a:xfrm>
            <a:off x="6842848" y="5297581"/>
            <a:ext cx="4572000" cy="584775"/>
          </a:xfrm>
          <a:prstGeom prst="rect">
            <a:avLst/>
          </a:prstGeom>
        </p:spPr>
        <p:txBody>
          <a:bodyPr>
            <a:spAutoFit/>
          </a:bodyPr>
          <a:lstStyle/>
          <a:p>
            <a:br>
              <a:rPr lang="en-US" sz="1600" dirty="0"/>
            </a:br>
            <a:r>
              <a:rPr lang="en-US" sz="1600" dirty="0"/>
              <a:t>(See Midgley, 2016)</a:t>
            </a:r>
          </a:p>
        </p:txBody>
      </p:sp>
    </p:spTree>
    <p:extLst>
      <p:ext uri="{BB962C8B-B14F-4D97-AF65-F5344CB8AC3E}">
        <p14:creationId xmlns:p14="http://schemas.microsoft.com/office/powerpoint/2010/main" val="10791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294B-EDDC-734A-906B-73536417971C}"/>
              </a:ext>
            </a:extLst>
          </p:cNvPr>
          <p:cNvSpPr>
            <a:spLocks noGrp="1"/>
          </p:cNvSpPr>
          <p:nvPr>
            <p:ph type="title"/>
          </p:nvPr>
        </p:nvSpPr>
        <p:spPr/>
        <p:txBody>
          <a:bodyPr/>
          <a:lstStyle/>
          <a:p>
            <a:r>
              <a:rPr lang="en-US" sz="2800" dirty="0"/>
              <a:t>Some issues in applying CATWOE to create a ‘shared space’ (I)</a:t>
            </a:r>
          </a:p>
        </p:txBody>
      </p:sp>
      <p:sp>
        <p:nvSpPr>
          <p:cNvPr id="3" name="Content Placeholder 2">
            <a:extLst>
              <a:ext uri="{FF2B5EF4-FFF2-40B4-BE49-F238E27FC236}">
                <a16:creationId xmlns:a16="http://schemas.microsoft.com/office/drawing/2014/main" id="{5EB814FD-A5BD-1941-ACA2-CC967AD40C23}"/>
              </a:ext>
            </a:extLst>
          </p:cNvPr>
          <p:cNvSpPr>
            <a:spLocks noGrp="1"/>
          </p:cNvSpPr>
          <p:nvPr>
            <p:ph idx="1"/>
          </p:nvPr>
        </p:nvSpPr>
        <p:spPr/>
        <p:txBody>
          <a:bodyPr/>
          <a:lstStyle/>
          <a:p>
            <a:endParaRPr lang="en-US" sz="1600" b="1" i="1" dirty="0"/>
          </a:p>
          <a:p>
            <a:r>
              <a:rPr lang="en-US" sz="1600" b="1" i="1" dirty="0"/>
              <a:t>CATWOE</a:t>
            </a:r>
            <a:r>
              <a:rPr lang="en-US" sz="1600" i="1" dirty="0"/>
              <a:t> analysis can be used to understand stakeholders perspectives and the impact of this view on what the system ought to be (</a:t>
            </a:r>
            <a:r>
              <a:rPr lang="en-US" sz="1600" i="1" dirty="0" err="1"/>
              <a:t>Checkland</a:t>
            </a:r>
            <a:r>
              <a:rPr lang="en-US" sz="1600" i="1" dirty="0"/>
              <a:t> and Scholes, 1990)</a:t>
            </a:r>
            <a:endParaRPr lang="en-US" sz="1600" i="1" dirty="0">
              <a:solidFill>
                <a:srgbClr val="C00000"/>
              </a:solidFill>
            </a:endParaRPr>
          </a:p>
          <a:p>
            <a:endParaRPr lang="en-US" sz="1000" i="1" dirty="0">
              <a:solidFill>
                <a:srgbClr val="C00000"/>
              </a:solidFill>
            </a:endParaRPr>
          </a:p>
          <a:p>
            <a:pPr marL="457200" lvl="1" indent="0">
              <a:buNone/>
            </a:pPr>
            <a:r>
              <a:rPr lang="en-US" sz="1000" dirty="0">
                <a:solidFill>
                  <a:srgbClr val="C00000"/>
                </a:solidFill>
              </a:rPr>
              <a:t>	</a:t>
            </a:r>
            <a:r>
              <a:rPr lang="en-US" sz="1600" i="1" dirty="0">
                <a:solidFill>
                  <a:srgbClr val="C00000"/>
                </a:solidFill>
              </a:rPr>
              <a:t>Useful in deciding the system that will result from a a ‘shared space’?</a:t>
            </a:r>
          </a:p>
          <a:p>
            <a:endParaRPr lang="en-US" sz="1600" i="1" dirty="0"/>
          </a:p>
          <a:p>
            <a:endParaRPr lang="en-US" sz="1600" i="1" dirty="0"/>
          </a:p>
          <a:p>
            <a:endParaRPr lang="en-US" sz="1600" i="1" dirty="0"/>
          </a:p>
          <a:p>
            <a:endParaRPr lang="en-US" sz="1600" i="1" dirty="0"/>
          </a:p>
          <a:p>
            <a:pPr lvl="1"/>
            <a:endParaRPr lang="en-US" sz="1050" i="1" dirty="0"/>
          </a:p>
          <a:p>
            <a:pPr lvl="1"/>
            <a:endParaRPr lang="en-US" sz="1050" i="1" dirty="0"/>
          </a:p>
          <a:p>
            <a:r>
              <a:rPr lang="en-US" sz="1600" i="1" dirty="0"/>
              <a:t>Participants will need to clarify </a:t>
            </a:r>
            <a:r>
              <a:rPr lang="en-US" sz="1600" b="1" i="1" dirty="0"/>
              <a:t>T</a:t>
            </a:r>
            <a:r>
              <a:rPr lang="en-US" sz="1600" i="1" dirty="0"/>
              <a:t> from their own “vision and values” that underpin </a:t>
            </a:r>
            <a:r>
              <a:rPr lang="en-US" sz="1600" b="1" i="1" dirty="0"/>
              <a:t>W</a:t>
            </a:r>
          </a:p>
          <a:p>
            <a:r>
              <a:rPr lang="en-US" sz="1600" i="1" dirty="0"/>
              <a:t>The ‘shared space’ has to reconcile each participants </a:t>
            </a:r>
            <a:r>
              <a:rPr lang="en-US" sz="1600" b="1" i="1" dirty="0"/>
              <a:t>T</a:t>
            </a:r>
            <a:r>
              <a:rPr lang="en-US" sz="1600" i="1" dirty="0"/>
              <a:t> from different </a:t>
            </a:r>
            <a:r>
              <a:rPr lang="en-US" sz="1600" b="1" i="1" dirty="0"/>
              <a:t>W’s</a:t>
            </a:r>
            <a:r>
              <a:rPr lang="en-US" sz="1600" i="1" dirty="0"/>
              <a:t> -&gt; to a shared </a:t>
            </a:r>
            <a:r>
              <a:rPr lang="en-US" sz="1600" b="1" i="1" dirty="0"/>
              <a:t>T, </a:t>
            </a:r>
            <a:r>
              <a:rPr lang="en-US" sz="1600" i="1" dirty="0"/>
              <a:t>given meaning by an understanding and appreciation of multiple </a:t>
            </a:r>
            <a:r>
              <a:rPr lang="en-US" sz="1600" b="1" i="1" dirty="0"/>
              <a:t>W’s</a:t>
            </a:r>
          </a:p>
          <a:p>
            <a:r>
              <a:rPr lang="en-US" sz="1600" dirty="0"/>
              <a:t>Each stakeholder </a:t>
            </a:r>
            <a:r>
              <a:rPr lang="en-US" sz="1600" b="1" i="1" dirty="0"/>
              <a:t>W</a:t>
            </a:r>
            <a:r>
              <a:rPr lang="en-US" sz="1600" dirty="0"/>
              <a:t> needs to be made explicit</a:t>
            </a:r>
            <a:endParaRPr lang="en-US" sz="1600" i="1" dirty="0"/>
          </a:p>
          <a:p>
            <a:pPr marL="0" indent="0">
              <a:buNone/>
            </a:pPr>
            <a:endParaRPr lang="en-US" sz="1600" i="1" dirty="0"/>
          </a:p>
        </p:txBody>
      </p:sp>
      <p:graphicFrame>
        <p:nvGraphicFramePr>
          <p:cNvPr id="4" name="Content Placeholder 4">
            <a:extLst>
              <a:ext uri="{FF2B5EF4-FFF2-40B4-BE49-F238E27FC236}">
                <a16:creationId xmlns:a16="http://schemas.microsoft.com/office/drawing/2014/main" id="{E5B89A3D-A705-7048-89D3-D79E4A4B271E}"/>
              </a:ext>
            </a:extLst>
          </p:cNvPr>
          <p:cNvGraphicFramePr>
            <a:graphicFrameLocks/>
          </p:cNvGraphicFramePr>
          <p:nvPr>
            <p:extLst>
              <p:ext uri="{D42A27DB-BD31-4B8C-83A1-F6EECF244321}">
                <p14:modId xmlns:p14="http://schemas.microsoft.com/office/powerpoint/2010/main" val="1321019607"/>
              </p:ext>
            </p:extLst>
          </p:nvPr>
        </p:nvGraphicFramePr>
        <p:xfrm>
          <a:off x="347663" y="3390373"/>
          <a:ext cx="8542994" cy="1158240"/>
        </p:xfrm>
        <a:graphic>
          <a:graphicData uri="http://schemas.openxmlformats.org/drawingml/2006/table">
            <a:tbl>
              <a:tblPr firstRow="1" bandRow="1">
                <a:tableStyleId>{69CF1AB2-1976-4502-BF36-3FF5EA218861}</a:tableStyleId>
              </a:tblPr>
              <a:tblGrid>
                <a:gridCol w="2171623">
                  <a:extLst>
                    <a:ext uri="{9D8B030D-6E8A-4147-A177-3AD203B41FA5}">
                      <a16:colId xmlns:a16="http://schemas.microsoft.com/office/drawing/2014/main" val="3178254713"/>
                    </a:ext>
                  </a:extLst>
                </a:gridCol>
                <a:gridCol w="6371371">
                  <a:extLst>
                    <a:ext uri="{9D8B030D-6E8A-4147-A177-3AD203B41FA5}">
                      <a16:colId xmlns:a16="http://schemas.microsoft.com/office/drawing/2014/main" val="4141022314"/>
                    </a:ext>
                  </a:extLst>
                </a:gridCol>
              </a:tblGrid>
              <a:tr h="381507">
                <a:tc>
                  <a:txBody>
                    <a:bodyPr/>
                    <a:lstStyle/>
                    <a:p>
                      <a:pPr algn="ctr" rtl="0"/>
                      <a:r>
                        <a:rPr lang="en-GB" sz="1600" b="1" i="1" u="none" strike="noStrike" kern="1200" baseline="0" dirty="0">
                          <a:solidFill>
                            <a:srgbClr val="002060"/>
                          </a:solidFill>
                          <a:latin typeface="+mn-lt"/>
                          <a:ea typeface="+mn-ea"/>
                          <a:cs typeface="+mn-cs"/>
                        </a:rPr>
                        <a:t>T</a:t>
                      </a:r>
                    </a:p>
                    <a:p>
                      <a:pPr algn="ctr" rtl="0"/>
                      <a:r>
                        <a:rPr lang="en-GB" sz="1600" b="1" i="1" u="none" strike="noStrike" kern="1200" baseline="0" dirty="0">
                          <a:solidFill>
                            <a:srgbClr val="002060"/>
                          </a:solidFill>
                          <a:latin typeface="+mn-lt"/>
                          <a:ea typeface="+mn-ea"/>
                          <a:cs typeface="+mn-cs"/>
                        </a:rPr>
                        <a:t>Transformation</a:t>
                      </a:r>
                      <a:endParaRPr lang="en-GB" sz="1600" b="0" i="0" u="none" strike="noStrike" kern="1200" baseline="0" dirty="0">
                        <a:solidFill>
                          <a:srgbClr val="00206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t>The conversion of </a:t>
                      </a:r>
                      <a:r>
                        <a:rPr lang="en-GB" sz="1600" b="0" i="1" dirty="0"/>
                        <a:t>pooled</a:t>
                      </a:r>
                      <a:r>
                        <a:rPr lang="en-GB" sz="1600" b="0" i="0" dirty="0"/>
                        <a:t> input to output</a:t>
                      </a:r>
                    </a:p>
                  </a:txBody>
                  <a:tcPr anchor="ctr"/>
                </a:tc>
                <a:extLst>
                  <a:ext uri="{0D108BD9-81ED-4DB2-BD59-A6C34878D82A}">
                    <a16:rowId xmlns:a16="http://schemas.microsoft.com/office/drawing/2014/main" val="3683599180"/>
                  </a:ext>
                </a:extLst>
              </a:tr>
              <a:tr h="381507">
                <a:tc>
                  <a:txBody>
                    <a:bodyPr/>
                    <a:lstStyle/>
                    <a:p>
                      <a:pPr algn="ctr"/>
                      <a:r>
                        <a:rPr lang="en-GB" sz="1600" b="1" i="1" u="none" strike="noStrike" kern="1200" baseline="0" dirty="0">
                          <a:solidFill>
                            <a:srgbClr val="002060"/>
                          </a:solidFill>
                          <a:latin typeface="+mn-lt"/>
                          <a:ea typeface="+mn-ea"/>
                          <a:cs typeface="+mn-cs"/>
                        </a:rPr>
                        <a:t>W</a:t>
                      </a:r>
                    </a:p>
                    <a:p>
                      <a:pPr algn="ctr"/>
                      <a:r>
                        <a:rPr lang="en-GB" sz="1600" b="1" i="1" u="none" strike="noStrike" kern="1200" baseline="0" dirty="0">
                          <a:solidFill>
                            <a:srgbClr val="002060"/>
                          </a:solidFill>
                          <a:latin typeface="+mn-lt"/>
                          <a:ea typeface="+mn-ea"/>
                          <a:cs typeface="+mn-cs"/>
                        </a:rPr>
                        <a:t>Worldview</a:t>
                      </a:r>
                      <a:endParaRPr lang="en-GB" sz="16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The worldview that makes T meaning in context</a:t>
                      </a:r>
                    </a:p>
                  </a:txBody>
                  <a:tcPr anchor="ctr"/>
                </a:tc>
                <a:extLst>
                  <a:ext uri="{0D108BD9-81ED-4DB2-BD59-A6C34878D82A}">
                    <a16:rowId xmlns:a16="http://schemas.microsoft.com/office/drawing/2014/main" val="3399990638"/>
                  </a:ext>
                </a:extLst>
              </a:tr>
            </a:tbl>
          </a:graphicData>
        </a:graphic>
      </p:graphicFrame>
    </p:spTree>
    <p:extLst>
      <p:ext uri="{BB962C8B-B14F-4D97-AF65-F5344CB8AC3E}">
        <p14:creationId xmlns:p14="http://schemas.microsoft.com/office/powerpoint/2010/main" val="276027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C9FA-E576-694E-857C-C2FCBBE3D7BD}"/>
              </a:ext>
            </a:extLst>
          </p:cNvPr>
          <p:cNvSpPr>
            <a:spLocks noGrp="1"/>
          </p:cNvSpPr>
          <p:nvPr>
            <p:ph type="title"/>
          </p:nvPr>
        </p:nvSpPr>
        <p:spPr/>
        <p:txBody>
          <a:bodyPr/>
          <a:lstStyle/>
          <a:p>
            <a:r>
              <a:rPr lang="en-US" sz="2800" dirty="0"/>
              <a:t>Some issues in applying CATWOE to create a ‘shared space’ (II)</a:t>
            </a:r>
          </a:p>
        </p:txBody>
      </p:sp>
      <p:sp>
        <p:nvSpPr>
          <p:cNvPr id="3" name="Content Placeholder 2">
            <a:extLst>
              <a:ext uri="{FF2B5EF4-FFF2-40B4-BE49-F238E27FC236}">
                <a16:creationId xmlns:a16="http://schemas.microsoft.com/office/drawing/2014/main" id="{DC62E940-2ED4-6C4B-93DD-E399EFF0037C}"/>
              </a:ext>
            </a:extLst>
          </p:cNvPr>
          <p:cNvSpPr>
            <a:spLocks noGrp="1"/>
          </p:cNvSpPr>
          <p:nvPr>
            <p:ph sz="half" idx="1"/>
          </p:nvPr>
        </p:nvSpPr>
        <p:spPr>
          <a:xfrm>
            <a:off x="457200" y="1330325"/>
            <a:ext cx="3505200" cy="4370388"/>
          </a:xfrm>
        </p:spPr>
        <p:txBody>
          <a:bodyPr/>
          <a:lstStyle/>
          <a:p>
            <a:pPr marL="0" indent="0">
              <a:buNone/>
            </a:pPr>
            <a:r>
              <a:rPr lang="en-US" sz="1600" b="1" dirty="0"/>
              <a:t>Customer / Beneficiaries / Victims</a:t>
            </a:r>
          </a:p>
          <a:p>
            <a:r>
              <a:rPr lang="en-US" sz="1600" dirty="0"/>
              <a:t>Multiple </a:t>
            </a:r>
            <a:r>
              <a:rPr lang="en-US" sz="1600" b="1" dirty="0"/>
              <a:t>beneficiaries</a:t>
            </a:r>
            <a:r>
              <a:rPr lang="en-US" sz="1600" dirty="0"/>
              <a:t>, some difficult to realise (e.g. wider impact on societal goals)</a:t>
            </a:r>
          </a:p>
          <a:p>
            <a:r>
              <a:rPr lang="en-US" sz="1600" b="1" i="1" dirty="0"/>
              <a:t>Customer</a:t>
            </a:r>
            <a:r>
              <a:rPr lang="en-US" sz="1600" dirty="0"/>
              <a:t> in CSR solutions generally seen as the “for-profit” / donor?</a:t>
            </a:r>
          </a:p>
          <a:p>
            <a:r>
              <a:rPr lang="en-US" sz="1600" b="1" dirty="0"/>
              <a:t>Victims</a:t>
            </a:r>
            <a:r>
              <a:rPr lang="en-US" sz="1600" dirty="0"/>
              <a:t> term not well received in third/charitable sector (implies an inherent </a:t>
            </a:r>
            <a:r>
              <a:rPr lang="en-US" sz="1600" i="1" dirty="0"/>
              <a:t>‘deficit model’)</a:t>
            </a:r>
            <a:r>
              <a:rPr lang="en-US" sz="1600" dirty="0"/>
              <a:t>. Assets and relationships already exist.</a:t>
            </a:r>
          </a:p>
          <a:p>
            <a:r>
              <a:rPr lang="en-US" sz="1600" dirty="0"/>
              <a:t>Importance to understand whom might be </a:t>
            </a:r>
            <a:r>
              <a:rPr lang="en-US" sz="1600" dirty="0" err="1"/>
              <a:t>marginalised</a:t>
            </a:r>
            <a:r>
              <a:rPr lang="en-US" sz="1600" dirty="0"/>
              <a:t> by such actions and ensure ‘voice’</a:t>
            </a:r>
          </a:p>
          <a:p>
            <a:r>
              <a:rPr lang="en-US" sz="1600" dirty="0"/>
              <a:t>Co-created solutions should involve </a:t>
            </a:r>
            <a:r>
              <a:rPr lang="en-US" sz="1600" i="1" dirty="0"/>
              <a:t>‘concerned citizens’?</a:t>
            </a:r>
          </a:p>
          <a:p>
            <a:pPr lvl="1"/>
            <a:endParaRPr lang="en-US" sz="1000" dirty="0"/>
          </a:p>
          <a:p>
            <a:pPr lvl="1"/>
            <a:endParaRPr lang="en-US" sz="1400" dirty="0"/>
          </a:p>
          <a:p>
            <a:pPr marL="457200" lvl="1" indent="0">
              <a:buNone/>
            </a:pPr>
            <a:endParaRPr lang="en-US" sz="1600" dirty="0"/>
          </a:p>
          <a:p>
            <a:pPr lvl="1"/>
            <a:endParaRPr lang="en-US" sz="1600" dirty="0"/>
          </a:p>
          <a:p>
            <a:pPr lvl="1"/>
            <a:endParaRPr lang="en-US" sz="1000" b="1" dirty="0"/>
          </a:p>
          <a:p>
            <a:pPr lvl="1"/>
            <a:endParaRPr lang="en-US" sz="1200" b="1" dirty="0"/>
          </a:p>
          <a:p>
            <a:pPr lvl="1"/>
            <a:endParaRPr lang="en-US" sz="700" i="1" dirty="0"/>
          </a:p>
          <a:p>
            <a:endParaRPr lang="en-US" sz="1200" i="1" dirty="0"/>
          </a:p>
          <a:p>
            <a:pPr marL="0" indent="0">
              <a:buNone/>
            </a:pPr>
            <a:endParaRPr lang="en-US" sz="1200" i="1" dirty="0"/>
          </a:p>
          <a:p>
            <a:endParaRPr lang="en-US" sz="1800" dirty="0"/>
          </a:p>
        </p:txBody>
      </p:sp>
      <p:sp>
        <p:nvSpPr>
          <p:cNvPr id="4" name="Content Placeholder 3">
            <a:extLst>
              <a:ext uri="{FF2B5EF4-FFF2-40B4-BE49-F238E27FC236}">
                <a16:creationId xmlns:a16="http://schemas.microsoft.com/office/drawing/2014/main" id="{08C05452-8D69-1A48-A224-7B5581FA9653}"/>
              </a:ext>
            </a:extLst>
          </p:cNvPr>
          <p:cNvSpPr>
            <a:spLocks noGrp="1"/>
          </p:cNvSpPr>
          <p:nvPr>
            <p:ph sz="half" idx="2"/>
          </p:nvPr>
        </p:nvSpPr>
        <p:spPr>
          <a:xfrm>
            <a:off x="4090737" y="1330325"/>
            <a:ext cx="4596063" cy="4370388"/>
          </a:xfrm>
        </p:spPr>
        <p:txBody>
          <a:bodyPr/>
          <a:lstStyle/>
          <a:p>
            <a:pPr marL="0" indent="0">
              <a:buNone/>
            </a:pPr>
            <a:r>
              <a:rPr lang="en-US" sz="1600" b="1" dirty="0"/>
              <a:t>Actors</a:t>
            </a:r>
          </a:p>
          <a:p>
            <a:r>
              <a:rPr lang="en-US" sz="1600" dirty="0"/>
              <a:t>The roles that </a:t>
            </a:r>
            <a:r>
              <a:rPr lang="en-US" sz="1600" i="1" dirty="0"/>
              <a:t>relevant stakeholders </a:t>
            </a:r>
            <a:r>
              <a:rPr lang="en-US" sz="1600" dirty="0"/>
              <a:t>will take in co-creating the solution, delivering the action and in evaluating its impact</a:t>
            </a:r>
          </a:p>
          <a:p>
            <a:pPr lvl="1"/>
            <a:endParaRPr lang="en-US" sz="1600" b="1" dirty="0"/>
          </a:p>
          <a:p>
            <a:pPr marL="0" indent="0">
              <a:buNone/>
            </a:pPr>
            <a:r>
              <a:rPr lang="en-US" sz="1600" b="1" dirty="0"/>
              <a:t>Ownership </a:t>
            </a:r>
          </a:p>
          <a:p>
            <a:r>
              <a:rPr lang="en-US" sz="1600" dirty="0"/>
              <a:t>No-one stakeholder owns the problem nor the solution. </a:t>
            </a:r>
            <a:r>
              <a:rPr lang="en-US" sz="1600" i="1" dirty="0"/>
              <a:t>Many could stop T? </a:t>
            </a:r>
          </a:p>
          <a:p>
            <a:r>
              <a:rPr lang="en-US" sz="1600" i="1" dirty="0"/>
              <a:t>Governance</a:t>
            </a:r>
            <a:r>
              <a:rPr lang="en-US" sz="1600" dirty="0"/>
              <a:t> arrangements need to be put in place for the duration of transformation and its evaluation</a:t>
            </a:r>
          </a:p>
          <a:p>
            <a:pPr marL="0" indent="0">
              <a:buNone/>
            </a:pPr>
            <a:endParaRPr lang="en-US" sz="1600" dirty="0"/>
          </a:p>
          <a:p>
            <a:pPr marL="0" indent="0">
              <a:buNone/>
            </a:pPr>
            <a:r>
              <a:rPr lang="en-US" sz="1600" b="1" dirty="0"/>
              <a:t>Environmental constraints </a:t>
            </a:r>
            <a:endParaRPr lang="en-US" sz="1600" dirty="0"/>
          </a:p>
          <a:p>
            <a:r>
              <a:rPr lang="en-US" sz="1600" dirty="0"/>
              <a:t>No change: External constraints that will help or hinder the realisation of the solution</a:t>
            </a:r>
          </a:p>
          <a:p>
            <a:pPr lvl="1"/>
            <a:endParaRPr lang="en-US" sz="1600" dirty="0"/>
          </a:p>
          <a:p>
            <a:endParaRPr lang="en-GB" sz="1600" dirty="0"/>
          </a:p>
        </p:txBody>
      </p:sp>
    </p:spTree>
    <p:extLst>
      <p:ext uri="{BB962C8B-B14F-4D97-AF65-F5344CB8AC3E}">
        <p14:creationId xmlns:p14="http://schemas.microsoft.com/office/powerpoint/2010/main" val="89316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5CC-90FB-5C4D-8923-6D79041C9067}"/>
              </a:ext>
            </a:extLst>
          </p:cNvPr>
          <p:cNvSpPr>
            <a:spLocks noGrp="1"/>
          </p:cNvSpPr>
          <p:nvPr>
            <p:ph type="title"/>
          </p:nvPr>
        </p:nvSpPr>
        <p:spPr/>
        <p:txBody>
          <a:bodyPr/>
          <a:lstStyle/>
          <a:p>
            <a:r>
              <a:rPr lang="en-US" sz="2400" dirty="0"/>
              <a:t>Translate each participating stakeholder </a:t>
            </a:r>
            <a:r>
              <a:rPr lang="en-US" sz="2400" i="1" dirty="0"/>
              <a:t>purpose</a:t>
            </a:r>
            <a:r>
              <a:rPr lang="en-US" sz="2400" dirty="0"/>
              <a:t> into </a:t>
            </a:r>
            <a:br>
              <a:rPr lang="en-US" sz="2400" dirty="0"/>
            </a:br>
            <a:r>
              <a:rPr lang="en-US" sz="2400" dirty="0"/>
              <a:t>a) </a:t>
            </a:r>
            <a:r>
              <a:rPr lang="en-US" sz="2400" i="1" dirty="0"/>
              <a:t>business offer b) TSO/Charity offer</a:t>
            </a:r>
            <a:endParaRPr lang="en-US" sz="2400" dirty="0"/>
          </a:p>
        </p:txBody>
      </p:sp>
      <p:sp>
        <p:nvSpPr>
          <p:cNvPr id="3" name="Content Placeholder 2">
            <a:extLst>
              <a:ext uri="{FF2B5EF4-FFF2-40B4-BE49-F238E27FC236}">
                <a16:creationId xmlns:a16="http://schemas.microsoft.com/office/drawing/2014/main" id="{5C9E99D4-8F97-4F48-828A-9B21316CD92E}"/>
              </a:ext>
            </a:extLst>
          </p:cNvPr>
          <p:cNvSpPr>
            <a:spLocks noGrp="1"/>
          </p:cNvSpPr>
          <p:nvPr>
            <p:ph idx="1"/>
          </p:nvPr>
        </p:nvSpPr>
        <p:spPr/>
        <p:txBody>
          <a:bodyPr/>
          <a:lstStyle/>
          <a:p>
            <a:pPr marL="0" indent="0">
              <a:buNone/>
            </a:pPr>
            <a:endParaRPr lang="en-GB" sz="1200" dirty="0"/>
          </a:p>
          <a:p>
            <a:pPr marL="457200" indent="-457200">
              <a:buAutoNum type="arabicParenBoth"/>
            </a:pPr>
            <a:r>
              <a:rPr lang="en-GB" sz="1800" dirty="0"/>
              <a:t>Identify what matters to potential participants in a shared space:</a:t>
            </a:r>
          </a:p>
          <a:p>
            <a:pPr lvl="1" indent="-342900">
              <a:buAutoNum type="alphaUcParenR"/>
            </a:pPr>
            <a:r>
              <a:rPr lang="en-GB" sz="1400" dirty="0"/>
              <a:t>Business offer: </a:t>
            </a:r>
            <a:r>
              <a:rPr lang="en-GB" sz="1400" b="1" dirty="0"/>
              <a:t>T </a:t>
            </a:r>
            <a:r>
              <a:rPr lang="en-GB" sz="1400" dirty="0"/>
              <a:t>expressed as the conversion of </a:t>
            </a:r>
            <a:r>
              <a:rPr lang="en-GB" sz="1400" b="1" dirty="0"/>
              <a:t>M, A, Ti </a:t>
            </a:r>
            <a:r>
              <a:rPr lang="en-GB" sz="1400" dirty="0"/>
              <a:t>&amp; </a:t>
            </a:r>
            <a:r>
              <a:rPr lang="en-GB" sz="1400" b="1" dirty="0"/>
              <a:t>R </a:t>
            </a:r>
            <a:r>
              <a:rPr lang="en-GB" sz="1400" dirty="0"/>
              <a:t>to output</a:t>
            </a:r>
          </a:p>
          <a:p>
            <a:pPr lvl="1" indent="-342900">
              <a:buFontTx/>
              <a:buAutoNum type="alphaUcParenR"/>
            </a:pPr>
            <a:r>
              <a:rPr lang="en-GB" sz="1400" dirty="0"/>
              <a:t>Third Sector/Charitable Organisation offer: </a:t>
            </a:r>
            <a:r>
              <a:rPr lang="en-GB" sz="1400" b="1" dirty="0"/>
              <a:t>T </a:t>
            </a:r>
            <a:r>
              <a:rPr lang="en-GB" sz="1400" dirty="0"/>
              <a:t>expressed as the conversion of </a:t>
            </a:r>
            <a:r>
              <a:rPr lang="en-GB" sz="1400" b="1" dirty="0"/>
              <a:t>M, A, </a:t>
            </a:r>
            <a:r>
              <a:rPr lang="en-GB" sz="1400" b="1" dirty="0" err="1"/>
              <a:t>Ti</a:t>
            </a:r>
            <a:r>
              <a:rPr lang="en-GB" sz="1400" b="1" dirty="0"/>
              <a:t> </a:t>
            </a:r>
            <a:r>
              <a:rPr lang="en-GB" sz="1400" dirty="0"/>
              <a:t>&amp; </a:t>
            </a:r>
            <a:r>
              <a:rPr lang="en-GB" sz="1400" b="1" dirty="0"/>
              <a:t>R </a:t>
            </a:r>
            <a:r>
              <a:rPr lang="en-GB" sz="1400" dirty="0"/>
              <a:t>to output</a:t>
            </a:r>
          </a:p>
          <a:p>
            <a:pPr lvl="1" indent="-342900">
              <a:buAutoNum type="alphaUcParenR"/>
            </a:pPr>
            <a:endParaRPr lang="en-GB" dirty="0"/>
          </a:p>
          <a:p>
            <a:pPr marL="0" indent="0">
              <a:buNone/>
            </a:pPr>
            <a:endParaRPr lang="en-GB" sz="1800" dirty="0"/>
          </a:p>
          <a:p>
            <a:pPr marL="457200" indent="-457200">
              <a:buAutoNum type="arabicParenBoth"/>
            </a:pPr>
            <a:endParaRPr lang="en-US" sz="1800" dirty="0"/>
          </a:p>
        </p:txBody>
      </p:sp>
      <p:graphicFrame>
        <p:nvGraphicFramePr>
          <p:cNvPr id="4" name="Content Placeholder 4">
            <a:extLst>
              <a:ext uri="{FF2B5EF4-FFF2-40B4-BE49-F238E27FC236}">
                <a16:creationId xmlns:a16="http://schemas.microsoft.com/office/drawing/2014/main" id="{663B1E05-0B2E-4148-89B2-0EE37B18298B}"/>
              </a:ext>
            </a:extLst>
          </p:cNvPr>
          <p:cNvGraphicFramePr>
            <a:graphicFrameLocks/>
          </p:cNvGraphicFramePr>
          <p:nvPr>
            <p:extLst>
              <p:ext uri="{D42A27DB-BD31-4B8C-83A1-F6EECF244321}">
                <p14:modId xmlns:p14="http://schemas.microsoft.com/office/powerpoint/2010/main" val="1690870132"/>
              </p:ext>
            </p:extLst>
          </p:nvPr>
        </p:nvGraphicFramePr>
        <p:xfrm>
          <a:off x="253343" y="3294795"/>
          <a:ext cx="8542994" cy="2499360"/>
        </p:xfrm>
        <a:graphic>
          <a:graphicData uri="http://schemas.openxmlformats.org/drawingml/2006/table">
            <a:tbl>
              <a:tblPr firstRow="1" bandRow="1">
                <a:tableStyleId>{69CF1AB2-1976-4502-BF36-3FF5EA218861}</a:tableStyleId>
              </a:tblPr>
              <a:tblGrid>
                <a:gridCol w="2171623">
                  <a:extLst>
                    <a:ext uri="{9D8B030D-6E8A-4147-A177-3AD203B41FA5}">
                      <a16:colId xmlns:a16="http://schemas.microsoft.com/office/drawing/2014/main" val="3178254713"/>
                    </a:ext>
                  </a:extLst>
                </a:gridCol>
                <a:gridCol w="6371371">
                  <a:extLst>
                    <a:ext uri="{9D8B030D-6E8A-4147-A177-3AD203B41FA5}">
                      <a16:colId xmlns:a16="http://schemas.microsoft.com/office/drawing/2014/main" val="4141022314"/>
                    </a:ext>
                  </a:extLst>
                </a:gridCol>
              </a:tblGrid>
              <a:tr h="363941">
                <a:tc>
                  <a:txBody>
                    <a:bodyPr/>
                    <a:lstStyle/>
                    <a:p>
                      <a:pPr algn="ctr" rtl="0"/>
                      <a:r>
                        <a:rPr lang="en-GB" sz="1200" b="1" i="1" u="none" strike="noStrike" kern="1200" baseline="0" dirty="0">
                          <a:solidFill>
                            <a:srgbClr val="002060"/>
                          </a:solidFill>
                          <a:latin typeface="+mn-lt"/>
                          <a:ea typeface="+mn-ea"/>
                          <a:cs typeface="+mn-cs"/>
                        </a:rPr>
                        <a:t>M</a:t>
                      </a:r>
                    </a:p>
                    <a:p>
                      <a:pPr algn="ctr" rtl="0"/>
                      <a:r>
                        <a:rPr lang="en-GB" sz="1200" b="1" i="1" u="none" strike="noStrike" kern="1200" baseline="0" dirty="0">
                          <a:solidFill>
                            <a:srgbClr val="002060"/>
                          </a:solidFill>
                          <a:latin typeface="+mn-lt"/>
                          <a:ea typeface="+mn-ea"/>
                          <a:cs typeface="+mn-cs"/>
                        </a:rPr>
                        <a:t>Money</a:t>
                      </a:r>
                      <a:endParaRPr lang="en-GB" sz="1200" b="0" i="0" u="none" strike="noStrike" kern="1200" baseline="0" dirty="0">
                        <a:solidFill>
                          <a:srgbClr val="002060"/>
                        </a:solidFill>
                        <a:latin typeface="+mn-lt"/>
                        <a:ea typeface="+mn-ea"/>
                        <a:cs typeface="+mn-cs"/>
                      </a:endParaRPr>
                    </a:p>
                  </a:txBody>
                  <a:tcPr/>
                </a:tc>
                <a:tc>
                  <a:txBody>
                    <a:bodyPr/>
                    <a:lstStyle/>
                    <a:p>
                      <a:r>
                        <a:rPr lang="en-GB" sz="1200" b="0" i="0" u="none" strike="noStrike" kern="1200" baseline="0" dirty="0">
                          <a:solidFill>
                            <a:schemeClr val="dk1"/>
                          </a:solidFill>
                          <a:latin typeface="+mn-lt"/>
                          <a:ea typeface="+mn-ea"/>
                          <a:cs typeface="+mn-cs"/>
                        </a:rPr>
                        <a:t>funds that can be made available</a:t>
                      </a:r>
                    </a:p>
                    <a:p>
                      <a:r>
                        <a:rPr lang="en-GB" sz="1200" b="0" i="1" u="none" strike="noStrike" kern="1200" baseline="0" dirty="0">
                          <a:solidFill>
                            <a:schemeClr val="dk1"/>
                          </a:solidFill>
                          <a:latin typeface="+mn-lt"/>
                          <a:ea typeface="+mn-ea"/>
                          <a:cs typeface="+mn-cs"/>
                        </a:rPr>
                        <a:t>(note: consider last)	</a:t>
                      </a:r>
                      <a:endParaRPr lang="en-GB" sz="1200" i="1" dirty="0"/>
                    </a:p>
                  </a:txBody>
                  <a:tcPr anchor="ctr"/>
                </a:tc>
                <a:extLst>
                  <a:ext uri="{0D108BD9-81ED-4DB2-BD59-A6C34878D82A}">
                    <a16:rowId xmlns:a16="http://schemas.microsoft.com/office/drawing/2014/main" val="3683599180"/>
                  </a:ext>
                </a:extLst>
              </a:tr>
              <a:tr h="363941">
                <a:tc>
                  <a:txBody>
                    <a:bodyPr/>
                    <a:lstStyle/>
                    <a:p>
                      <a:pPr algn="ctr"/>
                      <a:r>
                        <a:rPr lang="en-GB" sz="1200" b="1" i="1" u="none" strike="noStrike" kern="1200" baseline="0" dirty="0">
                          <a:solidFill>
                            <a:srgbClr val="002060"/>
                          </a:solidFill>
                          <a:latin typeface="+mn-lt"/>
                          <a:ea typeface="+mn-ea"/>
                          <a:cs typeface="+mn-cs"/>
                        </a:rPr>
                        <a:t>A</a:t>
                      </a:r>
                    </a:p>
                    <a:p>
                      <a:pPr algn="ctr"/>
                      <a:r>
                        <a:rPr lang="en-GB" sz="1200" b="1" i="1" u="none" strike="noStrike" kern="1200" baseline="0" dirty="0">
                          <a:solidFill>
                            <a:srgbClr val="002060"/>
                          </a:solidFill>
                          <a:latin typeface="+mn-lt"/>
                          <a:ea typeface="+mn-ea"/>
                          <a:cs typeface="+mn-cs"/>
                        </a:rPr>
                        <a:t>Assets</a:t>
                      </a:r>
                      <a:endParaRPr lang="en-GB" sz="12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physical resources that can be made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Incl. redundant resources that could be better utilised</a:t>
                      </a:r>
                    </a:p>
                  </a:txBody>
                  <a:tcPr anchor="ctr"/>
                </a:tc>
                <a:extLst>
                  <a:ext uri="{0D108BD9-81ED-4DB2-BD59-A6C34878D82A}">
                    <a16:rowId xmlns:a16="http://schemas.microsoft.com/office/drawing/2014/main" val="3399990638"/>
                  </a:ext>
                </a:extLst>
              </a:tr>
              <a:tr h="363941">
                <a:tc>
                  <a:txBody>
                    <a:bodyPr/>
                    <a:lstStyle/>
                    <a:p>
                      <a:pPr algn="ctr"/>
                      <a:r>
                        <a:rPr lang="en-GB" sz="1200" b="1" i="1" u="none" strike="noStrike" kern="1200" baseline="0" dirty="0">
                          <a:solidFill>
                            <a:srgbClr val="002060"/>
                          </a:solidFill>
                          <a:latin typeface="+mn-lt"/>
                          <a:ea typeface="+mn-ea"/>
                          <a:cs typeface="+mn-cs"/>
                        </a:rPr>
                        <a:t>Ti</a:t>
                      </a:r>
                    </a:p>
                    <a:p>
                      <a:pPr algn="ctr"/>
                      <a:r>
                        <a:rPr lang="en-GB" sz="1200" b="1" i="1" u="none" strike="noStrike" kern="1200" baseline="0" dirty="0">
                          <a:solidFill>
                            <a:srgbClr val="002060"/>
                          </a:solidFill>
                          <a:latin typeface="+mn-lt"/>
                          <a:ea typeface="+mn-ea"/>
                          <a:cs typeface="+mn-cs"/>
                        </a:rPr>
                        <a:t>Time</a:t>
                      </a:r>
                      <a:endParaRPr lang="en-GB" sz="12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human capital measured in time &amp; skills that can be made available</a:t>
                      </a:r>
                      <a:endParaRPr lang="en-GB" sz="1200" dirty="0"/>
                    </a:p>
                  </a:txBody>
                  <a:tcPr anchor="ctr"/>
                </a:tc>
                <a:extLst>
                  <a:ext uri="{0D108BD9-81ED-4DB2-BD59-A6C34878D82A}">
                    <a16:rowId xmlns:a16="http://schemas.microsoft.com/office/drawing/2014/main" val="817062381"/>
                  </a:ext>
                </a:extLst>
              </a:tr>
              <a:tr h="424866">
                <a:tc>
                  <a:txBody>
                    <a:bodyPr/>
                    <a:lstStyle/>
                    <a:p>
                      <a:pPr algn="ctr"/>
                      <a:r>
                        <a:rPr lang="en-GB" sz="1200" b="1" i="1" u="none" strike="noStrike" kern="1200" baseline="0" dirty="0">
                          <a:solidFill>
                            <a:srgbClr val="002060"/>
                          </a:solidFill>
                          <a:latin typeface="+mn-lt"/>
                          <a:ea typeface="+mn-ea"/>
                          <a:cs typeface="+mn-cs"/>
                        </a:rPr>
                        <a:t>R</a:t>
                      </a:r>
                    </a:p>
                    <a:p>
                      <a:pPr algn="ctr"/>
                      <a:r>
                        <a:rPr lang="en-GB" sz="1200" b="1" i="1" u="none" strike="noStrike" kern="1200" baseline="0" dirty="0">
                          <a:solidFill>
                            <a:srgbClr val="002060"/>
                          </a:solidFill>
                          <a:latin typeface="+mn-lt"/>
                          <a:ea typeface="+mn-ea"/>
                          <a:cs typeface="+mn-cs"/>
                        </a:rPr>
                        <a:t>Relationships</a:t>
                      </a:r>
                      <a:endParaRPr lang="en-GB" sz="12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Existing relationships with stakeholders who might have a stake in the co-created solution and the evaluation of its impact</a:t>
                      </a:r>
                    </a:p>
                  </a:txBody>
                  <a:tcPr anchor="ctr"/>
                </a:tc>
                <a:extLst>
                  <a:ext uri="{0D108BD9-81ED-4DB2-BD59-A6C34878D82A}">
                    <a16:rowId xmlns:a16="http://schemas.microsoft.com/office/drawing/2014/main" val="1341017827"/>
                  </a:ext>
                </a:extLst>
              </a:tr>
              <a:tr h="169839">
                <a:tc gridSpan="2">
                  <a:txBody>
                    <a:bodyPr/>
                    <a:lstStyle/>
                    <a:p>
                      <a:pPr algn="ctr"/>
                      <a:endParaRPr lang="en-GB" sz="800" dirty="0">
                        <a:solidFill>
                          <a:srgbClr val="002060"/>
                        </a:solidFill>
                      </a:endParaRPr>
                    </a:p>
                  </a:txBody>
                  <a:tcP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2504613880"/>
                  </a:ext>
                </a:extLst>
              </a:tr>
              <a:tr h="424866">
                <a:tc>
                  <a:txBody>
                    <a:bodyPr/>
                    <a:lstStyle/>
                    <a:p>
                      <a:pPr algn="ctr"/>
                      <a:r>
                        <a:rPr lang="en-GB" sz="1200" b="1" dirty="0">
                          <a:solidFill>
                            <a:srgbClr val="002060"/>
                          </a:solidFill>
                        </a:rPr>
                        <a:t>T</a:t>
                      </a:r>
                    </a:p>
                    <a:p>
                      <a:pPr algn="ctr"/>
                      <a:r>
                        <a:rPr lang="en-GB" sz="1200" b="1" dirty="0">
                          <a:solidFill>
                            <a:srgbClr val="002060"/>
                          </a:solidFill>
                        </a:rPr>
                        <a:t>Transformation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The conversion of input </a:t>
                      </a:r>
                      <a:r>
                        <a:rPr lang="en-GB" sz="1200" b="1" i="0" dirty="0"/>
                        <a:t>(M, A, Ti &amp; R) </a:t>
                      </a:r>
                      <a:r>
                        <a:rPr lang="en-GB" sz="1200" b="0" i="0" dirty="0"/>
                        <a:t>to output</a:t>
                      </a:r>
                    </a:p>
                  </a:txBody>
                  <a:tcPr anchor="ctr"/>
                </a:tc>
                <a:extLst>
                  <a:ext uri="{0D108BD9-81ED-4DB2-BD59-A6C34878D82A}">
                    <a16:rowId xmlns:a16="http://schemas.microsoft.com/office/drawing/2014/main" val="2957011674"/>
                  </a:ext>
                </a:extLst>
              </a:tr>
            </a:tbl>
          </a:graphicData>
        </a:graphic>
      </p:graphicFrame>
    </p:spTree>
    <p:extLst>
      <p:ext uri="{BB962C8B-B14F-4D97-AF65-F5344CB8AC3E}">
        <p14:creationId xmlns:p14="http://schemas.microsoft.com/office/powerpoint/2010/main" val="407279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5CC-90FB-5C4D-8923-6D79041C9067}"/>
              </a:ext>
            </a:extLst>
          </p:cNvPr>
          <p:cNvSpPr>
            <a:spLocks noGrp="1"/>
          </p:cNvSpPr>
          <p:nvPr>
            <p:ph type="title"/>
          </p:nvPr>
        </p:nvSpPr>
        <p:spPr/>
        <p:txBody>
          <a:bodyPr/>
          <a:lstStyle/>
          <a:p>
            <a:r>
              <a:rPr lang="en-US" sz="2400" dirty="0"/>
              <a:t>Example: </a:t>
            </a:r>
            <a:r>
              <a:rPr lang="en-US" sz="2400" i="1" dirty="0"/>
              <a:t>Get on Board</a:t>
            </a:r>
            <a:endParaRPr lang="en-US" sz="2400" dirty="0"/>
          </a:p>
        </p:txBody>
      </p:sp>
      <p:sp>
        <p:nvSpPr>
          <p:cNvPr id="3" name="Content Placeholder 2">
            <a:extLst>
              <a:ext uri="{FF2B5EF4-FFF2-40B4-BE49-F238E27FC236}">
                <a16:creationId xmlns:a16="http://schemas.microsoft.com/office/drawing/2014/main" id="{5C9E99D4-8F97-4F48-828A-9B21316CD92E}"/>
              </a:ext>
            </a:extLst>
          </p:cNvPr>
          <p:cNvSpPr>
            <a:spLocks noGrp="1"/>
          </p:cNvSpPr>
          <p:nvPr>
            <p:ph idx="1"/>
          </p:nvPr>
        </p:nvSpPr>
        <p:spPr/>
        <p:txBody>
          <a:bodyPr/>
          <a:lstStyle/>
          <a:p>
            <a:pPr marL="0" indent="0">
              <a:buNone/>
            </a:pPr>
            <a:endParaRPr lang="en-GB" sz="1800" dirty="0"/>
          </a:p>
          <a:p>
            <a:pPr marL="457200" indent="-457200">
              <a:buAutoNum type="arabicParenBoth"/>
            </a:pPr>
            <a:endParaRPr lang="en-US" sz="1800" dirty="0"/>
          </a:p>
        </p:txBody>
      </p:sp>
      <p:graphicFrame>
        <p:nvGraphicFramePr>
          <p:cNvPr id="4" name="Content Placeholder 4">
            <a:extLst>
              <a:ext uri="{FF2B5EF4-FFF2-40B4-BE49-F238E27FC236}">
                <a16:creationId xmlns:a16="http://schemas.microsoft.com/office/drawing/2014/main" id="{663B1E05-0B2E-4148-89B2-0EE37B18298B}"/>
              </a:ext>
            </a:extLst>
          </p:cNvPr>
          <p:cNvGraphicFramePr>
            <a:graphicFrameLocks/>
          </p:cNvGraphicFramePr>
          <p:nvPr>
            <p:extLst>
              <p:ext uri="{D42A27DB-BD31-4B8C-83A1-F6EECF244321}">
                <p14:modId xmlns:p14="http://schemas.microsoft.com/office/powerpoint/2010/main" val="2093070170"/>
              </p:ext>
            </p:extLst>
          </p:nvPr>
        </p:nvGraphicFramePr>
        <p:xfrm>
          <a:off x="300503" y="1934089"/>
          <a:ext cx="8542994" cy="3764787"/>
        </p:xfrm>
        <a:graphic>
          <a:graphicData uri="http://schemas.openxmlformats.org/drawingml/2006/table">
            <a:tbl>
              <a:tblPr firstRow="1" bandRow="1">
                <a:tableStyleId>{69CF1AB2-1976-4502-BF36-3FF5EA218861}</a:tableStyleId>
              </a:tblPr>
              <a:tblGrid>
                <a:gridCol w="1727857">
                  <a:extLst>
                    <a:ext uri="{9D8B030D-6E8A-4147-A177-3AD203B41FA5}">
                      <a16:colId xmlns:a16="http://schemas.microsoft.com/office/drawing/2014/main" val="3178254713"/>
                    </a:ext>
                  </a:extLst>
                </a:gridCol>
                <a:gridCol w="3165596">
                  <a:extLst>
                    <a:ext uri="{9D8B030D-6E8A-4147-A177-3AD203B41FA5}">
                      <a16:colId xmlns:a16="http://schemas.microsoft.com/office/drawing/2014/main" val="4141022314"/>
                    </a:ext>
                  </a:extLst>
                </a:gridCol>
                <a:gridCol w="3649541">
                  <a:extLst>
                    <a:ext uri="{9D8B030D-6E8A-4147-A177-3AD203B41FA5}">
                      <a16:colId xmlns:a16="http://schemas.microsoft.com/office/drawing/2014/main" val="1249862127"/>
                    </a:ext>
                  </a:extLst>
                </a:gridCol>
              </a:tblGrid>
              <a:tr h="381507">
                <a:tc>
                  <a:txBody>
                    <a:bodyPr/>
                    <a:lstStyle/>
                    <a:p>
                      <a:pPr algn="ctr" rtl="0"/>
                      <a:endParaRPr lang="en-GB" sz="1600" b="0" i="0" u="none" strike="noStrike" kern="1200" baseline="0" dirty="0">
                        <a:solidFill>
                          <a:srgbClr val="002060"/>
                        </a:solidFill>
                        <a:latin typeface="+mn-lt"/>
                        <a:ea typeface="+mn-ea"/>
                        <a:cs typeface="+mn-cs"/>
                      </a:endParaRPr>
                    </a:p>
                  </a:txBody>
                  <a:tcPr/>
                </a:tc>
                <a:tc>
                  <a:txBody>
                    <a:bodyPr/>
                    <a:lstStyle/>
                    <a:p>
                      <a:pPr algn="ctr"/>
                      <a:r>
                        <a:rPr lang="en-GB" sz="1600" i="1" dirty="0"/>
                        <a:t>Corporate Partners</a:t>
                      </a:r>
                    </a:p>
                  </a:txBody>
                  <a:tcPr anchor="ctr"/>
                </a:tc>
                <a:tc>
                  <a:txBody>
                    <a:bodyPr/>
                    <a:lstStyle/>
                    <a:p>
                      <a:pPr algn="ctr"/>
                      <a:r>
                        <a:rPr lang="en-GB" sz="1600" i="1" dirty="0"/>
                        <a:t>University</a:t>
                      </a:r>
                    </a:p>
                  </a:txBody>
                  <a:tcPr anchor="ctr"/>
                </a:tc>
                <a:extLst>
                  <a:ext uri="{0D108BD9-81ED-4DB2-BD59-A6C34878D82A}">
                    <a16:rowId xmlns:a16="http://schemas.microsoft.com/office/drawing/2014/main" val="4275314520"/>
                  </a:ext>
                </a:extLst>
              </a:tr>
              <a:tr h="381507">
                <a:tc>
                  <a:txBody>
                    <a:bodyPr/>
                    <a:lstStyle/>
                    <a:p>
                      <a:pPr algn="ctr" rtl="0"/>
                      <a:r>
                        <a:rPr lang="en-GB" sz="1600" b="1" i="1" u="none" strike="noStrike" kern="1200" baseline="0" dirty="0">
                          <a:solidFill>
                            <a:srgbClr val="002060"/>
                          </a:solidFill>
                          <a:latin typeface="+mn-lt"/>
                          <a:ea typeface="+mn-ea"/>
                          <a:cs typeface="+mn-cs"/>
                        </a:rPr>
                        <a:t>M</a:t>
                      </a:r>
                    </a:p>
                    <a:p>
                      <a:pPr algn="ctr" rtl="0"/>
                      <a:r>
                        <a:rPr lang="en-GB" sz="1600" b="1" i="1" u="none" strike="noStrike" kern="1200" baseline="0" dirty="0">
                          <a:solidFill>
                            <a:srgbClr val="002060"/>
                          </a:solidFill>
                          <a:latin typeface="+mn-lt"/>
                          <a:ea typeface="+mn-ea"/>
                          <a:cs typeface="+mn-cs"/>
                        </a:rPr>
                        <a:t>Money</a:t>
                      </a:r>
                      <a:endParaRPr lang="en-GB" sz="1600" b="0" i="0" u="none" strike="noStrike" kern="1200" baseline="0" dirty="0">
                        <a:solidFill>
                          <a:srgbClr val="002060"/>
                        </a:solidFill>
                        <a:latin typeface="+mn-lt"/>
                        <a:ea typeface="+mn-ea"/>
                        <a:cs typeface="+mn-cs"/>
                      </a:endParaRPr>
                    </a:p>
                  </a:txBody>
                  <a:tcPr/>
                </a:tc>
                <a:tc>
                  <a:txBody>
                    <a:bodyPr/>
                    <a:lstStyle/>
                    <a:p>
                      <a:r>
                        <a:rPr lang="en-US" sz="1000" dirty="0"/>
                        <a:t>No initial funds other than for refreshments at launch events; </a:t>
                      </a:r>
                    </a:p>
                    <a:p>
                      <a:r>
                        <a:rPr lang="en-US" sz="1000" dirty="0"/>
                        <a:t>Match funding for Summer intern</a:t>
                      </a:r>
                    </a:p>
                  </a:txBody>
                  <a:tcPr anchor="ctr"/>
                </a:tc>
                <a:tc>
                  <a:txBody>
                    <a:bodyPr/>
                    <a:lstStyle/>
                    <a:p>
                      <a:r>
                        <a:rPr lang="en-GB" sz="1000" i="0" dirty="0"/>
                        <a:t>No set funding; </a:t>
                      </a:r>
                    </a:p>
                    <a:p>
                      <a:r>
                        <a:rPr lang="en-GB" sz="1000" i="0" dirty="0"/>
                        <a:t>Additional Intern costs met by University</a:t>
                      </a:r>
                    </a:p>
                  </a:txBody>
                  <a:tcPr anchor="ctr"/>
                </a:tc>
                <a:extLst>
                  <a:ext uri="{0D108BD9-81ED-4DB2-BD59-A6C34878D82A}">
                    <a16:rowId xmlns:a16="http://schemas.microsoft.com/office/drawing/2014/main" val="3683599180"/>
                  </a:ext>
                </a:extLst>
              </a:tr>
              <a:tr h="381507">
                <a:tc>
                  <a:txBody>
                    <a:bodyPr/>
                    <a:lstStyle/>
                    <a:p>
                      <a:pPr algn="ctr"/>
                      <a:r>
                        <a:rPr lang="en-GB" sz="1600" b="1" i="1" u="none" strike="noStrike" kern="1200" baseline="0" dirty="0">
                          <a:solidFill>
                            <a:srgbClr val="002060"/>
                          </a:solidFill>
                          <a:latin typeface="+mn-lt"/>
                          <a:ea typeface="+mn-ea"/>
                          <a:cs typeface="+mn-cs"/>
                        </a:rPr>
                        <a:t>A</a:t>
                      </a:r>
                    </a:p>
                    <a:p>
                      <a:pPr algn="ctr"/>
                      <a:r>
                        <a:rPr lang="en-GB" sz="1600" b="1" i="1" u="none" strike="noStrike" kern="1200" baseline="0" dirty="0">
                          <a:solidFill>
                            <a:srgbClr val="002060"/>
                          </a:solidFill>
                          <a:latin typeface="+mn-lt"/>
                          <a:ea typeface="+mn-ea"/>
                          <a:cs typeface="+mn-cs"/>
                        </a:rPr>
                        <a:t>Assets</a:t>
                      </a:r>
                      <a:endParaRPr lang="en-GB" sz="1600" dirty="0">
                        <a:solidFill>
                          <a:srgbClr val="002060"/>
                        </a:solidFill>
                      </a:endParaRPr>
                    </a:p>
                  </a:txBody>
                  <a:tcPr/>
                </a:tc>
                <a:tc>
                  <a:txBody>
                    <a:bodyPr/>
                    <a:lstStyle/>
                    <a:p>
                      <a:r>
                        <a:rPr lang="en-US" sz="1000" dirty="0"/>
                        <a:t>Use of training facilities for set events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mn-lt"/>
                          <a:ea typeface="+mn-ea"/>
                          <a:cs typeface="+mn-cs"/>
                        </a:rPr>
                        <a:t>IP in the form of a competency framework, learning materials and workbooks;  VLE; training and event facilities; Reputation in governance related curricular development</a:t>
                      </a:r>
                    </a:p>
                  </a:txBody>
                  <a:tcPr anchor="ctr"/>
                </a:tc>
                <a:extLst>
                  <a:ext uri="{0D108BD9-81ED-4DB2-BD59-A6C34878D82A}">
                    <a16:rowId xmlns:a16="http://schemas.microsoft.com/office/drawing/2014/main" val="3399990638"/>
                  </a:ext>
                </a:extLst>
              </a:tr>
              <a:tr h="381507">
                <a:tc>
                  <a:txBody>
                    <a:bodyPr/>
                    <a:lstStyle/>
                    <a:p>
                      <a:pPr algn="ctr"/>
                      <a:r>
                        <a:rPr lang="en-GB" sz="1600" b="1" i="1" u="none" strike="noStrike" kern="1200" baseline="0" dirty="0">
                          <a:solidFill>
                            <a:srgbClr val="002060"/>
                          </a:solidFill>
                          <a:latin typeface="+mn-lt"/>
                          <a:ea typeface="+mn-ea"/>
                          <a:cs typeface="+mn-cs"/>
                        </a:rPr>
                        <a:t>Ti</a:t>
                      </a:r>
                    </a:p>
                    <a:p>
                      <a:pPr algn="ctr"/>
                      <a:r>
                        <a:rPr lang="en-GB" sz="1600" b="1" i="1" u="none" strike="noStrike" kern="1200" baseline="0" dirty="0">
                          <a:solidFill>
                            <a:srgbClr val="002060"/>
                          </a:solidFill>
                          <a:latin typeface="+mn-lt"/>
                          <a:ea typeface="+mn-ea"/>
                          <a:cs typeface="+mn-cs"/>
                        </a:rPr>
                        <a:t>Time</a:t>
                      </a:r>
                      <a:endParaRPr lang="en-GB" sz="1600" dirty="0">
                        <a:solidFill>
                          <a:srgbClr val="002060"/>
                        </a:solidFill>
                      </a:endParaRPr>
                    </a:p>
                  </a:txBody>
                  <a:tcPr/>
                </a:tc>
                <a:tc>
                  <a:txBody>
                    <a:bodyPr/>
                    <a:lstStyle/>
                    <a:p>
                      <a:r>
                        <a:rPr lang="en-US" sz="1000" dirty="0"/>
                        <a:t>Lead person from each </a:t>
                      </a:r>
                      <a:r>
                        <a:rPr lang="en-GB" sz="1000" noProof="0" dirty="0"/>
                        <a:t>organisation</a:t>
                      </a:r>
                      <a:r>
                        <a:rPr lang="en-US" sz="1000" dirty="0"/>
                        <a:t>; graduate interns and 1 PA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Allocated time of two academics; Support from career service</a:t>
                      </a:r>
                    </a:p>
                  </a:txBody>
                  <a:tcPr anchor="ctr"/>
                </a:tc>
                <a:extLst>
                  <a:ext uri="{0D108BD9-81ED-4DB2-BD59-A6C34878D82A}">
                    <a16:rowId xmlns:a16="http://schemas.microsoft.com/office/drawing/2014/main" val="817062381"/>
                  </a:ext>
                </a:extLst>
              </a:tr>
              <a:tr h="533737">
                <a:tc>
                  <a:txBody>
                    <a:bodyPr/>
                    <a:lstStyle/>
                    <a:p>
                      <a:pPr algn="ctr"/>
                      <a:r>
                        <a:rPr lang="en-GB" sz="1600" b="1" i="1" u="none" strike="noStrike" kern="1200" baseline="0" dirty="0">
                          <a:solidFill>
                            <a:srgbClr val="002060"/>
                          </a:solidFill>
                          <a:latin typeface="+mn-lt"/>
                          <a:ea typeface="+mn-ea"/>
                          <a:cs typeface="+mn-cs"/>
                        </a:rPr>
                        <a:t>R</a:t>
                      </a:r>
                    </a:p>
                    <a:p>
                      <a:pPr algn="ctr"/>
                      <a:r>
                        <a:rPr lang="en-GB" sz="1600" b="1" i="1" u="none" strike="noStrike" kern="1200" baseline="0" dirty="0">
                          <a:solidFill>
                            <a:srgbClr val="002060"/>
                          </a:solidFill>
                          <a:latin typeface="+mn-lt"/>
                          <a:ea typeface="+mn-ea"/>
                          <a:cs typeface="+mn-cs"/>
                        </a:rPr>
                        <a:t>Relationships</a:t>
                      </a:r>
                      <a:endParaRPr lang="en-GB" sz="1600" dirty="0">
                        <a:solidFill>
                          <a:srgbClr val="002060"/>
                        </a:solidFill>
                      </a:endParaRPr>
                    </a:p>
                  </a:txBody>
                  <a:tcPr/>
                </a:tc>
                <a:tc>
                  <a:txBody>
                    <a:bodyPr/>
                    <a:lstStyle/>
                    <a:p>
                      <a:r>
                        <a:rPr lang="en-US" sz="1000" dirty="0"/>
                        <a:t>Support from Robertson Trust for internship;</a:t>
                      </a:r>
                    </a:p>
                    <a:p>
                      <a:r>
                        <a:rPr lang="en-US" sz="1000" dirty="0"/>
                        <a:t>Inspiring Scotland (matching); Account holders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mn-lt"/>
                          <a:ea typeface="+mn-ea"/>
                          <a:cs typeface="+mn-cs"/>
                        </a:rPr>
                        <a:t>Charity regulator; ACSVO, SCVO; TSOs / charities (Edinburgh); EVOC and interfaces;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mn-lt"/>
                          <a:ea typeface="+mn-ea"/>
                          <a:cs typeface="+mn-cs"/>
                        </a:rPr>
                        <a:t>Student body (talent); ACGP (professional body)</a:t>
                      </a:r>
                    </a:p>
                  </a:txBody>
                  <a:tcPr anchor="ctr"/>
                </a:tc>
                <a:extLst>
                  <a:ext uri="{0D108BD9-81ED-4DB2-BD59-A6C34878D82A}">
                    <a16:rowId xmlns:a16="http://schemas.microsoft.com/office/drawing/2014/main" val="1123526584"/>
                  </a:ext>
                </a:extLst>
              </a:tr>
              <a:tr h="0">
                <a:tc>
                  <a:txBody>
                    <a:bodyPr/>
                    <a:lstStyle/>
                    <a:p>
                      <a:pPr algn="ctr"/>
                      <a:endParaRPr lang="en-GB" sz="800" dirty="0">
                        <a:solidFill>
                          <a:srgbClr val="002060"/>
                        </a:solidFill>
                      </a:endParaRPr>
                    </a:p>
                  </a:txBody>
                  <a:tcPr>
                    <a:solidFill>
                      <a:schemeClr val="bg1">
                        <a:lumMod val="85000"/>
                      </a:schemeClr>
                    </a:solidFill>
                  </a:tcPr>
                </a:tc>
                <a:tc>
                  <a:txBody>
                    <a:bodyPr/>
                    <a:lstStyle/>
                    <a:p>
                      <a:endParaRPr lang="en-US" sz="800" dirty="0"/>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a:solidFill>
                          <a:schemeClr val="dk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3682000645"/>
                  </a:ext>
                </a:extLst>
              </a:tr>
              <a:tr h="533737">
                <a:tc>
                  <a:txBody>
                    <a:bodyPr/>
                    <a:lstStyle/>
                    <a:p>
                      <a:pPr algn="ctr"/>
                      <a:r>
                        <a:rPr lang="en-GB" sz="1600" b="1" dirty="0">
                          <a:solidFill>
                            <a:srgbClr val="002060"/>
                          </a:solidFill>
                        </a:rPr>
                        <a:t>Transformation</a:t>
                      </a:r>
                    </a:p>
                    <a:p>
                      <a:pPr algn="ctr"/>
                      <a:r>
                        <a:rPr lang="en-GB" sz="1600" b="1" dirty="0">
                          <a:solidFill>
                            <a:srgbClr val="002060"/>
                          </a:solidFill>
                        </a:rPr>
                        <a:t>T</a:t>
                      </a:r>
                    </a:p>
                  </a:txBody>
                  <a:tcPr anchor="ctr"/>
                </a:tc>
                <a:tc>
                  <a:txBody>
                    <a:bodyPr/>
                    <a:lstStyle/>
                    <a:p>
                      <a:r>
                        <a:rPr lang="en-US" sz="1000" dirty="0"/>
                        <a:t>To grow reputation by contributing to a key issue raised by account holders (diversity of thought on thought, particularly age) and utilize this to access practically equipped talent and grow existing &amp; potential account relationships (clients)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mn-lt"/>
                          <a:ea typeface="+mn-ea"/>
                          <a:cs typeface="+mn-cs"/>
                        </a:rPr>
                        <a:t>To grow its academic reputation in enhancing the student experience by providing unique opportunities for students to develop their professional practice skills as leaders and in demonstrating an impact of its research in practice</a:t>
                      </a:r>
                    </a:p>
                  </a:txBody>
                  <a:tcPr anchor="ctr"/>
                </a:tc>
                <a:extLst>
                  <a:ext uri="{0D108BD9-81ED-4DB2-BD59-A6C34878D82A}">
                    <a16:rowId xmlns:a16="http://schemas.microsoft.com/office/drawing/2014/main" val="2429902023"/>
                  </a:ext>
                </a:extLst>
              </a:tr>
            </a:tbl>
          </a:graphicData>
        </a:graphic>
      </p:graphicFrame>
    </p:spTree>
    <p:extLst>
      <p:ext uri="{BB962C8B-B14F-4D97-AF65-F5344CB8AC3E}">
        <p14:creationId xmlns:p14="http://schemas.microsoft.com/office/powerpoint/2010/main" val="239665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3C0C-B423-D048-ACB9-6CD13C5400C1}"/>
              </a:ext>
            </a:extLst>
          </p:cNvPr>
          <p:cNvSpPr>
            <a:spLocks noGrp="1"/>
          </p:cNvSpPr>
          <p:nvPr>
            <p:ph type="title"/>
          </p:nvPr>
        </p:nvSpPr>
        <p:spPr>
          <a:xfrm>
            <a:off x="271501" y="927953"/>
            <a:ext cx="8448675" cy="695325"/>
          </a:xfrm>
        </p:spPr>
        <p:txBody>
          <a:bodyPr/>
          <a:lstStyle/>
          <a:p>
            <a:r>
              <a:rPr lang="en-US" sz="2400" dirty="0"/>
              <a:t>Translate each participating stakeholder </a:t>
            </a:r>
            <a:r>
              <a:rPr lang="en-US" sz="2400" i="1" dirty="0"/>
              <a:t>purpose</a:t>
            </a:r>
            <a:r>
              <a:rPr lang="en-US" sz="2400" dirty="0"/>
              <a:t> into </a:t>
            </a:r>
            <a:br>
              <a:rPr lang="en-US" sz="2400" dirty="0"/>
            </a:br>
            <a:r>
              <a:rPr lang="en-US" sz="2400" dirty="0"/>
              <a:t>a) </a:t>
            </a:r>
            <a:r>
              <a:rPr lang="en-US" sz="2400" i="1" dirty="0"/>
              <a:t>business offer b) TSO/Charity offer</a:t>
            </a:r>
            <a:endParaRPr lang="en-US" sz="2400" dirty="0"/>
          </a:p>
        </p:txBody>
      </p:sp>
      <p:sp>
        <p:nvSpPr>
          <p:cNvPr id="3" name="Content Placeholder 2">
            <a:extLst>
              <a:ext uri="{FF2B5EF4-FFF2-40B4-BE49-F238E27FC236}">
                <a16:creationId xmlns:a16="http://schemas.microsoft.com/office/drawing/2014/main" id="{F0A4BE25-A845-7549-99D2-DD2A9286E443}"/>
              </a:ext>
            </a:extLst>
          </p:cNvPr>
          <p:cNvSpPr>
            <a:spLocks noGrp="1"/>
          </p:cNvSpPr>
          <p:nvPr>
            <p:ph idx="1"/>
          </p:nvPr>
        </p:nvSpPr>
        <p:spPr>
          <a:xfrm>
            <a:off x="271501" y="1748590"/>
            <a:ext cx="8448674" cy="3911894"/>
          </a:xfrm>
        </p:spPr>
        <p:txBody>
          <a:bodyPr/>
          <a:lstStyle/>
          <a:p>
            <a:pPr marL="0" indent="0">
              <a:buNone/>
            </a:pPr>
            <a:r>
              <a:rPr lang="en-US" sz="1600" dirty="0"/>
              <a:t>2) Clarify each participating </a:t>
            </a:r>
            <a:r>
              <a:rPr lang="en-US" sz="1600" dirty="0" err="1"/>
              <a:t>organisation</a:t>
            </a:r>
            <a:r>
              <a:rPr lang="en-US" sz="1600" dirty="0"/>
              <a:t> vision &amp; values in a shared space (</a:t>
            </a:r>
            <a:r>
              <a:rPr lang="en-US" sz="1600" i="1" dirty="0"/>
              <a:t>WISION)</a:t>
            </a:r>
          </a:p>
        </p:txBody>
      </p:sp>
      <p:graphicFrame>
        <p:nvGraphicFramePr>
          <p:cNvPr id="4" name="Content Placeholder 4">
            <a:extLst>
              <a:ext uri="{FF2B5EF4-FFF2-40B4-BE49-F238E27FC236}">
                <a16:creationId xmlns:a16="http://schemas.microsoft.com/office/drawing/2014/main" id="{CCC22347-20F4-024B-81A1-FF93E96472BE}"/>
              </a:ext>
            </a:extLst>
          </p:cNvPr>
          <p:cNvGraphicFramePr>
            <a:graphicFrameLocks/>
          </p:cNvGraphicFramePr>
          <p:nvPr>
            <p:extLst>
              <p:ext uri="{D42A27DB-BD31-4B8C-83A1-F6EECF244321}">
                <p14:modId xmlns:p14="http://schemas.microsoft.com/office/powerpoint/2010/main" val="2260904082"/>
              </p:ext>
            </p:extLst>
          </p:nvPr>
        </p:nvGraphicFramePr>
        <p:xfrm>
          <a:off x="271501" y="2158676"/>
          <a:ext cx="8296350" cy="3627120"/>
        </p:xfrm>
        <a:graphic>
          <a:graphicData uri="http://schemas.openxmlformats.org/drawingml/2006/table">
            <a:tbl>
              <a:tblPr firstRow="1" bandRow="1">
                <a:tableStyleId>{69CF1AB2-1976-4502-BF36-3FF5EA218861}</a:tableStyleId>
              </a:tblPr>
              <a:tblGrid>
                <a:gridCol w="1652948">
                  <a:extLst>
                    <a:ext uri="{9D8B030D-6E8A-4147-A177-3AD203B41FA5}">
                      <a16:colId xmlns:a16="http://schemas.microsoft.com/office/drawing/2014/main" val="3178254713"/>
                    </a:ext>
                  </a:extLst>
                </a:gridCol>
                <a:gridCol w="6643402">
                  <a:extLst>
                    <a:ext uri="{9D8B030D-6E8A-4147-A177-3AD203B41FA5}">
                      <a16:colId xmlns:a16="http://schemas.microsoft.com/office/drawing/2014/main" val="4141022314"/>
                    </a:ext>
                  </a:extLst>
                </a:gridCol>
              </a:tblGrid>
              <a:tr h="370840">
                <a:tc>
                  <a:txBody>
                    <a:bodyPr/>
                    <a:lstStyle/>
                    <a:p>
                      <a:pPr algn="ctr"/>
                      <a:r>
                        <a:rPr lang="en-GB" sz="1400" b="1" baseline="0" dirty="0"/>
                        <a:t>W</a:t>
                      </a:r>
                    </a:p>
                    <a:p>
                      <a:pPr algn="ctr"/>
                      <a:r>
                        <a:rPr lang="en-GB" sz="1400" b="1" baseline="0" dirty="0"/>
                        <a:t>Worldview</a:t>
                      </a:r>
                    </a:p>
                    <a:p>
                      <a:pPr algn="ctr"/>
                      <a:r>
                        <a:rPr lang="en-GB" sz="1400" b="1" baseline="0" dirty="0"/>
                        <a:t>(vision &amp; values)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t>Each stakeholder </a:t>
                      </a:r>
                      <a:r>
                        <a:rPr lang="en-GB" sz="1400" b="1" i="0" dirty="0"/>
                        <a:t>W</a:t>
                      </a:r>
                      <a:r>
                        <a:rPr lang="en-GB" sz="1400" b="0" i="0" dirty="0"/>
                        <a:t> (i.e. the values to be demonstrated to address issues that matter) that gives their contribution to </a:t>
                      </a:r>
                      <a:r>
                        <a:rPr lang="en-GB" sz="1400" b="1" i="0" dirty="0"/>
                        <a:t>T</a:t>
                      </a:r>
                      <a:r>
                        <a:rPr lang="en-GB" sz="1400" b="0" i="0" dirty="0"/>
                        <a:t> meaning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(conversion of inputs: </a:t>
                      </a:r>
                      <a:r>
                        <a:rPr lang="en-GB" sz="1400" b="1" dirty="0"/>
                        <a:t>M, A, Ti, </a:t>
                      </a:r>
                      <a:r>
                        <a:rPr lang="en-GB" sz="1400" b="0" dirty="0"/>
                        <a:t>&amp; </a:t>
                      </a:r>
                      <a:r>
                        <a:rPr lang="en-GB" sz="1400" b="1" dirty="0"/>
                        <a:t>R</a:t>
                      </a:r>
                      <a:r>
                        <a:rPr lang="en-GB" sz="1400" b="0" dirty="0"/>
                        <a:t>) </a:t>
                      </a:r>
                    </a:p>
                  </a:txBody>
                  <a:tcPr anchor="ctr"/>
                </a:tc>
                <a:extLst>
                  <a:ext uri="{0D108BD9-81ED-4DB2-BD59-A6C34878D82A}">
                    <a16:rowId xmlns:a16="http://schemas.microsoft.com/office/drawing/2014/main" val="3683599180"/>
                  </a:ext>
                </a:extLst>
              </a:tr>
              <a:tr h="0">
                <a:tc gridSpan="2">
                  <a:txBody>
                    <a:bodyPr/>
                    <a:lstStyle/>
                    <a:p>
                      <a:pPr algn="ctr"/>
                      <a:endParaRPr lang="en-GB" sz="1000" b="1" baseline="0" dirty="0"/>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nchor="ctr"/>
                </a:tc>
                <a:extLst>
                  <a:ext uri="{0D108BD9-81ED-4DB2-BD59-A6C34878D82A}">
                    <a16:rowId xmlns:a16="http://schemas.microsoft.com/office/drawing/2014/main" val="21394458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t>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t>Issues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The</a:t>
                      </a:r>
                      <a:r>
                        <a:rPr lang="en-GB" sz="1400" b="1" dirty="0"/>
                        <a:t> I’s</a:t>
                      </a:r>
                      <a:r>
                        <a:rPr lang="en-GB" sz="1400" dirty="0"/>
                        <a:t> that matter from the </a:t>
                      </a:r>
                      <a:r>
                        <a:rPr lang="en-GB" sz="1400" b="1" dirty="0"/>
                        <a:t>W</a:t>
                      </a:r>
                      <a:r>
                        <a:rPr lang="en-GB" sz="1400" dirty="0"/>
                        <a:t> of each stakeholder</a:t>
                      </a:r>
                    </a:p>
                  </a:txBody>
                  <a:tcPr anchor="ctr"/>
                </a:tc>
                <a:extLst>
                  <a:ext uri="{0D108BD9-81ED-4DB2-BD59-A6C34878D82A}">
                    <a16:rowId xmlns:a16="http://schemas.microsoft.com/office/drawing/2014/main" val="1052543119"/>
                  </a:ext>
                </a:extLst>
              </a:tr>
              <a:tr h="370840">
                <a:tc>
                  <a:txBody>
                    <a:bodyPr/>
                    <a:lstStyle/>
                    <a:p>
                      <a:pPr algn="ctr"/>
                      <a:r>
                        <a:rPr lang="en-GB" sz="1400" b="1" baseline="0" dirty="0"/>
                        <a:t>S</a:t>
                      </a:r>
                    </a:p>
                    <a:p>
                      <a:pPr algn="ctr"/>
                      <a:r>
                        <a:rPr lang="en-GB" sz="1400" b="1" baseline="0" dirty="0"/>
                        <a:t>Stakeholders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relevant </a:t>
                      </a:r>
                      <a:r>
                        <a:rPr lang="en-GB" sz="1400" b="1" dirty="0"/>
                        <a:t>S’s</a:t>
                      </a:r>
                      <a:r>
                        <a:rPr lang="en-GB" sz="1400" dirty="0"/>
                        <a:t> that should be included in a) the co-creation of the solution b) delivery of the proposed action and e) the evaluation of its impact from the </a:t>
                      </a:r>
                      <a:r>
                        <a:rPr lang="en-GB" sz="1400" b="1" dirty="0"/>
                        <a:t>W</a:t>
                      </a:r>
                      <a:r>
                        <a:rPr lang="en-GB" sz="1400" dirty="0"/>
                        <a:t> of each stakeholder</a:t>
                      </a:r>
                    </a:p>
                  </a:txBody>
                  <a:tcPr anchor="ctr"/>
                </a:tc>
                <a:extLst>
                  <a:ext uri="{0D108BD9-81ED-4DB2-BD59-A6C34878D82A}">
                    <a16:rowId xmlns:a16="http://schemas.microsoft.com/office/drawing/2014/main" val="3399990638"/>
                  </a:ext>
                </a:extLst>
              </a:tr>
              <a:tr h="370840">
                <a:tc>
                  <a:txBody>
                    <a:bodyPr/>
                    <a:lstStyle/>
                    <a:p>
                      <a:pPr algn="ctr"/>
                      <a:r>
                        <a:rPr lang="en-GB" sz="1400" b="1" baseline="0" dirty="0"/>
                        <a:t>O</a:t>
                      </a:r>
                    </a:p>
                    <a:p>
                      <a:pPr algn="ctr"/>
                      <a:r>
                        <a:rPr lang="en-GB" sz="1400" b="1" baseline="0" dirty="0"/>
                        <a:t>Ownership</a:t>
                      </a:r>
                      <a:endParaRPr lang="en-GB" sz="1400" b="0" i="1" baseline="0" dirty="0"/>
                    </a:p>
                    <a:p>
                      <a:pPr algn="ctr"/>
                      <a:r>
                        <a:rPr lang="en-GB" sz="1200" b="0" i="1" baseline="0" dirty="0"/>
                        <a:t>(governance)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stakeholders who are ultimately responsible for monitoring and evaluating </a:t>
                      </a:r>
                      <a:r>
                        <a:rPr lang="en-GB" sz="1400" b="1" dirty="0"/>
                        <a:t>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 </a:t>
                      </a:r>
                      <a:r>
                        <a:rPr lang="en-GB" sz="1400" dirty="0"/>
                        <a:t>and ensuring that the shared</a:t>
                      </a:r>
                      <a:r>
                        <a:rPr lang="en-GB" sz="1400" b="1" dirty="0"/>
                        <a:t> W </a:t>
                      </a:r>
                      <a:r>
                        <a:rPr lang="en-GB" sz="1400" dirty="0"/>
                        <a:t>is represented</a:t>
                      </a:r>
                    </a:p>
                  </a:txBody>
                  <a:tcPr anchor="ctr"/>
                </a:tc>
                <a:extLst>
                  <a:ext uri="{0D108BD9-81ED-4DB2-BD59-A6C34878D82A}">
                    <a16:rowId xmlns:a16="http://schemas.microsoft.com/office/drawing/2014/main" val="817062381"/>
                  </a:ext>
                </a:extLst>
              </a:tr>
              <a:tr h="0">
                <a:tc>
                  <a:txBody>
                    <a:bodyPr/>
                    <a:lstStyle/>
                    <a:p>
                      <a:pPr algn="ctr"/>
                      <a:r>
                        <a:rPr lang="en-GB" sz="1400" b="1" baseline="0" dirty="0"/>
                        <a:t>N</a:t>
                      </a:r>
                    </a:p>
                    <a:p>
                      <a:pPr algn="ctr"/>
                      <a:r>
                        <a:rPr lang="en-GB" sz="1400" b="1" baseline="0" dirty="0"/>
                        <a:t>Network</a:t>
                      </a:r>
                      <a:endParaRPr lang="en-GB" sz="1400" b="0" baseline="0" dirty="0"/>
                    </a:p>
                    <a:p>
                      <a:pPr algn="ctr"/>
                      <a:r>
                        <a:rPr lang="en-GB" sz="1200" b="0" i="1" baseline="0" dirty="0"/>
                        <a:t>(social capital)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t>The relationships to be developed and enhanced to support </a:t>
                      </a:r>
                      <a:r>
                        <a:rPr lang="en-GB" sz="1400" b="1" i="0" dirty="0"/>
                        <a:t>T</a:t>
                      </a:r>
                      <a:r>
                        <a:rPr lang="en-GB" sz="1400" i="0" dirty="0"/>
                        <a:t> from each participating stakeholder </a:t>
                      </a:r>
                      <a:r>
                        <a:rPr lang="en-GB" sz="1400" b="1" i="0" dirty="0"/>
                        <a:t>W</a:t>
                      </a:r>
                      <a:endParaRPr lang="en-GB" sz="1400" i="0" dirty="0"/>
                    </a:p>
                  </a:txBody>
                  <a:tcPr anchor="ctr"/>
                </a:tc>
                <a:extLst>
                  <a:ext uri="{0D108BD9-81ED-4DB2-BD59-A6C34878D82A}">
                    <a16:rowId xmlns:a16="http://schemas.microsoft.com/office/drawing/2014/main" val="3813893680"/>
                  </a:ext>
                </a:extLst>
              </a:tr>
            </a:tbl>
          </a:graphicData>
        </a:graphic>
      </p:graphicFrame>
    </p:spTree>
    <p:extLst>
      <p:ext uri="{BB962C8B-B14F-4D97-AF65-F5344CB8AC3E}">
        <p14:creationId xmlns:p14="http://schemas.microsoft.com/office/powerpoint/2010/main" val="57820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8E87-B943-4943-9B79-089DE969CE2D}"/>
              </a:ext>
            </a:extLst>
          </p:cNvPr>
          <p:cNvSpPr>
            <a:spLocks noGrp="1"/>
          </p:cNvSpPr>
          <p:nvPr>
            <p:ph type="title"/>
          </p:nvPr>
        </p:nvSpPr>
        <p:spPr>
          <a:xfrm>
            <a:off x="347662" y="767533"/>
            <a:ext cx="8448675" cy="695325"/>
          </a:xfrm>
        </p:spPr>
        <p:txBody>
          <a:bodyPr/>
          <a:lstStyle/>
          <a:p>
            <a:r>
              <a:rPr lang="en-US" dirty="0"/>
              <a:t>Outline</a:t>
            </a:r>
          </a:p>
        </p:txBody>
      </p:sp>
      <p:sp>
        <p:nvSpPr>
          <p:cNvPr id="3" name="Content Placeholder 2">
            <a:extLst>
              <a:ext uri="{FF2B5EF4-FFF2-40B4-BE49-F238E27FC236}">
                <a16:creationId xmlns:a16="http://schemas.microsoft.com/office/drawing/2014/main" id="{2351426C-D508-484D-B2CA-24F4C97A0D42}"/>
              </a:ext>
            </a:extLst>
          </p:cNvPr>
          <p:cNvSpPr>
            <a:spLocks noGrp="1"/>
          </p:cNvSpPr>
          <p:nvPr>
            <p:ph idx="1"/>
          </p:nvPr>
        </p:nvSpPr>
        <p:spPr>
          <a:xfrm>
            <a:off x="347662" y="1462858"/>
            <a:ext cx="8448675" cy="4400910"/>
          </a:xfrm>
        </p:spPr>
        <p:txBody>
          <a:bodyPr/>
          <a:lstStyle/>
          <a:p>
            <a:r>
              <a:rPr lang="en-US" sz="1600" dirty="0"/>
              <a:t>Our interest and motivation for research</a:t>
            </a:r>
          </a:p>
          <a:p>
            <a:pPr lvl="1"/>
            <a:r>
              <a:rPr lang="en-US" sz="1400" dirty="0"/>
              <a:t>Completed SSM study with a Scottish fund manager: </a:t>
            </a:r>
            <a:r>
              <a:rPr lang="en-GB" sz="1400" i="1" dirty="0"/>
              <a:t>Connecting and Aligning CSR Responses to Social Need</a:t>
            </a:r>
            <a:endParaRPr lang="en-US" sz="1400" dirty="0"/>
          </a:p>
          <a:p>
            <a:pPr lvl="1"/>
            <a:r>
              <a:rPr lang="en-US" sz="1400" dirty="0"/>
              <a:t>Context of Community OR</a:t>
            </a:r>
          </a:p>
          <a:p>
            <a:pPr marL="0" indent="0">
              <a:buNone/>
            </a:pPr>
            <a:endParaRPr lang="en-US" sz="1600" dirty="0"/>
          </a:p>
          <a:p>
            <a:r>
              <a:rPr lang="en-US" sz="1600" dirty="0"/>
              <a:t>The </a:t>
            </a:r>
            <a:r>
              <a:rPr lang="en-US" sz="1600" i="1" dirty="0"/>
              <a:t>“North Star” </a:t>
            </a:r>
            <a:r>
              <a:rPr lang="en-US" sz="1600" dirty="0"/>
              <a:t>analogy in the context of SSM study</a:t>
            </a:r>
          </a:p>
          <a:p>
            <a:endParaRPr lang="en-US" sz="1600" dirty="0"/>
          </a:p>
          <a:p>
            <a:r>
              <a:rPr lang="en-US" sz="1600" dirty="0"/>
              <a:t>Overview of the </a:t>
            </a:r>
            <a:r>
              <a:rPr lang="en-US" sz="1600" i="1" dirty="0"/>
              <a:t>‘Shared Space’ </a:t>
            </a:r>
            <a:r>
              <a:rPr lang="en-US" sz="1600" dirty="0"/>
              <a:t>concept:</a:t>
            </a:r>
          </a:p>
          <a:p>
            <a:pPr marL="457200" lvl="1" indent="0">
              <a:buNone/>
            </a:pPr>
            <a:r>
              <a:rPr lang="en-US" sz="1600" i="1" dirty="0"/>
              <a:t>“Create a meaningful engagement between relevant stakeholders, to address the issues that matter, clarify a shared vision that leads to a co-created solution by transforming pooled resources and the evaluation of its impact”</a:t>
            </a:r>
            <a:endParaRPr lang="en-US" sz="1600" dirty="0"/>
          </a:p>
          <a:p>
            <a:endParaRPr lang="en-US" sz="1600" dirty="0"/>
          </a:p>
          <a:p>
            <a:r>
              <a:rPr lang="en-US" sz="1600" dirty="0"/>
              <a:t>Offer some thoughts on clarifying the </a:t>
            </a:r>
            <a:r>
              <a:rPr lang="en-US" sz="1600" i="1" dirty="0"/>
              <a:t>‘offer’ </a:t>
            </a:r>
            <a:r>
              <a:rPr lang="en-US" sz="1600" dirty="0"/>
              <a:t>for participating stakeholders (business &amp; Third Sector </a:t>
            </a:r>
            <a:r>
              <a:rPr lang="en-GB" sz="1600" dirty="0"/>
              <a:t>Organisations</a:t>
            </a:r>
            <a:r>
              <a:rPr lang="en-US" sz="1600" dirty="0"/>
              <a:t> (TSOs) / Charity)  who might participate in a shared space</a:t>
            </a:r>
          </a:p>
          <a:p>
            <a:pPr marL="0" indent="0">
              <a:buNone/>
            </a:pPr>
            <a:endParaRPr lang="en-US" sz="1600" dirty="0"/>
          </a:p>
          <a:p>
            <a:r>
              <a:rPr lang="en-US" sz="1600" dirty="0"/>
              <a:t>Implications for further practical application of the </a:t>
            </a:r>
            <a:r>
              <a:rPr lang="en-US" sz="1600" i="1" dirty="0"/>
              <a:t>‘Shared Space’ </a:t>
            </a:r>
            <a:r>
              <a:rPr lang="en-US" sz="1600" dirty="0"/>
              <a:t>concept</a:t>
            </a:r>
          </a:p>
          <a:p>
            <a:endParaRPr lang="en-US" sz="1600" dirty="0"/>
          </a:p>
          <a:p>
            <a:endParaRPr lang="en-US" sz="1600" dirty="0"/>
          </a:p>
          <a:p>
            <a:endParaRPr lang="en-US" sz="1600" dirty="0"/>
          </a:p>
        </p:txBody>
      </p:sp>
    </p:spTree>
    <p:extLst>
      <p:ext uri="{BB962C8B-B14F-4D97-AF65-F5344CB8AC3E}">
        <p14:creationId xmlns:p14="http://schemas.microsoft.com/office/powerpoint/2010/main" val="34946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3C0C-B423-D048-ACB9-6CD13C5400C1}"/>
              </a:ext>
            </a:extLst>
          </p:cNvPr>
          <p:cNvSpPr>
            <a:spLocks noGrp="1"/>
          </p:cNvSpPr>
          <p:nvPr>
            <p:ph type="title"/>
          </p:nvPr>
        </p:nvSpPr>
        <p:spPr>
          <a:xfrm>
            <a:off x="347662" y="617226"/>
            <a:ext cx="8448675" cy="695325"/>
          </a:xfrm>
        </p:spPr>
        <p:txBody>
          <a:bodyPr/>
          <a:lstStyle/>
          <a:p>
            <a:r>
              <a:rPr lang="en-US" sz="2400" dirty="0"/>
              <a:t>Illustrative example: </a:t>
            </a:r>
            <a:r>
              <a:rPr lang="en-US" sz="2400" i="1" dirty="0"/>
              <a:t>Get on Board</a:t>
            </a:r>
            <a:endParaRPr lang="en-US" sz="2400" dirty="0"/>
          </a:p>
        </p:txBody>
      </p:sp>
      <p:sp>
        <p:nvSpPr>
          <p:cNvPr id="3" name="Content Placeholder 2">
            <a:extLst>
              <a:ext uri="{FF2B5EF4-FFF2-40B4-BE49-F238E27FC236}">
                <a16:creationId xmlns:a16="http://schemas.microsoft.com/office/drawing/2014/main" id="{F0A4BE25-A845-7549-99D2-DD2A9286E443}"/>
              </a:ext>
            </a:extLst>
          </p:cNvPr>
          <p:cNvSpPr>
            <a:spLocks noGrp="1"/>
          </p:cNvSpPr>
          <p:nvPr>
            <p:ph idx="1"/>
          </p:nvPr>
        </p:nvSpPr>
        <p:spPr/>
        <p:txBody>
          <a:bodyPr/>
          <a:lstStyle/>
          <a:p>
            <a:pPr marL="0" indent="0">
              <a:buNone/>
            </a:pPr>
            <a:endParaRPr lang="en-US" dirty="0"/>
          </a:p>
        </p:txBody>
      </p:sp>
      <p:graphicFrame>
        <p:nvGraphicFramePr>
          <p:cNvPr id="4" name="Content Placeholder 4">
            <a:extLst>
              <a:ext uri="{FF2B5EF4-FFF2-40B4-BE49-F238E27FC236}">
                <a16:creationId xmlns:a16="http://schemas.microsoft.com/office/drawing/2014/main" id="{CCC22347-20F4-024B-81A1-FF93E96472BE}"/>
              </a:ext>
            </a:extLst>
          </p:cNvPr>
          <p:cNvGraphicFramePr>
            <a:graphicFrameLocks/>
          </p:cNvGraphicFramePr>
          <p:nvPr>
            <p:extLst>
              <p:ext uri="{D42A27DB-BD31-4B8C-83A1-F6EECF244321}">
                <p14:modId xmlns:p14="http://schemas.microsoft.com/office/powerpoint/2010/main" val="3120229187"/>
              </p:ext>
            </p:extLst>
          </p:nvPr>
        </p:nvGraphicFramePr>
        <p:xfrm>
          <a:off x="347662" y="1458457"/>
          <a:ext cx="8296350" cy="4358640"/>
        </p:xfrm>
        <a:graphic>
          <a:graphicData uri="http://schemas.openxmlformats.org/drawingml/2006/table">
            <a:tbl>
              <a:tblPr firstRow="1" bandRow="1">
                <a:tableStyleId>{69CF1AB2-1976-4502-BF36-3FF5EA218861}</a:tableStyleId>
              </a:tblPr>
              <a:tblGrid>
                <a:gridCol w="1657600">
                  <a:extLst>
                    <a:ext uri="{9D8B030D-6E8A-4147-A177-3AD203B41FA5}">
                      <a16:colId xmlns:a16="http://schemas.microsoft.com/office/drawing/2014/main" val="3178254713"/>
                    </a:ext>
                  </a:extLst>
                </a:gridCol>
                <a:gridCol w="2949533">
                  <a:extLst>
                    <a:ext uri="{9D8B030D-6E8A-4147-A177-3AD203B41FA5}">
                      <a16:colId xmlns:a16="http://schemas.microsoft.com/office/drawing/2014/main" val="4141022314"/>
                    </a:ext>
                  </a:extLst>
                </a:gridCol>
                <a:gridCol w="3689217">
                  <a:extLst>
                    <a:ext uri="{9D8B030D-6E8A-4147-A177-3AD203B41FA5}">
                      <a16:colId xmlns:a16="http://schemas.microsoft.com/office/drawing/2014/main" val="3844818034"/>
                    </a:ext>
                  </a:extLst>
                </a:gridCol>
              </a:tblGrid>
              <a:tr h="288322">
                <a:tc>
                  <a:txBody>
                    <a:bodyPr/>
                    <a:lstStyle/>
                    <a:p>
                      <a:pPr algn="ctr"/>
                      <a:endParaRPr lang="en-GB" sz="1400" b="1" baseline="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Corporate partners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University</a:t>
                      </a:r>
                    </a:p>
                  </a:txBody>
                  <a:tcPr anchor="ctr"/>
                </a:tc>
                <a:extLst>
                  <a:ext uri="{0D108BD9-81ED-4DB2-BD59-A6C34878D82A}">
                    <a16:rowId xmlns:a16="http://schemas.microsoft.com/office/drawing/2014/main" val="2609030628"/>
                  </a:ext>
                </a:extLst>
              </a:tr>
              <a:tr h="663536">
                <a:tc>
                  <a:txBody>
                    <a:bodyPr/>
                    <a:lstStyle/>
                    <a:p>
                      <a:pPr algn="ctr"/>
                      <a:r>
                        <a:rPr lang="en-GB" sz="1400" b="1" baseline="0" dirty="0"/>
                        <a:t>W</a:t>
                      </a:r>
                    </a:p>
                    <a:p>
                      <a:pPr algn="ctr"/>
                      <a:r>
                        <a:rPr lang="en-GB" sz="1400" b="1" baseline="0" dirty="0"/>
                        <a:t>Worldview</a:t>
                      </a:r>
                    </a:p>
                    <a:p>
                      <a:pPr algn="ctr"/>
                      <a:r>
                        <a:rPr lang="en-GB" sz="1400" b="1" baseline="0" dirty="0"/>
                        <a:t>(vision &amp; values) </a:t>
                      </a:r>
                    </a:p>
                  </a:txBody>
                  <a:tcPr anchor="ctr"/>
                </a:tc>
                <a:tc>
                  <a:txBody>
                    <a:bodyPr/>
                    <a:lstStyle/>
                    <a:p>
                      <a:r>
                        <a:rPr lang="en-US" sz="1000" dirty="0"/>
                        <a:t>To grow customer loyalty by supporting communities through skills, knowledge and innovation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To be recognised as a University that creates an environment that fosters innovation, enterprise and citizenship for all students through delivering an excellent personalised student experience and that its GoB IP can be transferred to other HEIs and make a wider impact</a:t>
                      </a:r>
                    </a:p>
                  </a:txBody>
                  <a:tcPr anchor="ctr"/>
                </a:tc>
                <a:extLst>
                  <a:ext uri="{0D108BD9-81ED-4DB2-BD59-A6C34878D82A}">
                    <a16:rowId xmlns:a16="http://schemas.microsoft.com/office/drawing/2014/main" val="3683599180"/>
                  </a:ext>
                </a:extLst>
              </a:tr>
              <a:tr h="142544">
                <a:tc gridSpan="3">
                  <a:txBody>
                    <a:bodyPr/>
                    <a:lstStyle/>
                    <a:p>
                      <a:pPr algn="ctr"/>
                      <a:endParaRPr lang="en-GB" sz="1000" b="1" baseline="0" dirty="0"/>
                    </a:p>
                  </a:txBody>
                  <a:tcPr anchor="ctr">
                    <a:noFill/>
                  </a:tcPr>
                </a:tc>
                <a:tc hMerge="1">
                  <a:txBody>
                    <a:bodyPr/>
                    <a:lstStyle/>
                    <a:p>
                      <a:endParaRPr lang="en-US" sz="10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nchor="ctr"/>
                </a:tc>
                <a:extLst>
                  <a:ext uri="{0D108BD9-81ED-4DB2-BD59-A6C34878D82A}">
                    <a16:rowId xmlns:a16="http://schemas.microsoft.com/office/drawing/2014/main" val="3958672944"/>
                  </a:ext>
                </a:extLst>
              </a:tr>
              <a:tr h="545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t>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t>Issues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Diversity</a:t>
                      </a:r>
                      <a:r>
                        <a:rPr lang="en-GB" sz="1000" dirty="0"/>
                        <a:t> – particularly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Developing practical skills in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Supporting communities through connecting talent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Developing a community in practice to shared good practice in leadership in board governance and why diversity of thought matters</a:t>
                      </a:r>
                    </a:p>
                  </a:txBody>
                  <a:tcPr anchor="ctr"/>
                </a:tc>
                <a:extLst>
                  <a:ext uri="{0D108BD9-81ED-4DB2-BD59-A6C34878D82A}">
                    <a16:rowId xmlns:a16="http://schemas.microsoft.com/office/drawing/2014/main" val="1052543119"/>
                  </a:ext>
                </a:extLst>
              </a:tr>
              <a:tr h="663536">
                <a:tc>
                  <a:txBody>
                    <a:bodyPr/>
                    <a:lstStyle/>
                    <a:p>
                      <a:pPr algn="ctr"/>
                      <a:r>
                        <a:rPr lang="en-GB" sz="1400" b="1" baseline="0" dirty="0"/>
                        <a:t>S</a:t>
                      </a:r>
                    </a:p>
                    <a:p>
                      <a:pPr algn="ctr"/>
                      <a:r>
                        <a:rPr lang="en-GB" sz="1400" b="1" baseline="0" dirty="0"/>
                        <a:t>Stakeholders</a:t>
                      </a:r>
                    </a:p>
                  </a:txBody>
                  <a:tcPr anchor="ctr"/>
                </a:tc>
                <a:tc>
                  <a:txBody>
                    <a:bodyPr/>
                    <a:lstStyle/>
                    <a:p>
                      <a:pPr marL="228600" indent="-228600">
                        <a:buAutoNum type="alphaUcParenR"/>
                      </a:pPr>
                      <a:r>
                        <a:rPr lang="en-US" sz="1000" dirty="0"/>
                        <a:t>Corporate partners; 1 umbrella body, University</a:t>
                      </a:r>
                    </a:p>
                    <a:p>
                      <a:pPr marL="228600" indent="-228600">
                        <a:buAutoNum type="alphaUcParenR"/>
                      </a:pPr>
                      <a:r>
                        <a:rPr lang="en-US" sz="1000" dirty="0"/>
                        <a:t>existing and potential account holders; University partners</a:t>
                      </a:r>
                    </a:p>
                    <a:p>
                      <a:pPr marL="228600" indent="-228600">
                        <a:buAutoNum type="alphaUcParenR"/>
                      </a:pPr>
                      <a:endParaRPr lang="en-US" sz="1000" dirty="0"/>
                    </a:p>
                  </a:txBody>
                  <a:tcPr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lphaUcParenR"/>
                        <a:tabLst/>
                        <a:defRPr/>
                      </a:pPr>
                      <a:r>
                        <a:rPr lang="en-GB" sz="1000" dirty="0"/>
                        <a:t>Students, corporate partners, university, SCVO, ACSVO, OSCR, EVOC</a:t>
                      </a:r>
                    </a:p>
                    <a:p>
                      <a:pPr marL="228600" marR="0" lvl="0" indent="-228600" algn="l" defTabSz="914400" rtl="0" eaLnBrk="1" fontAlgn="auto" latinLnBrk="0" hangingPunct="1">
                        <a:lnSpc>
                          <a:spcPct val="100000"/>
                        </a:lnSpc>
                        <a:spcBef>
                          <a:spcPts val="0"/>
                        </a:spcBef>
                        <a:spcAft>
                          <a:spcPts val="0"/>
                        </a:spcAft>
                        <a:buClrTx/>
                        <a:buSzTx/>
                        <a:buFontTx/>
                        <a:buAutoNum type="alphaUcParenR"/>
                        <a:tabLst/>
                        <a:defRPr/>
                      </a:pPr>
                      <a:r>
                        <a:rPr lang="en-GB" sz="1000" dirty="0"/>
                        <a:t>other training providers, TSOs / charities who could offer volunteering opportunities &amp; board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nchor="ctr"/>
                </a:tc>
                <a:extLst>
                  <a:ext uri="{0D108BD9-81ED-4DB2-BD59-A6C34878D82A}">
                    <a16:rowId xmlns:a16="http://schemas.microsoft.com/office/drawing/2014/main" val="3399990638"/>
                  </a:ext>
                </a:extLst>
              </a:tr>
              <a:tr h="545048">
                <a:tc>
                  <a:txBody>
                    <a:bodyPr/>
                    <a:lstStyle/>
                    <a:p>
                      <a:pPr algn="ctr"/>
                      <a:r>
                        <a:rPr lang="en-GB" sz="1400" b="1" baseline="0" dirty="0"/>
                        <a:t>O</a:t>
                      </a:r>
                    </a:p>
                    <a:p>
                      <a:pPr algn="ctr"/>
                      <a:r>
                        <a:rPr lang="en-GB" sz="1400" b="1" baseline="0" dirty="0"/>
                        <a:t>Ownership</a:t>
                      </a:r>
                      <a:endParaRPr lang="en-GB" sz="1400" b="0" i="1" baseline="0" dirty="0"/>
                    </a:p>
                    <a:p>
                      <a:pPr algn="ctr"/>
                      <a:r>
                        <a:rPr lang="en-GB" sz="1200" b="0" i="1" baseline="0" dirty="0"/>
                        <a:t>(governance)</a:t>
                      </a:r>
                    </a:p>
                  </a:txBody>
                  <a:tcPr anchor="ctr"/>
                </a:tc>
                <a:tc>
                  <a:txBody>
                    <a:bodyPr/>
                    <a:lstStyle/>
                    <a:p>
                      <a:r>
                        <a:rPr lang="en-US" sz="1000" dirty="0"/>
                        <a:t>Corporate partners and University</a:t>
                      </a:r>
                    </a:p>
                  </a:txBody>
                  <a:tcPr anchor="ctr"/>
                </a:tc>
                <a:tc>
                  <a:txBody>
                    <a:bodyPr/>
                    <a:lstStyle/>
                    <a:p>
                      <a:r>
                        <a:rPr lang="en-US" sz="1000" dirty="0"/>
                        <a:t>Governing body that comprise: corporate partners, University, Inspiring Scotland and SCVO</a:t>
                      </a:r>
                    </a:p>
                  </a:txBody>
                  <a:tcPr anchor="ctr"/>
                </a:tc>
                <a:extLst>
                  <a:ext uri="{0D108BD9-81ED-4DB2-BD59-A6C34878D82A}">
                    <a16:rowId xmlns:a16="http://schemas.microsoft.com/office/drawing/2014/main" val="817062381"/>
                  </a:ext>
                </a:extLst>
              </a:tr>
              <a:tr h="545048">
                <a:tc>
                  <a:txBody>
                    <a:bodyPr/>
                    <a:lstStyle/>
                    <a:p>
                      <a:pPr algn="ctr"/>
                      <a:r>
                        <a:rPr lang="en-GB" sz="1400" b="1" baseline="0" dirty="0"/>
                        <a:t>N</a:t>
                      </a:r>
                    </a:p>
                    <a:p>
                      <a:pPr algn="ctr"/>
                      <a:r>
                        <a:rPr lang="en-GB" sz="1400" b="1" baseline="0" dirty="0"/>
                        <a:t>Network</a:t>
                      </a:r>
                      <a:endParaRPr lang="en-GB" sz="1400" b="0" baseline="0" dirty="0"/>
                    </a:p>
                    <a:p>
                      <a:pPr algn="ctr"/>
                      <a:r>
                        <a:rPr lang="en-GB" sz="1200" b="0" i="1" baseline="0" dirty="0"/>
                        <a:t>(social capital)</a:t>
                      </a:r>
                    </a:p>
                  </a:txBody>
                  <a:tcPr anchor="ctr"/>
                </a:tc>
                <a:tc>
                  <a:txBody>
                    <a:bodyPr/>
                    <a:lstStyle/>
                    <a:p>
                      <a:r>
                        <a:rPr lang="en-US" sz="1000" dirty="0"/>
                        <a:t>Account managers/co-ordinator; support from sector strategic bodies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t>Talent pool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Impact: </a:t>
                      </a:r>
                      <a:r>
                        <a:rPr lang="en-GB" sz="1000" i="0" dirty="0"/>
                        <a:t>Corporate partners and sector strategic bodies</a:t>
                      </a:r>
                    </a:p>
                  </a:txBody>
                  <a:tcPr anchor="ctr"/>
                </a:tc>
                <a:extLst>
                  <a:ext uri="{0D108BD9-81ED-4DB2-BD59-A6C34878D82A}">
                    <a16:rowId xmlns:a16="http://schemas.microsoft.com/office/drawing/2014/main" val="3813893680"/>
                  </a:ext>
                </a:extLst>
              </a:tr>
            </a:tbl>
          </a:graphicData>
        </a:graphic>
      </p:graphicFrame>
    </p:spTree>
    <p:extLst>
      <p:ext uri="{BB962C8B-B14F-4D97-AF65-F5344CB8AC3E}">
        <p14:creationId xmlns:p14="http://schemas.microsoft.com/office/powerpoint/2010/main" val="337865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3C0C-B423-D048-ACB9-6CD13C5400C1}"/>
              </a:ext>
            </a:extLst>
          </p:cNvPr>
          <p:cNvSpPr>
            <a:spLocks noGrp="1"/>
          </p:cNvSpPr>
          <p:nvPr>
            <p:ph type="title"/>
          </p:nvPr>
        </p:nvSpPr>
        <p:spPr>
          <a:xfrm>
            <a:off x="347663" y="872626"/>
            <a:ext cx="8448675" cy="695325"/>
          </a:xfrm>
        </p:spPr>
        <p:txBody>
          <a:bodyPr/>
          <a:lstStyle/>
          <a:p>
            <a:r>
              <a:rPr lang="en-US" sz="2400" dirty="0"/>
              <a:t>Implications for a shared space: </a:t>
            </a:r>
            <a:br>
              <a:rPr lang="en-US" sz="2400" dirty="0"/>
            </a:br>
            <a:r>
              <a:rPr lang="en-US" sz="2400" dirty="0"/>
              <a:t>Facilitate the clarification of a shared WISION</a:t>
            </a:r>
          </a:p>
        </p:txBody>
      </p:sp>
      <p:sp>
        <p:nvSpPr>
          <p:cNvPr id="3" name="Content Placeholder 2">
            <a:extLst>
              <a:ext uri="{FF2B5EF4-FFF2-40B4-BE49-F238E27FC236}">
                <a16:creationId xmlns:a16="http://schemas.microsoft.com/office/drawing/2014/main" id="{F0A4BE25-A845-7549-99D2-DD2A9286E443}"/>
              </a:ext>
            </a:extLst>
          </p:cNvPr>
          <p:cNvSpPr>
            <a:spLocks noGrp="1"/>
          </p:cNvSpPr>
          <p:nvPr>
            <p:ph idx="1"/>
          </p:nvPr>
        </p:nvSpPr>
        <p:spPr/>
        <p:txBody>
          <a:bodyPr/>
          <a:lstStyle/>
          <a:p>
            <a:pPr marL="0" indent="0">
              <a:buNone/>
            </a:pPr>
            <a:endParaRPr lang="en-US" dirty="0"/>
          </a:p>
        </p:txBody>
      </p:sp>
      <p:graphicFrame>
        <p:nvGraphicFramePr>
          <p:cNvPr id="4" name="Content Placeholder 4">
            <a:extLst>
              <a:ext uri="{FF2B5EF4-FFF2-40B4-BE49-F238E27FC236}">
                <a16:creationId xmlns:a16="http://schemas.microsoft.com/office/drawing/2014/main" id="{CCC22347-20F4-024B-81A1-FF93E96472BE}"/>
              </a:ext>
            </a:extLst>
          </p:cNvPr>
          <p:cNvGraphicFramePr>
            <a:graphicFrameLocks/>
          </p:cNvGraphicFramePr>
          <p:nvPr>
            <p:extLst>
              <p:ext uri="{D42A27DB-BD31-4B8C-83A1-F6EECF244321}">
                <p14:modId xmlns:p14="http://schemas.microsoft.com/office/powerpoint/2010/main" val="2433765676"/>
              </p:ext>
            </p:extLst>
          </p:nvPr>
        </p:nvGraphicFramePr>
        <p:xfrm>
          <a:off x="347663" y="1786685"/>
          <a:ext cx="8296350" cy="3840480"/>
        </p:xfrm>
        <a:graphic>
          <a:graphicData uri="http://schemas.openxmlformats.org/drawingml/2006/table">
            <a:tbl>
              <a:tblPr firstRow="1" bandRow="1">
                <a:tableStyleId>{69CF1AB2-1976-4502-BF36-3FF5EA218861}</a:tableStyleId>
              </a:tblPr>
              <a:tblGrid>
                <a:gridCol w="1652948">
                  <a:extLst>
                    <a:ext uri="{9D8B030D-6E8A-4147-A177-3AD203B41FA5}">
                      <a16:colId xmlns:a16="http://schemas.microsoft.com/office/drawing/2014/main" val="3178254713"/>
                    </a:ext>
                  </a:extLst>
                </a:gridCol>
                <a:gridCol w="6643402">
                  <a:extLst>
                    <a:ext uri="{9D8B030D-6E8A-4147-A177-3AD203B41FA5}">
                      <a16:colId xmlns:a16="http://schemas.microsoft.com/office/drawing/2014/main" val="4141022314"/>
                    </a:ext>
                  </a:extLst>
                </a:gridCol>
              </a:tblGrid>
              <a:tr h="370840">
                <a:tc>
                  <a:txBody>
                    <a:bodyPr/>
                    <a:lstStyle/>
                    <a:p>
                      <a:pPr algn="ctr"/>
                      <a:r>
                        <a:rPr lang="en-GB" sz="1600" b="1" baseline="0" dirty="0"/>
                        <a:t>W</a:t>
                      </a:r>
                    </a:p>
                    <a:p>
                      <a:pPr algn="ctr"/>
                      <a:r>
                        <a:rPr lang="en-GB" sz="1600" b="1" baseline="0" dirty="0"/>
                        <a:t>Worldview</a:t>
                      </a:r>
                      <a:endParaRPr lang="en-GB" sz="1400" b="0" i="1" baseline="0" dirty="0"/>
                    </a:p>
                    <a:p>
                      <a:pPr algn="ctr"/>
                      <a:r>
                        <a:rPr lang="en-GB" sz="1400" b="0" i="1" baseline="0" dirty="0"/>
                        <a:t>(vision &amp; values)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t>W</a:t>
                      </a:r>
                      <a:r>
                        <a:rPr lang="en-GB" sz="1600" b="0" i="0" dirty="0"/>
                        <a:t> agreed by stakeholders who govern the ‘shared space’ (i.e. the shared vision &amp; values), that gives meaning to a co-created </a:t>
                      </a:r>
                      <a:r>
                        <a:rPr lang="en-GB" sz="1600" b="1" i="0" dirty="0"/>
                        <a:t>T</a:t>
                      </a:r>
                      <a:r>
                        <a:rPr lang="en-GB" sz="1600" b="0" i="0" dirty="0"/>
                        <a:t> </a:t>
                      </a:r>
                      <a:r>
                        <a:rPr lang="en-GB" sz="1600" b="0" dirty="0"/>
                        <a:t>(conversion of </a:t>
                      </a:r>
                      <a:r>
                        <a:rPr lang="en-GB" sz="1600" b="0" i="1" dirty="0"/>
                        <a:t>pooled</a:t>
                      </a:r>
                      <a:r>
                        <a:rPr lang="en-GB" sz="1600" b="0" dirty="0"/>
                        <a:t> inputs: </a:t>
                      </a:r>
                      <a:r>
                        <a:rPr lang="en-GB" sz="1600" b="1" dirty="0"/>
                        <a:t>M, A, </a:t>
                      </a:r>
                      <a:r>
                        <a:rPr lang="en-GB" sz="1600" b="1" dirty="0" err="1"/>
                        <a:t>Ti</a:t>
                      </a:r>
                      <a:r>
                        <a:rPr lang="en-GB" sz="1600" b="1" dirty="0"/>
                        <a:t>, &amp; R </a:t>
                      </a:r>
                      <a:r>
                        <a:rPr lang="en-GB" sz="1600" b="0" dirty="0"/>
                        <a:t>to outputs)</a:t>
                      </a:r>
                      <a:endParaRPr lang="en-GB" sz="1600" b="0" i="0" dirty="0"/>
                    </a:p>
                  </a:txBody>
                  <a:tcPr anchor="ctr"/>
                </a:tc>
                <a:extLst>
                  <a:ext uri="{0D108BD9-81ED-4DB2-BD59-A6C34878D82A}">
                    <a16:rowId xmlns:a16="http://schemas.microsoft.com/office/drawing/2014/main" val="3683599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baseline="0" dirty="0"/>
                        <a:t>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baseline="0" dirty="0"/>
                        <a:t>Issues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a:t>
                      </a:r>
                      <a:r>
                        <a:rPr lang="en-GB" sz="1600" b="1" dirty="0"/>
                        <a:t>I’s</a:t>
                      </a:r>
                      <a:r>
                        <a:rPr lang="en-GB" sz="1600" dirty="0"/>
                        <a:t> that matter from a shared </a:t>
                      </a:r>
                      <a:r>
                        <a:rPr lang="en-GB" sz="1600" b="1" dirty="0"/>
                        <a:t>W</a:t>
                      </a:r>
                    </a:p>
                  </a:txBody>
                  <a:tcPr anchor="ctr"/>
                </a:tc>
                <a:extLst>
                  <a:ext uri="{0D108BD9-81ED-4DB2-BD59-A6C34878D82A}">
                    <a16:rowId xmlns:a16="http://schemas.microsoft.com/office/drawing/2014/main" val="1052543119"/>
                  </a:ext>
                </a:extLst>
              </a:tr>
              <a:tr h="370840">
                <a:tc>
                  <a:txBody>
                    <a:bodyPr/>
                    <a:lstStyle/>
                    <a:p>
                      <a:pPr algn="ctr"/>
                      <a:r>
                        <a:rPr lang="en-GB" sz="1600" b="1" baseline="0" dirty="0"/>
                        <a:t>S</a:t>
                      </a:r>
                    </a:p>
                    <a:p>
                      <a:pPr algn="ctr"/>
                      <a:r>
                        <a:rPr lang="en-GB" sz="1600" b="1" baseline="0" dirty="0"/>
                        <a:t>Relevant</a:t>
                      </a:r>
                    </a:p>
                    <a:p>
                      <a:pPr algn="ctr"/>
                      <a:r>
                        <a:rPr lang="en-GB" sz="1600" b="1" baseline="0" dirty="0"/>
                        <a:t>Stakeholders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Relevant stakeholders who a) govern the activity of shared space b) views to be integrated c) involved in the co-creation of the solution d) the proposed action and e) the evaluation of its impact</a:t>
                      </a:r>
                    </a:p>
                  </a:txBody>
                  <a:tcPr anchor="ctr"/>
                </a:tc>
                <a:extLst>
                  <a:ext uri="{0D108BD9-81ED-4DB2-BD59-A6C34878D82A}">
                    <a16:rowId xmlns:a16="http://schemas.microsoft.com/office/drawing/2014/main" val="3399990638"/>
                  </a:ext>
                </a:extLst>
              </a:tr>
              <a:tr h="370840">
                <a:tc>
                  <a:txBody>
                    <a:bodyPr/>
                    <a:lstStyle/>
                    <a:p>
                      <a:pPr algn="ctr"/>
                      <a:r>
                        <a:rPr lang="en-GB" sz="1600" b="1" baseline="0" dirty="0"/>
                        <a:t>O</a:t>
                      </a:r>
                    </a:p>
                    <a:p>
                      <a:pPr algn="ctr"/>
                      <a:r>
                        <a:rPr lang="en-GB" sz="1600" b="1" baseline="0" dirty="0"/>
                        <a:t>Ownership</a:t>
                      </a:r>
                      <a:endParaRPr lang="en-GB" sz="1600" b="0" i="1" baseline="0" dirty="0"/>
                    </a:p>
                    <a:p>
                      <a:pPr algn="ctr"/>
                      <a:r>
                        <a:rPr lang="en-GB" sz="1400" b="0" i="1" baseline="0" dirty="0"/>
                        <a:t>(governance)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stakeholders who are ultimately responsible for </a:t>
                      </a:r>
                      <a:r>
                        <a:rPr lang="en-GB" sz="1600" b="1" dirty="0"/>
                        <a:t>T</a:t>
                      </a:r>
                      <a:r>
                        <a:rPr lang="en-GB" sz="1600" dirty="0"/>
                        <a:t> and representing the shared </a:t>
                      </a:r>
                      <a:r>
                        <a:rPr lang="en-GB" sz="1600" b="1" dirty="0"/>
                        <a:t>W</a:t>
                      </a:r>
                      <a:endParaRPr lang="en-GB" sz="1600" dirty="0"/>
                    </a:p>
                  </a:txBody>
                  <a:tcPr anchor="ctr"/>
                </a:tc>
                <a:extLst>
                  <a:ext uri="{0D108BD9-81ED-4DB2-BD59-A6C34878D82A}">
                    <a16:rowId xmlns:a16="http://schemas.microsoft.com/office/drawing/2014/main" val="817062381"/>
                  </a:ext>
                </a:extLst>
              </a:tr>
              <a:tr h="0">
                <a:tc>
                  <a:txBody>
                    <a:bodyPr/>
                    <a:lstStyle/>
                    <a:p>
                      <a:pPr algn="ctr"/>
                      <a:r>
                        <a:rPr lang="en-GB" sz="1600" b="1" baseline="0" dirty="0"/>
                        <a:t>N</a:t>
                      </a:r>
                    </a:p>
                    <a:p>
                      <a:pPr algn="ctr"/>
                      <a:r>
                        <a:rPr lang="en-GB" sz="1600" b="1" baseline="0" dirty="0"/>
                        <a:t>Network</a:t>
                      </a:r>
                      <a:endParaRPr lang="en-GB" sz="1600" b="0" baseline="0" dirty="0"/>
                    </a:p>
                    <a:p>
                      <a:pPr algn="ctr"/>
                      <a:r>
                        <a:rPr lang="en-GB" sz="1400" b="0" i="1" baseline="0" dirty="0"/>
                        <a:t>(social capital)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Investment in social capital to strengthen and/or develop the relationships between </a:t>
                      </a:r>
                      <a:r>
                        <a:rPr lang="en-GB" sz="1600" b="1" i="0" dirty="0"/>
                        <a:t>S</a:t>
                      </a:r>
                      <a:r>
                        <a:rPr lang="en-GB" sz="1600" i="0" dirty="0"/>
                        <a:t> to ensure </a:t>
                      </a:r>
                      <a:r>
                        <a:rPr lang="en-GB" sz="1600" b="1" i="0" dirty="0"/>
                        <a:t>T</a:t>
                      </a:r>
                      <a:r>
                        <a:rPr lang="en-GB" sz="1600" i="0" dirty="0"/>
                        <a:t> is realised and the views expressed in a shared </a:t>
                      </a:r>
                      <a:r>
                        <a:rPr lang="en-GB" sz="1600" b="1" i="0" dirty="0"/>
                        <a:t>W</a:t>
                      </a:r>
                      <a:r>
                        <a:rPr lang="en-GB" sz="1600" i="0" dirty="0"/>
                        <a:t> are not marginalised</a:t>
                      </a:r>
                    </a:p>
                  </a:txBody>
                  <a:tcPr anchor="ctr"/>
                </a:tc>
                <a:extLst>
                  <a:ext uri="{0D108BD9-81ED-4DB2-BD59-A6C34878D82A}">
                    <a16:rowId xmlns:a16="http://schemas.microsoft.com/office/drawing/2014/main" val="3813893680"/>
                  </a:ext>
                </a:extLst>
              </a:tr>
            </a:tbl>
          </a:graphicData>
        </a:graphic>
      </p:graphicFrame>
    </p:spTree>
    <p:extLst>
      <p:ext uri="{BB962C8B-B14F-4D97-AF65-F5344CB8AC3E}">
        <p14:creationId xmlns:p14="http://schemas.microsoft.com/office/powerpoint/2010/main" val="221548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D608-9879-7945-92E9-F554F7B34100}"/>
              </a:ext>
            </a:extLst>
          </p:cNvPr>
          <p:cNvSpPr>
            <a:spLocks noGrp="1"/>
          </p:cNvSpPr>
          <p:nvPr>
            <p:ph type="title"/>
          </p:nvPr>
        </p:nvSpPr>
        <p:spPr>
          <a:xfrm>
            <a:off x="347662" y="783575"/>
            <a:ext cx="8448675" cy="695325"/>
          </a:xfrm>
        </p:spPr>
        <p:txBody>
          <a:bodyPr/>
          <a:lstStyle/>
          <a:p>
            <a:r>
              <a:rPr lang="en-GB" dirty="0"/>
              <a:t>Some final thoughts …</a:t>
            </a:r>
          </a:p>
        </p:txBody>
      </p:sp>
      <p:sp>
        <p:nvSpPr>
          <p:cNvPr id="3" name="Content Placeholder 2">
            <a:extLst>
              <a:ext uri="{FF2B5EF4-FFF2-40B4-BE49-F238E27FC236}">
                <a16:creationId xmlns:a16="http://schemas.microsoft.com/office/drawing/2014/main" id="{4DF07EEC-9E6B-0443-8FE6-76AFA168D91C}"/>
              </a:ext>
            </a:extLst>
          </p:cNvPr>
          <p:cNvSpPr>
            <a:spLocks noGrp="1"/>
          </p:cNvSpPr>
          <p:nvPr>
            <p:ph idx="1"/>
          </p:nvPr>
        </p:nvSpPr>
        <p:spPr>
          <a:xfrm>
            <a:off x="347662" y="1594179"/>
            <a:ext cx="8448674" cy="4400910"/>
          </a:xfrm>
        </p:spPr>
        <p:txBody>
          <a:bodyPr/>
          <a:lstStyle/>
          <a:p>
            <a:r>
              <a:rPr lang="en-GB" sz="1600" dirty="0"/>
              <a:t>Matching of relevant stakeholders and groundwork prior to unlocking a ‘shared space’	</a:t>
            </a:r>
          </a:p>
          <a:p>
            <a:pPr lvl="1"/>
            <a:r>
              <a:rPr lang="en-GB" sz="1600" dirty="0"/>
              <a:t>Coalesce around the issues (</a:t>
            </a:r>
            <a:r>
              <a:rPr lang="en-GB" sz="1600" b="1" dirty="0"/>
              <a:t>I</a:t>
            </a:r>
            <a:r>
              <a:rPr lang="en-GB" sz="1600" dirty="0"/>
              <a:t>) that matter</a:t>
            </a:r>
          </a:p>
          <a:p>
            <a:pPr lvl="1"/>
            <a:r>
              <a:rPr lang="en-GB" sz="1600" dirty="0"/>
              <a:t>Shared understanding and appreciation of values (</a:t>
            </a:r>
            <a:r>
              <a:rPr lang="en-GB" sz="1600" b="1" dirty="0"/>
              <a:t>W</a:t>
            </a:r>
            <a:r>
              <a:rPr lang="en-GB" sz="1600" dirty="0"/>
              <a:t>)</a:t>
            </a:r>
          </a:p>
          <a:p>
            <a:pPr lvl="1"/>
            <a:endParaRPr lang="en-GB" sz="1600" dirty="0"/>
          </a:p>
          <a:p>
            <a:r>
              <a:rPr lang="en-GB" sz="1600" dirty="0"/>
              <a:t>Agree transformation process (</a:t>
            </a:r>
            <a:r>
              <a:rPr lang="en-GB" sz="1600" b="1" dirty="0"/>
              <a:t>T</a:t>
            </a:r>
            <a:r>
              <a:rPr lang="en-GB" sz="1600" dirty="0"/>
              <a:t>) in shared space</a:t>
            </a:r>
          </a:p>
          <a:p>
            <a:pPr lvl="1"/>
            <a:r>
              <a:rPr lang="en-GB" sz="1600" dirty="0"/>
              <a:t>Reconciliation &amp; debate of multiple </a:t>
            </a:r>
            <a:r>
              <a:rPr lang="en-GB" sz="1600" b="1" dirty="0"/>
              <a:t>Ts </a:t>
            </a:r>
          </a:p>
          <a:p>
            <a:pPr lvl="2"/>
            <a:r>
              <a:rPr lang="en-GB" sz="1600" dirty="0"/>
              <a:t>based on an understanding of the contribution (in terms of inputs: </a:t>
            </a:r>
            <a:r>
              <a:rPr lang="en-GB" sz="1600" b="1" dirty="0"/>
              <a:t>M, A, Ti </a:t>
            </a:r>
            <a:r>
              <a:rPr lang="en-GB" sz="1600" dirty="0"/>
              <a:t>&amp; </a:t>
            </a:r>
            <a:r>
              <a:rPr lang="en-GB" sz="1600" b="1" dirty="0"/>
              <a:t>R</a:t>
            </a:r>
            <a:r>
              <a:rPr lang="en-GB" sz="1600" dirty="0"/>
              <a:t>) each stakeholder brings to a shared space</a:t>
            </a:r>
          </a:p>
          <a:p>
            <a:pPr lvl="1"/>
            <a:r>
              <a:rPr lang="en-GB" sz="1600" dirty="0"/>
              <a:t>Shared understanding and appreciation of different Ws and how this gives meaning to a co-created </a:t>
            </a:r>
            <a:r>
              <a:rPr lang="en-GB" sz="1600" b="1" dirty="0"/>
              <a:t>T</a:t>
            </a:r>
            <a:r>
              <a:rPr lang="en-GB" sz="1600" dirty="0"/>
              <a:t> </a:t>
            </a:r>
            <a:r>
              <a:rPr lang="en-GB" sz="1600" i="1" dirty="0"/>
              <a:t>(…. the ‘North Star’?)</a:t>
            </a:r>
          </a:p>
          <a:p>
            <a:pPr lvl="1"/>
            <a:endParaRPr lang="en-GB" sz="1600" dirty="0"/>
          </a:p>
          <a:p>
            <a:r>
              <a:rPr lang="en-GB" sz="1600" i="1" dirty="0"/>
              <a:t>What next?</a:t>
            </a:r>
          </a:p>
          <a:p>
            <a:pPr lvl="1"/>
            <a:r>
              <a:rPr lang="en-GB" sz="1600" dirty="0"/>
              <a:t>Practical applications as part of work with the ‘Inspiring Communities’ group (</a:t>
            </a:r>
            <a:r>
              <a:rPr lang="en-GB" sz="1600" dirty="0" err="1"/>
              <a:t>ECoC</a:t>
            </a:r>
            <a:r>
              <a:rPr lang="en-GB" sz="1600" dirty="0"/>
              <a:t>)</a:t>
            </a:r>
          </a:p>
          <a:p>
            <a:pPr lvl="1"/>
            <a:r>
              <a:rPr lang="en-GB" sz="1600" dirty="0"/>
              <a:t>Methodology: Value of the four </a:t>
            </a:r>
            <a:r>
              <a:rPr lang="en-US" sz="1600" i="1" dirty="0"/>
              <a:t>Critical Systems Heuristics </a:t>
            </a:r>
            <a:r>
              <a:rPr lang="en-US" sz="1600" dirty="0"/>
              <a:t>in co-creation</a:t>
            </a:r>
          </a:p>
          <a:p>
            <a:pPr lvl="2"/>
            <a:r>
              <a:rPr lang="en-US" sz="1600" i="1" dirty="0"/>
              <a:t>Motivation, power, knowledge and </a:t>
            </a:r>
            <a:r>
              <a:rPr lang="en-US" sz="1600" dirty="0"/>
              <a:t>legitimacy</a:t>
            </a:r>
          </a:p>
          <a:p>
            <a:pPr lvl="1"/>
            <a:endParaRPr lang="en-GB" sz="1600" dirty="0"/>
          </a:p>
          <a:p>
            <a:pPr lvl="1"/>
            <a:endParaRPr lang="en-GB" sz="1600" dirty="0"/>
          </a:p>
        </p:txBody>
      </p:sp>
    </p:spTree>
    <p:extLst>
      <p:ext uri="{BB962C8B-B14F-4D97-AF65-F5344CB8AC3E}">
        <p14:creationId xmlns:p14="http://schemas.microsoft.com/office/powerpoint/2010/main" val="1388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A6C3-D356-4642-9AA7-D68AD83D6336}"/>
              </a:ext>
            </a:extLst>
          </p:cNvPr>
          <p:cNvSpPr>
            <a:spLocks noGrp="1"/>
          </p:cNvSpPr>
          <p:nvPr>
            <p:ph type="title"/>
          </p:nvPr>
        </p:nvSpPr>
        <p:spPr>
          <a:xfrm>
            <a:off x="347663" y="870874"/>
            <a:ext cx="8448675" cy="695325"/>
          </a:xfrm>
        </p:spPr>
        <p:txBody>
          <a:bodyPr/>
          <a:lstStyle/>
          <a:p>
            <a:r>
              <a:rPr lang="en-US" dirty="0"/>
              <a:t>Our interest &amp; motivation for research</a:t>
            </a:r>
          </a:p>
        </p:txBody>
      </p:sp>
      <p:sp>
        <p:nvSpPr>
          <p:cNvPr id="3" name="Content Placeholder 2">
            <a:extLst>
              <a:ext uri="{FF2B5EF4-FFF2-40B4-BE49-F238E27FC236}">
                <a16:creationId xmlns:a16="http://schemas.microsoft.com/office/drawing/2014/main" id="{3D082FD6-6AE9-AB4A-B991-7DCA0D76517E}"/>
              </a:ext>
            </a:extLst>
          </p:cNvPr>
          <p:cNvSpPr>
            <a:spLocks noGrp="1"/>
          </p:cNvSpPr>
          <p:nvPr>
            <p:ph idx="1"/>
          </p:nvPr>
        </p:nvSpPr>
        <p:spPr>
          <a:xfrm>
            <a:off x="347663" y="1838915"/>
            <a:ext cx="8448674" cy="4400910"/>
          </a:xfrm>
        </p:spPr>
        <p:txBody>
          <a:bodyPr/>
          <a:lstStyle/>
          <a:p>
            <a:r>
              <a:rPr lang="en-US" sz="1600" b="1" i="1" dirty="0"/>
              <a:t>How to create a meaningful engagement between business and communities?	</a:t>
            </a:r>
            <a:endParaRPr lang="en-US" sz="1600" b="1" dirty="0">
              <a:solidFill>
                <a:srgbClr val="C00000"/>
              </a:solidFill>
            </a:endParaRPr>
          </a:p>
          <a:p>
            <a:pPr lvl="1"/>
            <a:r>
              <a:rPr lang="en-US" sz="1600" dirty="0"/>
              <a:t>Where business </a:t>
            </a:r>
            <a:r>
              <a:rPr lang="en-US" sz="1600" u="sng" dirty="0"/>
              <a:t>grows</a:t>
            </a:r>
            <a:r>
              <a:rPr lang="en-US" sz="1600" dirty="0"/>
              <a:t> and communities </a:t>
            </a:r>
            <a:r>
              <a:rPr lang="en-US" sz="1600" u="sng" dirty="0"/>
              <a:t>thrive</a:t>
            </a:r>
          </a:p>
          <a:p>
            <a:pPr lvl="1"/>
            <a:r>
              <a:rPr lang="en-US" sz="1600" i="1" dirty="0"/>
              <a:t> “Shared Space” </a:t>
            </a:r>
            <a:r>
              <a:rPr lang="en-US" sz="1600" dirty="0"/>
              <a:t>concept and process framework </a:t>
            </a:r>
          </a:p>
          <a:p>
            <a:pPr marL="457200" lvl="1" indent="0">
              <a:buNone/>
            </a:pPr>
            <a:endParaRPr lang="en-US" sz="1600" u="sng" dirty="0"/>
          </a:p>
          <a:p>
            <a:r>
              <a:rPr lang="en-US" sz="1600" dirty="0"/>
              <a:t>Grounded in a definition for Community-OR (COR) and the efforts of COR practitioners:</a:t>
            </a:r>
          </a:p>
          <a:p>
            <a:endParaRPr lang="en-US" sz="1600" dirty="0"/>
          </a:p>
          <a:p>
            <a:pPr marL="0" indent="0" algn="ctr">
              <a:buNone/>
            </a:pPr>
            <a:r>
              <a:rPr lang="en-GB" sz="1600" i="1" dirty="0"/>
              <a:t>“meaningful engagement of communities”</a:t>
            </a:r>
          </a:p>
          <a:p>
            <a:pPr marL="0" indent="0">
              <a:buNone/>
            </a:pPr>
            <a:endParaRPr lang="en-GB" sz="1600" i="1" dirty="0"/>
          </a:p>
          <a:p>
            <a:pPr marL="457200" indent="-457200">
              <a:buAutoNum type="arabicParenBoth"/>
            </a:pPr>
            <a:r>
              <a:rPr lang="en-GB" sz="1600" kern="1200" dirty="0"/>
              <a:t>desire to make a contribution to change in communities;</a:t>
            </a:r>
          </a:p>
          <a:p>
            <a:pPr marL="457200" indent="-457200">
              <a:buAutoNum type="arabicParenBoth"/>
            </a:pPr>
            <a:r>
              <a:rPr lang="en-GB" sz="1600" kern="1200" dirty="0"/>
              <a:t>concern with the design of methodologies, processes of engagement, methods and techniques</a:t>
            </a:r>
            <a:endParaRPr lang="en-GB" sz="1600" dirty="0"/>
          </a:p>
          <a:p>
            <a:pPr marL="0" indent="0" algn="r">
              <a:buNone/>
            </a:pPr>
            <a:r>
              <a:rPr lang="en-US" sz="1600" dirty="0"/>
              <a:t>Midgley, Johnson and Chichirau (2018)</a:t>
            </a:r>
          </a:p>
          <a:p>
            <a:endParaRPr lang="en-US" sz="1600" dirty="0"/>
          </a:p>
          <a:p>
            <a:endParaRPr lang="en-US" sz="1600" u="sng" dirty="0"/>
          </a:p>
          <a:p>
            <a:endParaRPr lang="en-US" sz="1600" u="sng" dirty="0"/>
          </a:p>
          <a:p>
            <a:pPr marL="800100" lvl="1"/>
            <a:endParaRPr lang="en-US" sz="1600" dirty="0"/>
          </a:p>
          <a:p>
            <a:endParaRPr lang="en-US" sz="1600" u="sng" dirty="0"/>
          </a:p>
          <a:p>
            <a:pPr lvl="1"/>
            <a:endParaRPr lang="en-US" sz="1600" u="sng" dirty="0"/>
          </a:p>
          <a:p>
            <a:endParaRPr lang="en-US" sz="1600" u="sng" dirty="0"/>
          </a:p>
          <a:p>
            <a:endParaRPr lang="en-US" sz="1600" dirty="0"/>
          </a:p>
        </p:txBody>
      </p:sp>
    </p:spTree>
    <p:extLst>
      <p:ext uri="{BB962C8B-B14F-4D97-AF65-F5344CB8AC3E}">
        <p14:creationId xmlns:p14="http://schemas.microsoft.com/office/powerpoint/2010/main" val="33816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6178-2397-964E-B40F-36671C674E27}"/>
              </a:ext>
            </a:extLst>
          </p:cNvPr>
          <p:cNvSpPr>
            <a:spLocks noGrp="1"/>
          </p:cNvSpPr>
          <p:nvPr>
            <p:ph type="title"/>
          </p:nvPr>
        </p:nvSpPr>
        <p:spPr/>
        <p:txBody>
          <a:bodyPr/>
          <a:lstStyle/>
          <a:p>
            <a:r>
              <a:rPr lang="en-US" dirty="0"/>
              <a:t>Putting SSM study into practice (I)</a:t>
            </a:r>
          </a:p>
        </p:txBody>
      </p:sp>
      <p:sp>
        <p:nvSpPr>
          <p:cNvPr id="3" name="Content Placeholder 2">
            <a:extLst>
              <a:ext uri="{FF2B5EF4-FFF2-40B4-BE49-F238E27FC236}">
                <a16:creationId xmlns:a16="http://schemas.microsoft.com/office/drawing/2014/main" id="{AD6A454A-8643-5040-B6E4-8902DA87E037}"/>
              </a:ext>
            </a:extLst>
          </p:cNvPr>
          <p:cNvSpPr>
            <a:spLocks noGrp="1"/>
          </p:cNvSpPr>
          <p:nvPr>
            <p:ph idx="1"/>
          </p:nvPr>
        </p:nvSpPr>
        <p:spPr>
          <a:xfrm>
            <a:off x="347663" y="1915021"/>
            <a:ext cx="8603832" cy="4400910"/>
          </a:xfrm>
        </p:spPr>
        <p:txBody>
          <a:bodyPr/>
          <a:lstStyle/>
          <a:p>
            <a:r>
              <a:rPr lang="en-US" sz="1600" dirty="0"/>
              <a:t>KTP project with VAF (a Scottish Grant-Maker)</a:t>
            </a:r>
          </a:p>
          <a:p>
            <a:pPr lvl="1"/>
            <a:r>
              <a:rPr lang="en-GB" sz="1600" b="1" i="1" dirty="0"/>
              <a:t>How can VAF bring about more resources (e.g. people/skills, physical assets and money) into communities?</a:t>
            </a:r>
            <a:endParaRPr lang="en-GB" sz="1600" dirty="0"/>
          </a:p>
          <a:p>
            <a:pPr marL="457200" lvl="1" indent="0">
              <a:buNone/>
            </a:pPr>
            <a:endParaRPr lang="en-US" sz="1600" dirty="0"/>
          </a:p>
          <a:p>
            <a:pPr lvl="1"/>
            <a:endParaRPr lang="en-US" sz="1600" dirty="0"/>
          </a:p>
          <a:p>
            <a:pPr marL="457200" lvl="1" indent="0">
              <a:buNone/>
            </a:pPr>
            <a:endParaRPr lang="en-US" sz="1600" dirty="0"/>
          </a:p>
        </p:txBody>
      </p:sp>
      <p:pic>
        <p:nvPicPr>
          <p:cNvPr id="5" name="Content Placeholder 3">
            <a:extLst>
              <a:ext uri="{FF2B5EF4-FFF2-40B4-BE49-F238E27FC236}">
                <a16:creationId xmlns:a16="http://schemas.microsoft.com/office/drawing/2014/main" id="{D041E591-CBF1-4546-B2EC-F34B8ADA2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79495" y="2821096"/>
            <a:ext cx="4572000" cy="28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AF84D78-6303-DB42-9D58-CA5F8AB2717B}"/>
              </a:ext>
            </a:extLst>
          </p:cNvPr>
          <p:cNvSpPr txBox="1"/>
          <p:nvPr/>
        </p:nvSpPr>
        <p:spPr>
          <a:xfrm>
            <a:off x="347662" y="2981517"/>
            <a:ext cx="3903495" cy="2800767"/>
          </a:xfrm>
          <a:prstGeom prst="rect">
            <a:avLst/>
          </a:prstGeom>
          <a:noFill/>
        </p:spPr>
        <p:txBody>
          <a:bodyPr wrap="square" rtlCol="0">
            <a:spAutoFit/>
          </a:bodyPr>
          <a:lstStyle/>
          <a:p>
            <a:pPr marL="285750" indent="-285750">
              <a:buFont typeface="Arial" panose="020B0604020202020204" pitchFamily="34" charset="0"/>
              <a:buChar char="•"/>
            </a:pPr>
            <a:r>
              <a:rPr lang="en-GB" sz="1600" dirty="0"/>
              <a:t>Undertook four cycles of SSM with (1) client organisation; (2) </a:t>
            </a:r>
            <a:r>
              <a:rPr lang="en-US" sz="1600" dirty="0"/>
              <a:t>TSOs and other fund managers/Umbrella bodies, including a survey of funded </a:t>
            </a:r>
            <a:r>
              <a:rPr lang="en-GB" sz="1600" dirty="0"/>
              <a:t>organisations</a:t>
            </a:r>
            <a:r>
              <a:rPr lang="en-US" sz="1600" dirty="0"/>
              <a:t>; (3) local &amp; national government and their development agencies; (4) Scottish businesses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i="1" dirty="0"/>
              <a:t>’Connect model’ </a:t>
            </a:r>
            <a:r>
              <a:rPr lang="en-GB" sz="1600" dirty="0"/>
              <a:t>developed from cycles 1 – 3. 27 workshops, 145 participants.</a:t>
            </a:r>
          </a:p>
        </p:txBody>
      </p:sp>
      <p:sp>
        <p:nvSpPr>
          <p:cNvPr id="7" name="TextBox 6">
            <a:extLst>
              <a:ext uri="{FF2B5EF4-FFF2-40B4-BE49-F238E27FC236}">
                <a16:creationId xmlns:a16="http://schemas.microsoft.com/office/drawing/2014/main" id="{19846878-3F55-984E-8E30-DAF82146E907}"/>
              </a:ext>
            </a:extLst>
          </p:cNvPr>
          <p:cNvSpPr txBox="1"/>
          <p:nvPr/>
        </p:nvSpPr>
        <p:spPr>
          <a:xfrm>
            <a:off x="6430164" y="5665497"/>
            <a:ext cx="2521331" cy="338554"/>
          </a:xfrm>
          <a:prstGeom prst="rect">
            <a:avLst/>
          </a:prstGeom>
          <a:noFill/>
        </p:spPr>
        <p:txBody>
          <a:bodyPr wrap="none" rtlCol="0">
            <a:spAutoFit/>
          </a:bodyPr>
          <a:lstStyle/>
          <a:p>
            <a:r>
              <a:rPr lang="en-GB" sz="1600" dirty="0"/>
              <a:t>See Weaver </a:t>
            </a:r>
            <a:r>
              <a:rPr lang="en-GB" sz="1600" i="1" dirty="0"/>
              <a:t>et al., </a:t>
            </a:r>
            <a:r>
              <a:rPr lang="en-GB" sz="1600" dirty="0"/>
              <a:t>(2018)</a:t>
            </a:r>
          </a:p>
        </p:txBody>
      </p:sp>
    </p:spTree>
    <p:extLst>
      <p:ext uri="{BB962C8B-B14F-4D97-AF65-F5344CB8AC3E}">
        <p14:creationId xmlns:p14="http://schemas.microsoft.com/office/powerpoint/2010/main" val="100080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943"/>
            <a:ext cx="5130800" cy="6834057"/>
          </a:xfrm>
        </p:spPr>
      </p:pic>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1745754" y="4037986"/>
            <a:ext cx="7398246" cy="1675671"/>
          </a:xfrm>
          <a:prstGeom prst="rect">
            <a:avLst/>
          </a:prstGeom>
        </p:spPr>
      </p:pic>
      <p:sp>
        <p:nvSpPr>
          <p:cNvPr id="2" name="TextBox 1"/>
          <p:cNvSpPr txBox="1"/>
          <p:nvPr/>
        </p:nvSpPr>
        <p:spPr>
          <a:xfrm>
            <a:off x="5304632" y="929443"/>
            <a:ext cx="3491706" cy="310854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i="1" dirty="0"/>
              <a:t>Root Definition for the refined ‘</a:t>
            </a:r>
            <a:r>
              <a:rPr lang="en-GB" sz="1600" b="1" i="1" dirty="0"/>
              <a:t>Connect’ model</a:t>
            </a:r>
            <a:r>
              <a:rPr lang="en-GB" sz="1600" i="1" dirty="0"/>
              <a:t>:</a:t>
            </a:r>
          </a:p>
          <a:p>
            <a:endParaRPr lang="en-GB" sz="1600" dirty="0"/>
          </a:p>
          <a:p>
            <a:r>
              <a:rPr lang="en-GB" sz="1600" dirty="0"/>
              <a:t>A system, organised by VAF people to bring about a transformation in the relationship between aligned responsible business and third sector aspirations and open ‘shared spaces’ for these relationships to allocate resources (i.e. people, assets, money) and evaluate outcomes on joint value created</a:t>
            </a:r>
          </a:p>
        </p:txBody>
      </p:sp>
    </p:spTree>
    <p:extLst>
      <p:ext uri="{BB962C8B-B14F-4D97-AF65-F5344CB8AC3E}">
        <p14:creationId xmlns:p14="http://schemas.microsoft.com/office/powerpoint/2010/main" val="63227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4E7-1C36-6741-BE2F-47235BEDC4E0}"/>
              </a:ext>
            </a:extLst>
          </p:cNvPr>
          <p:cNvSpPr>
            <a:spLocks noGrp="1"/>
          </p:cNvSpPr>
          <p:nvPr>
            <p:ph type="title"/>
          </p:nvPr>
        </p:nvSpPr>
        <p:spPr/>
        <p:txBody>
          <a:bodyPr/>
          <a:lstStyle/>
          <a:p>
            <a:r>
              <a:rPr lang="en-US" dirty="0"/>
              <a:t>Putting SSM study into practice (II)</a:t>
            </a:r>
          </a:p>
        </p:txBody>
      </p:sp>
      <p:sp>
        <p:nvSpPr>
          <p:cNvPr id="3" name="Content Placeholder 2">
            <a:extLst>
              <a:ext uri="{FF2B5EF4-FFF2-40B4-BE49-F238E27FC236}">
                <a16:creationId xmlns:a16="http://schemas.microsoft.com/office/drawing/2014/main" id="{449400A9-1DC2-B44E-AF79-12FE709A6ACD}"/>
              </a:ext>
            </a:extLst>
          </p:cNvPr>
          <p:cNvSpPr>
            <a:spLocks noGrp="1"/>
          </p:cNvSpPr>
          <p:nvPr>
            <p:ph idx="1"/>
          </p:nvPr>
        </p:nvSpPr>
        <p:spPr/>
        <p:txBody>
          <a:bodyPr/>
          <a:lstStyle/>
          <a:p>
            <a:pPr marL="0" indent="0">
              <a:buNone/>
            </a:pPr>
            <a:r>
              <a:rPr lang="en-US" sz="1800" dirty="0"/>
              <a:t>Four key concepts embedded in the </a:t>
            </a:r>
            <a:r>
              <a:rPr lang="en-US" sz="1800" i="1" dirty="0"/>
              <a:t>‘connect model’:</a:t>
            </a:r>
          </a:p>
          <a:p>
            <a:pPr marL="400050">
              <a:buFont typeface="+mj-lt"/>
              <a:buAutoNum type="arabicPeriod"/>
            </a:pPr>
            <a:r>
              <a:rPr lang="en-US" sz="1600" dirty="0"/>
              <a:t>Importance of </a:t>
            </a:r>
            <a:r>
              <a:rPr lang="en-US" sz="1600" b="1" dirty="0"/>
              <a:t>investing in social capital</a:t>
            </a:r>
            <a:r>
              <a:rPr lang="en-US" sz="1600" dirty="0"/>
              <a:t>, to bring together actors in a ‘open system’ to discuss the issues and challenges faced across sectors and share good practice</a:t>
            </a:r>
          </a:p>
          <a:p>
            <a:pPr marL="800100" lvl="1" indent="-342900"/>
            <a:r>
              <a:rPr lang="en-US" sz="1600" dirty="0"/>
              <a:t>Initial Intervention:  Launch of the </a:t>
            </a:r>
            <a:r>
              <a:rPr lang="en-US" sz="1600" i="1" dirty="0"/>
              <a:t>Responsible Business Forum</a:t>
            </a:r>
          </a:p>
          <a:p>
            <a:pPr marL="514350" indent="-457200">
              <a:buFont typeface="+mj-lt"/>
              <a:buAutoNum type="arabicPeriod"/>
            </a:pPr>
            <a:r>
              <a:rPr lang="en-US" sz="1600" b="1" dirty="0"/>
              <a:t>Co-creation</a:t>
            </a:r>
            <a:r>
              <a:rPr lang="en-US" sz="1600" dirty="0"/>
              <a:t> of business-community value;</a:t>
            </a:r>
          </a:p>
          <a:p>
            <a:pPr marL="514350" indent="-457200">
              <a:buFont typeface="+mj-lt"/>
              <a:buAutoNum type="arabicPeriod"/>
            </a:pPr>
            <a:r>
              <a:rPr lang="en-US" sz="1600" dirty="0"/>
              <a:t>Process to be facilitated by a </a:t>
            </a:r>
            <a:r>
              <a:rPr lang="en-US" sz="1600" b="1" dirty="0"/>
              <a:t>conduit</a:t>
            </a:r>
            <a:r>
              <a:rPr lang="en-US" sz="1600" dirty="0"/>
              <a:t>;</a:t>
            </a:r>
          </a:p>
          <a:p>
            <a:pPr marL="514350" indent="-457200">
              <a:buFont typeface="+mj-lt"/>
              <a:buAutoNum type="arabicPeriod"/>
            </a:pPr>
            <a:r>
              <a:rPr lang="en-US" sz="1600" dirty="0"/>
              <a:t>Conduit helps to unlock a </a:t>
            </a:r>
            <a:r>
              <a:rPr lang="en-US" sz="1600" b="1" dirty="0"/>
              <a:t>‘shared space’ </a:t>
            </a:r>
            <a:r>
              <a:rPr lang="en-US" sz="1600" dirty="0"/>
              <a:t>based on a match of shared aspirations and values</a:t>
            </a:r>
          </a:p>
          <a:p>
            <a:pPr marL="457200" lvl="1" indent="0">
              <a:buNone/>
            </a:pPr>
            <a:endParaRPr lang="en-US" sz="1600" dirty="0"/>
          </a:p>
          <a:p>
            <a:pPr marL="457200" lvl="1" indent="0">
              <a:buNone/>
            </a:pPr>
            <a:endParaRPr lang="en-US" sz="1600" dirty="0"/>
          </a:p>
          <a:p>
            <a:endParaRPr lang="en-US" sz="1600" dirty="0"/>
          </a:p>
        </p:txBody>
      </p:sp>
      <p:sp>
        <p:nvSpPr>
          <p:cNvPr id="4" name="Rectangle 3">
            <a:extLst>
              <a:ext uri="{FF2B5EF4-FFF2-40B4-BE49-F238E27FC236}">
                <a16:creationId xmlns:a16="http://schemas.microsoft.com/office/drawing/2014/main" id="{39D59845-8E7F-EC48-9EE3-6B76079B9B9A}"/>
              </a:ext>
            </a:extLst>
          </p:cNvPr>
          <p:cNvSpPr/>
          <p:nvPr/>
        </p:nvSpPr>
        <p:spPr>
          <a:xfrm>
            <a:off x="347663" y="4309283"/>
            <a:ext cx="4572000" cy="1415772"/>
          </a:xfrm>
          <a:prstGeom prst="rect">
            <a:avLst/>
          </a:prstGeom>
        </p:spPr>
        <p:txBody>
          <a:bodyPr>
            <a:spAutoFit/>
          </a:bodyPr>
          <a:lstStyle/>
          <a:p>
            <a:r>
              <a:rPr lang="en-US" dirty="0"/>
              <a:t>Emerging project with Inspiring Communities group, bought about by </a:t>
            </a:r>
            <a:r>
              <a:rPr lang="en-US" i="1" dirty="0"/>
              <a:t>Edinburgh Chamber of Commerce</a:t>
            </a:r>
          </a:p>
          <a:p>
            <a:pPr lvl="1"/>
            <a:r>
              <a:rPr lang="en-US" sz="1600" i="1" dirty="0"/>
              <a:t>Aim: </a:t>
            </a:r>
            <a:r>
              <a:rPr lang="en-US" sz="1600" dirty="0"/>
              <a:t>To create more ‘Inspiring Partnerships’ eligible for annual award</a:t>
            </a:r>
          </a:p>
        </p:txBody>
      </p:sp>
      <p:pic>
        <p:nvPicPr>
          <p:cNvPr id="5" name="Picture 4">
            <a:extLst>
              <a:ext uri="{FF2B5EF4-FFF2-40B4-BE49-F238E27FC236}">
                <a16:creationId xmlns:a16="http://schemas.microsoft.com/office/drawing/2014/main" id="{D21B4C2F-6B9D-5C4F-BA4A-40E244C58822}"/>
              </a:ext>
            </a:extLst>
          </p:cNvPr>
          <p:cNvPicPr>
            <a:picLocks noChangeAspect="1"/>
          </p:cNvPicPr>
          <p:nvPr/>
        </p:nvPicPr>
        <p:blipFill>
          <a:blip r:embed="rId2"/>
          <a:stretch>
            <a:fillRect/>
          </a:stretch>
        </p:blipFill>
        <p:spPr>
          <a:xfrm>
            <a:off x="6263103" y="4175644"/>
            <a:ext cx="1677739" cy="1677739"/>
          </a:xfrm>
          <a:prstGeom prst="rect">
            <a:avLst/>
          </a:prstGeom>
        </p:spPr>
      </p:pic>
    </p:spTree>
    <p:extLst>
      <p:ext uri="{BB962C8B-B14F-4D97-AF65-F5344CB8AC3E}">
        <p14:creationId xmlns:p14="http://schemas.microsoft.com/office/powerpoint/2010/main" val="101346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5117-9022-274F-ABB1-6FC96E23F44C}"/>
              </a:ext>
            </a:extLst>
          </p:cNvPr>
          <p:cNvSpPr>
            <a:spLocks noGrp="1"/>
          </p:cNvSpPr>
          <p:nvPr>
            <p:ph type="title"/>
          </p:nvPr>
        </p:nvSpPr>
        <p:spPr>
          <a:xfrm>
            <a:off x="347661" y="591070"/>
            <a:ext cx="8448675" cy="695325"/>
          </a:xfrm>
        </p:spPr>
        <p:txBody>
          <a:bodyPr/>
          <a:lstStyle/>
          <a:p>
            <a:r>
              <a:rPr lang="en-US" dirty="0"/>
              <a:t>Context: the sustainability challenge</a:t>
            </a:r>
          </a:p>
        </p:txBody>
      </p:sp>
      <p:sp>
        <p:nvSpPr>
          <p:cNvPr id="3" name="Content Placeholder 2">
            <a:extLst>
              <a:ext uri="{FF2B5EF4-FFF2-40B4-BE49-F238E27FC236}">
                <a16:creationId xmlns:a16="http://schemas.microsoft.com/office/drawing/2014/main" id="{FE25679B-945B-A64B-B7F1-D4E4D288144E}"/>
              </a:ext>
            </a:extLst>
          </p:cNvPr>
          <p:cNvSpPr>
            <a:spLocks noGrp="1"/>
          </p:cNvSpPr>
          <p:nvPr>
            <p:ph idx="1"/>
          </p:nvPr>
        </p:nvSpPr>
        <p:spPr>
          <a:xfrm>
            <a:off x="347661" y="1305464"/>
            <a:ext cx="8448674" cy="4400910"/>
          </a:xfrm>
        </p:spPr>
        <p:txBody>
          <a:bodyPr/>
          <a:lstStyle/>
          <a:p>
            <a:r>
              <a:rPr lang="en-US" sz="1600" b="1" i="1" dirty="0"/>
              <a:t>How to reconnect business and societal goals?</a:t>
            </a:r>
          </a:p>
          <a:p>
            <a:pPr lvl="1"/>
            <a:r>
              <a:rPr lang="en-US" sz="1400" dirty="0"/>
              <a:t>going </a:t>
            </a:r>
            <a:r>
              <a:rPr lang="en-US" sz="1400" i="1" dirty="0"/>
              <a:t>beyond CSR </a:t>
            </a:r>
            <a:r>
              <a:rPr lang="en-US" sz="1400" dirty="0"/>
              <a:t>as a firm’s only moral obligation (</a:t>
            </a:r>
            <a:r>
              <a:rPr lang="en-GB" sz="1400" dirty="0"/>
              <a:t>e.g. Porter and Kramer, 2011; Bansal &amp; DesJardine, 2014; Scagnelli and Cisi, 2014)</a:t>
            </a:r>
          </a:p>
          <a:p>
            <a:pPr lvl="1"/>
            <a:r>
              <a:rPr lang="en-GB" sz="1400" dirty="0"/>
              <a:t>rearticulate business place in society and develop long-term sustainable business models (Lacy </a:t>
            </a:r>
            <a:r>
              <a:rPr lang="en-GB" sz="1400" i="1" dirty="0"/>
              <a:t>et al.,</a:t>
            </a:r>
            <a:r>
              <a:rPr lang="en-GB" sz="1400" dirty="0"/>
              <a:t> 2012) that address societal priorities</a:t>
            </a:r>
          </a:p>
          <a:p>
            <a:pPr lvl="1"/>
            <a:endParaRPr lang="en-GB" sz="1400" dirty="0"/>
          </a:p>
          <a:p>
            <a:r>
              <a:rPr lang="en-GB" sz="1600" b="1" i="1" dirty="0"/>
              <a:t>How to benefit from creating shared value?</a:t>
            </a:r>
          </a:p>
          <a:p>
            <a:pPr lvl="1"/>
            <a:r>
              <a:rPr lang="en-US" sz="1400" dirty="0"/>
              <a:t>Porter (2013) argued that the biggest opportunity in business today is to identify ways to a</a:t>
            </a:r>
            <a:r>
              <a:rPr lang="en-US" sz="1400" i="1" dirty="0"/>
              <a:t>ddress a social issue with a business model</a:t>
            </a:r>
          </a:p>
          <a:p>
            <a:pPr lvl="1"/>
            <a:r>
              <a:rPr lang="en-US" sz="1400" i="1" dirty="0"/>
              <a:t>Note: </a:t>
            </a:r>
            <a:r>
              <a:rPr lang="en-US" sz="1400" dirty="0"/>
              <a:t>the word </a:t>
            </a:r>
            <a:r>
              <a:rPr lang="en-US" sz="1400" i="1" dirty="0"/>
              <a:t>‘value’ </a:t>
            </a:r>
            <a:r>
              <a:rPr lang="en-US" sz="1400" dirty="0"/>
              <a:t>is contested &amp; often confused with ‘values’. Porter describes benefits to business and society, when a </a:t>
            </a:r>
            <a:r>
              <a:rPr lang="en-US" sz="1400" i="1" dirty="0"/>
              <a:t>business case </a:t>
            </a:r>
            <a:r>
              <a:rPr lang="en-US" sz="1400" dirty="0"/>
              <a:t>can be made. </a:t>
            </a:r>
          </a:p>
          <a:p>
            <a:pPr lvl="1"/>
            <a:endParaRPr lang="en-US" sz="1400" dirty="0"/>
          </a:p>
          <a:p>
            <a:r>
              <a:rPr lang="en-GB" sz="1600" b="1" i="1" dirty="0"/>
              <a:t>Where are the opportunities?</a:t>
            </a:r>
          </a:p>
          <a:p>
            <a:pPr lvl="1"/>
            <a:r>
              <a:rPr lang="en-GB" sz="1400" dirty="0"/>
              <a:t>Note: Business hold the majority of resources</a:t>
            </a:r>
          </a:p>
          <a:p>
            <a:pPr lvl="1"/>
            <a:r>
              <a:rPr lang="en-GB" sz="1400" dirty="0"/>
              <a:t>Note: Communities themselves are best placed to understand social issues, represented by TSOs / Charities. Avoid deficit model thinking: Likely that </a:t>
            </a:r>
            <a:r>
              <a:rPr lang="en-GB" sz="1400" b="1" dirty="0"/>
              <a:t>social capital &amp; assets </a:t>
            </a:r>
            <a:r>
              <a:rPr lang="en-GB" sz="1400" dirty="0"/>
              <a:t>already exists within communities</a:t>
            </a:r>
          </a:p>
          <a:p>
            <a:pPr lvl="1"/>
            <a:r>
              <a:rPr lang="en-GB" sz="1400" dirty="0"/>
              <a:t>Note: Businesses need to integrate a range of stakeholder views and build a </a:t>
            </a:r>
            <a:r>
              <a:rPr lang="en-GB" sz="1400" b="1" i="1" dirty="0"/>
              <a:t>meaningful</a:t>
            </a:r>
            <a:r>
              <a:rPr lang="en-GB" sz="1400" dirty="0"/>
              <a:t> engagement with them</a:t>
            </a:r>
          </a:p>
          <a:p>
            <a:pPr lvl="1"/>
            <a:endParaRPr lang="en-GB" sz="1400" dirty="0"/>
          </a:p>
          <a:p>
            <a:endParaRPr lang="en-US" sz="1800" dirty="0"/>
          </a:p>
        </p:txBody>
      </p:sp>
    </p:spTree>
    <p:extLst>
      <p:ext uri="{BB962C8B-B14F-4D97-AF65-F5344CB8AC3E}">
        <p14:creationId xmlns:p14="http://schemas.microsoft.com/office/powerpoint/2010/main" val="205359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C7EF-E579-9544-9A31-E0321922F7A5}"/>
              </a:ext>
            </a:extLst>
          </p:cNvPr>
          <p:cNvSpPr>
            <a:spLocks noGrp="1"/>
          </p:cNvSpPr>
          <p:nvPr>
            <p:ph type="title"/>
          </p:nvPr>
        </p:nvSpPr>
        <p:spPr/>
        <p:txBody>
          <a:bodyPr/>
          <a:lstStyle/>
          <a:p>
            <a:r>
              <a:rPr lang="en-US" dirty="0"/>
              <a:t>Doing CSR differently: </a:t>
            </a:r>
            <a:br>
              <a:rPr lang="en-US" dirty="0"/>
            </a:br>
            <a:r>
              <a:rPr lang="en-US" dirty="0"/>
              <a:t>Some emerging wicked problems …</a:t>
            </a:r>
            <a:br>
              <a:rPr lang="en-US" dirty="0"/>
            </a:br>
            <a:endParaRPr lang="en-US" dirty="0"/>
          </a:p>
        </p:txBody>
      </p:sp>
      <p:sp>
        <p:nvSpPr>
          <p:cNvPr id="3" name="Content Placeholder 2">
            <a:extLst>
              <a:ext uri="{FF2B5EF4-FFF2-40B4-BE49-F238E27FC236}">
                <a16:creationId xmlns:a16="http://schemas.microsoft.com/office/drawing/2014/main" id="{7CF28DAB-B224-C04B-9EB0-52BD2CB68A53}"/>
              </a:ext>
            </a:extLst>
          </p:cNvPr>
          <p:cNvSpPr>
            <a:spLocks noGrp="1"/>
          </p:cNvSpPr>
          <p:nvPr>
            <p:ph idx="1"/>
          </p:nvPr>
        </p:nvSpPr>
        <p:spPr>
          <a:xfrm>
            <a:off x="347663" y="1915021"/>
            <a:ext cx="8448675" cy="4400910"/>
          </a:xfrm>
        </p:spPr>
        <p:txBody>
          <a:bodyPr/>
          <a:lstStyle/>
          <a:p>
            <a:r>
              <a:rPr lang="en-US" sz="1600" b="1" i="1" dirty="0"/>
              <a:t>Power</a:t>
            </a:r>
            <a:r>
              <a:rPr lang="en-US" sz="1600" b="1" dirty="0"/>
              <a:t> </a:t>
            </a:r>
            <a:r>
              <a:rPr lang="en-US" sz="1600" dirty="0"/>
              <a:t>– in the allocation of resources from “for-profits” into communities and in the relationships formed between stakeholders. </a:t>
            </a:r>
            <a:r>
              <a:rPr lang="en-US" sz="1600" b="1" dirty="0"/>
              <a:t>Trust</a:t>
            </a:r>
            <a:r>
              <a:rPr lang="en-US" sz="1600" dirty="0"/>
              <a:t> also plays a part in this. </a:t>
            </a:r>
          </a:p>
          <a:p>
            <a:endParaRPr lang="en-US" sz="1000" dirty="0"/>
          </a:p>
          <a:p>
            <a:r>
              <a:rPr lang="en-US" sz="1600" b="1" i="1" dirty="0"/>
              <a:t>Ambiguity – </a:t>
            </a:r>
            <a:r>
              <a:rPr lang="en-US" sz="1600" dirty="0"/>
              <a:t>in the clarification of organisation ‘purpose’ and its alignment to multiple and often competing business and societal goals </a:t>
            </a:r>
          </a:p>
          <a:p>
            <a:pPr marL="0" indent="0">
              <a:buNone/>
            </a:pPr>
            <a:endParaRPr lang="en-US" sz="1600" b="1" dirty="0"/>
          </a:p>
          <a:p>
            <a:pPr marL="0" indent="0">
              <a:buNone/>
            </a:pPr>
            <a:endParaRPr lang="en-US" sz="1600" dirty="0"/>
          </a:p>
        </p:txBody>
      </p:sp>
      <p:pic>
        <p:nvPicPr>
          <p:cNvPr id="5" name="Picture 4">
            <a:extLst>
              <a:ext uri="{FF2B5EF4-FFF2-40B4-BE49-F238E27FC236}">
                <a16:creationId xmlns:a16="http://schemas.microsoft.com/office/drawing/2014/main" id="{7A4BDBD6-0FDC-7641-95CA-C654B2002D8D}"/>
              </a:ext>
            </a:extLst>
          </p:cNvPr>
          <p:cNvPicPr>
            <a:picLocks noChangeAspect="1"/>
          </p:cNvPicPr>
          <p:nvPr/>
        </p:nvPicPr>
        <p:blipFill>
          <a:blip r:embed="rId3"/>
          <a:stretch>
            <a:fillRect/>
          </a:stretch>
        </p:blipFill>
        <p:spPr>
          <a:xfrm>
            <a:off x="5406189" y="3164973"/>
            <a:ext cx="3255525" cy="2460951"/>
          </a:xfrm>
          <a:prstGeom prst="rect">
            <a:avLst/>
          </a:prstGeom>
        </p:spPr>
      </p:pic>
      <p:sp>
        <p:nvSpPr>
          <p:cNvPr id="6" name="Rectangle 5">
            <a:extLst>
              <a:ext uri="{FF2B5EF4-FFF2-40B4-BE49-F238E27FC236}">
                <a16:creationId xmlns:a16="http://schemas.microsoft.com/office/drawing/2014/main" id="{96196D72-2221-524F-A96E-15B9657BD831}"/>
              </a:ext>
            </a:extLst>
          </p:cNvPr>
          <p:cNvSpPr/>
          <p:nvPr/>
        </p:nvSpPr>
        <p:spPr>
          <a:xfrm>
            <a:off x="347663" y="3022722"/>
            <a:ext cx="5058526" cy="3293209"/>
          </a:xfrm>
          <a:prstGeom prst="rect">
            <a:avLst/>
          </a:prstGeom>
        </p:spPr>
        <p:txBody>
          <a:bodyPr wrap="square">
            <a:spAutoFit/>
          </a:bodyPr>
          <a:lstStyle/>
          <a:p>
            <a:pPr marL="285750" indent="-285750">
              <a:buFont typeface="Arial" panose="020B0604020202020204" pitchFamily="34" charset="0"/>
              <a:buChar char="•"/>
            </a:pPr>
            <a:endParaRPr lang="en-US" sz="1600" b="1" i="1" dirty="0"/>
          </a:p>
          <a:p>
            <a:pPr marL="285750" indent="-285750">
              <a:buFont typeface="Arial" panose="020B0604020202020204" pitchFamily="34" charset="0"/>
              <a:buChar char="•"/>
            </a:pPr>
            <a:r>
              <a:rPr lang="en-US" sz="1600" b="1" i="1" dirty="0"/>
              <a:t>Perspective</a:t>
            </a:r>
            <a:r>
              <a:rPr lang="en-US" sz="1600" b="1" dirty="0"/>
              <a:t> </a:t>
            </a:r>
            <a:r>
              <a:rPr lang="en-US" sz="1600" dirty="0"/>
              <a:t>– “business seeing itself differently, and if we can get others seeing business differently, we can change the world”” (Porter, 2013). </a:t>
            </a:r>
            <a:r>
              <a:rPr lang="en-US" sz="1600" i="1" dirty="0"/>
              <a:t>Same is true for TSO’s / Charities?</a:t>
            </a:r>
          </a:p>
          <a:p>
            <a:endParaRPr lang="en-US" sz="1600" dirty="0"/>
          </a:p>
          <a:p>
            <a:pPr marL="285750" indent="-285750">
              <a:buFont typeface="Arial" panose="020B0604020202020204" pitchFamily="34" charset="0"/>
              <a:buChar char="•"/>
            </a:pPr>
            <a:r>
              <a:rPr lang="en-US" sz="1600" b="1" i="1" dirty="0"/>
              <a:t>Relationship</a:t>
            </a:r>
            <a:r>
              <a:rPr lang="en-US" sz="1600" b="1" dirty="0"/>
              <a:t> – </a:t>
            </a:r>
            <a:r>
              <a:rPr lang="en-US" sz="1600" dirty="0"/>
              <a:t>business cannot address social issues alone: communities themselves best understand the challenges &amp; issues (viewpoints should not be </a:t>
            </a:r>
            <a:r>
              <a:rPr lang="en-US" sz="1600" dirty="0" err="1"/>
              <a:t>marginalised</a:t>
            </a:r>
            <a:r>
              <a:rPr lang="en-US" sz="1600" dirty="0"/>
              <a:t>); need to build a </a:t>
            </a:r>
            <a:r>
              <a:rPr lang="en-US" sz="1600" i="1" dirty="0"/>
              <a:t>meaningful</a:t>
            </a:r>
            <a:r>
              <a:rPr lang="en-US" sz="1600" dirty="0"/>
              <a:t> engagement between business and communities and assess potential conflict</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66653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0E791-B107-6B47-96B3-A17371BF99C4}"/>
              </a:ext>
            </a:extLst>
          </p:cNvPr>
          <p:cNvPicPr>
            <a:picLocks noChangeAspect="1"/>
          </p:cNvPicPr>
          <p:nvPr/>
        </p:nvPicPr>
        <p:blipFill>
          <a:blip r:embed="rId3">
            <a:alphaModFix amt="20000"/>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E64B861-29F6-5A45-BC7C-C6E95BA1A8DB}"/>
              </a:ext>
            </a:extLst>
          </p:cNvPr>
          <p:cNvSpPr>
            <a:spLocks noGrp="1"/>
          </p:cNvSpPr>
          <p:nvPr>
            <p:ph type="title"/>
          </p:nvPr>
        </p:nvSpPr>
        <p:spPr/>
        <p:txBody>
          <a:bodyPr/>
          <a:lstStyle/>
          <a:p>
            <a:r>
              <a:rPr lang="en-US" dirty="0">
                <a:solidFill>
                  <a:schemeClr val="bg1"/>
                </a:solidFill>
              </a:rPr>
              <a:t>The ‘North Star’ analogy</a:t>
            </a:r>
          </a:p>
        </p:txBody>
      </p:sp>
      <p:sp>
        <p:nvSpPr>
          <p:cNvPr id="3" name="Content Placeholder 2">
            <a:extLst>
              <a:ext uri="{FF2B5EF4-FFF2-40B4-BE49-F238E27FC236}">
                <a16:creationId xmlns:a16="http://schemas.microsoft.com/office/drawing/2014/main" id="{A1253135-D6FF-F541-8069-ACBB57327106}"/>
              </a:ext>
            </a:extLst>
          </p:cNvPr>
          <p:cNvSpPr>
            <a:spLocks noGrp="1"/>
          </p:cNvSpPr>
          <p:nvPr>
            <p:ph idx="1"/>
          </p:nvPr>
        </p:nvSpPr>
        <p:spPr>
          <a:xfrm>
            <a:off x="347663" y="1915021"/>
            <a:ext cx="8651958" cy="4400910"/>
          </a:xfrm>
        </p:spPr>
        <p:txBody>
          <a:bodyPr/>
          <a:lstStyle/>
          <a:p>
            <a:endParaRPr lang="en-US" sz="1200" dirty="0"/>
          </a:p>
          <a:p>
            <a:r>
              <a:rPr lang="en-US" sz="1800" dirty="0"/>
              <a:t>Scottish Government and their development agencies participants in rich picture exercises constantly referring back to the </a:t>
            </a:r>
            <a:r>
              <a:rPr lang="en-US" sz="1800" b="1" i="1" dirty="0"/>
              <a:t>“unique Scottish approach”</a:t>
            </a:r>
          </a:p>
          <a:p>
            <a:pPr marL="0" indent="0">
              <a:buNone/>
            </a:pPr>
            <a:endParaRPr lang="en-US" sz="1800" i="1" dirty="0"/>
          </a:p>
          <a:p>
            <a:r>
              <a:rPr lang="en-US" sz="1800" dirty="0"/>
              <a:t>Represented this as the </a:t>
            </a:r>
            <a:r>
              <a:rPr lang="en-US" sz="1800" i="1" dirty="0"/>
              <a:t>“North Star” </a:t>
            </a:r>
          </a:p>
          <a:p>
            <a:pPr lvl="1"/>
            <a:r>
              <a:rPr lang="en-US" sz="1600" dirty="0"/>
              <a:t>coalesced around an </a:t>
            </a:r>
            <a:r>
              <a:rPr lang="en-US" sz="1600" b="1" i="1" dirty="0"/>
              <a:t>‘inclusive capitalist’ </a:t>
            </a:r>
            <a:r>
              <a:rPr lang="en-US" sz="1600" dirty="0"/>
              <a:t>Economic Strategy (See Scottish Government Economic Strategy, 2015);</a:t>
            </a:r>
          </a:p>
          <a:p>
            <a:pPr lvl="1"/>
            <a:r>
              <a:rPr lang="en-US" sz="1600" dirty="0"/>
              <a:t>Embodied in the </a:t>
            </a:r>
            <a:r>
              <a:rPr lang="en-US" sz="1600" i="1" dirty="0"/>
              <a:t>‘Scottish Business Pledge’ </a:t>
            </a:r>
            <a:r>
              <a:rPr lang="en-US" sz="1600" dirty="0"/>
              <a:t>and emerging Scotland CAN-B initiative</a:t>
            </a:r>
            <a:endParaRPr lang="en-US" sz="1600" i="1" dirty="0"/>
          </a:p>
          <a:p>
            <a:endParaRPr lang="en-US" sz="1800" dirty="0"/>
          </a:p>
          <a:p>
            <a:r>
              <a:rPr lang="en-US" sz="1800" dirty="0"/>
              <a:t>Alignment issue was central in the rich pictures </a:t>
            </a:r>
          </a:p>
          <a:p>
            <a:pPr lvl="1"/>
            <a:r>
              <a:rPr lang="en-US" sz="1600" dirty="0"/>
              <a:t>Mixed views on the </a:t>
            </a:r>
            <a:r>
              <a:rPr lang="en-US" sz="1600" i="1" dirty="0"/>
              <a:t>‘which’ stars </a:t>
            </a:r>
            <a:r>
              <a:rPr lang="en-US" sz="1600" dirty="0"/>
              <a:t>and </a:t>
            </a:r>
            <a:r>
              <a:rPr lang="en-US" sz="1600" i="1" dirty="0"/>
              <a:t>‘how’ to align</a:t>
            </a:r>
          </a:p>
          <a:p>
            <a:pPr lvl="1"/>
            <a:r>
              <a:rPr lang="en-US" sz="1600" dirty="0"/>
              <a:t>Scottish Businesses and TSOs / Charities did not necessarily </a:t>
            </a:r>
            <a:r>
              <a:rPr lang="en-US" sz="1600" dirty="0" err="1"/>
              <a:t>recognise</a:t>
            </a:r>
            <a:r>
              <a:rPr lang="en-US" sz="1600" dirty="0"/>
              <a:t> ‘Business Pledge’ as the </a:t>
            </a:r>
            <a:r>
              <a:rPr lang="en-US" sz="1600" i="1" dirty="0"/>
              <a:t>North Star</a:t>
            </a:r>
          </a:p>
        </p:txBody>
      </p:sp>
    </p:spTree>
    <p:extLst>
      <p:ext uri="{BB962C8B-B14F-4D97-AF65-F5344CB8AC3E}">
        <p14:creationId xmlns:p14="http://schemas.microsoft.com/office/powerpoint/2010/main" val="2645883072"/>
      </p:ext>
    </p:extLst>
  </p:cSld>
  <p:clrMapOvr>
    <a:masterClrMapping/>
  </p:clrMapOvr>
</p:sld>
</file>

<file path=ppt/theme/theme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C72E20F809AC4AA8C91AA8D65BD3A2" ma:contentTypeVersion="12" ma:contentTypeDescription="Create a new document." ma:contentTypeScope="" ma:versionID="60d45485e643a3b3a97a8ad6247152a9">
  <xsd:schema xmlns:xsd="http://www.w3.org/2001/XMLSchema" xmlns:xs="http://www.w3.org/2001/XMLSchema" xmlns:p="http://schemas.microsoft.com/office/2006/metadata/properties" xmlns:ns1="http://schemas.microsoft.com/sharepoint/v3" targetNamespace="http://schemas.microsoft.com/office/2006/metadata/properties" ma:root="true" ma:fieldsID="f4154fbe9c80c4dd7d9e10f097ef4c3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4355EC-C788-4443-9296-5DD8D622A703}">
  <ds:schemaRefs>
    <ds:schemaRef ds:uri="http://schemas.microsoft.com/sharepoint/v3/contenttype/forms"/>
  </ds:schemaRefs>
</ds:datastoreItem>
</file>

<file path=customXml/itemProps2.xml><?xml version="1.0" encoding="utf-8"?>
<ds:datastoreItem xmlns:ds="http://schemas.openxmlformats.org/officeDocument/2006/customXml" ds:itemID="{3687012B-10E8-495C-83F9-38CCCE838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1C187D-A0E2-4D50-8B85-ED777107D297}">
  <ds:schemaRef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elements/1.1/"/>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24625</TotalTime>
  <Words>4755</Words>
  <Application>Microsoft Macintosh PowerPoint</Application>
  <PresentationFormat>On-screen Show (4:3)</PresentationFormat>
  <Paragraphs>682</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ＭＳ Ｐゴシック</vt:lpstr>
      <vt:lpstr>Arial</vt:lpstr>
      <vt:lpstr>Calibri</vt:lpstr>
      <vt:lpstr>Mangal</vt:lpstr>
      <vt:lpstr>7_Default Design</vt:lpstr>
      <vt:lpstr>Developing your ‘North Star’ to Clarify Purpose</vt:lpstr>
      <vt:lpstr>Outline</vt:lpstr>
      <vt:lpstr>Our interest &amp; motivation for research</vt:lpstr>
      <vt:lpstr>Putting SSM study into practice (I)</vt:lpstr>
      <vt:lpstr>PowerPoint Presentation</vt:lpstr>
      <vt:lpstr>Putting SSM study into practice (II)</vt:lpstr>
      <vt:lpstr>Context: the sustainability challenge</vt:lpstr>
      <vt:lpstr>Doing CSR differently:  Some emerging wicked problems … </vt:lpstr>
      <vt:lpstr>The ‘North Star’ analogy</vt:lpstr>
      <vt:lpstr>Clarifying organisation purpose</vt:lpstr>
      <vt:lpstr>Creating a ‘Shared Space’</vt:lpstr>
      <vt:lpstr>PowerPoint Presentation</vt:lpstr>
      <vt:lpstr>Where might OR help?</vt:lpstr>
      <vt:lpstr>Significance of the boundary idea in creating a shared space</vt:lpstr>
      <vt:lpstr>Some issues in applying CATWOE to create a ‘shared space’ (I)</vt:lpstr>
      <vt:lpstr>Some issues in applying CATWOE to create a ‘shared space’ (II)</vt:lpstr>
      <vt:lpstr>Translate each participating stakeholder purpose into  a) business offer b) TSO/Charity offer</vt:lpstr>
      <vt:lpstr>Example: Get on Board</vt:lpstr>
      <vt:lpstr>Translate each participating stakeholder purpose into  a) business offer b) TSO/Charity offer</vt:lpstr>
      <vt:lpstr>Illustrative example: Get on Board</vt:lpstr>
      <vt:lpstr>Implications for a shared space:  Facilitate the clarification of a shared WISION</vt:lpstr>
      <vt:lpstr>Some final thoughts …</vt:lpstr>
    </vt:vector>
  </TitlesOfParts>
  <Company>Edinburgh Napier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Leitch</dc:creator>
  <cp:lastModifiedBy>Miles Weaver</cp:lastModifiedBy>
  <cp:revision>339</cp:revision>
  <cp:lastPrinted>2018-09-10T14:43:00Z</cp:lastPrinted>
  <dcterms:created xsi:type="dcterms:W3CDTF">2015-01-29T16:35:56Z</dcterms:created>
  <dcterms:modified xsi:type="dcterms:W3CDTF">2018-09-11T13:23:56Z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0x01010095C72E20F809AC4AA8C91AA8D65BD3A2</vt:lpwstr>
  </property>
</Properties>
</file>