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256" r:id="rId3"/>
    <p:sldId id="257" r:id="rId4"/>
    <p:sldId id="260" r:id="rId5"/>
    <p:sldId id="272" r:id="rId6"/>
    <p:sldId id="262" r:id="rId7"/>
    <p:sldId id="285" r:id="rId8"/>
    <p:sldId id="290" r:id="rId9"/>
    <p:sldId id="286" r:id="rId10"/>
    <p:sldId id="291" r:id="rId11"/>
    <p:sldId id="296" r:id="rId12"/>
    <p:sldId id="292" r:id="rId13"/>
    <p:sldId id="271" r:id="rId14"/>
    <p:sldId id="275" r:id="rId15"/>
    <p:sldId id="276" r:id="rId16"/>
    <p:sldId id="278" r:id="rId17"/>
    <p:sldId id="277" r:id="rId18"/>
    <p:sldId id="283" r:id="rId19"/>
    <p:sldId id="293" r:id="rId20"/>
    <p:sldId id="274" r:id="rId21"/>
    <p:sldId id="295" r:id="rId22"/>
    <p:sldId id="287" r:id="rId23"/>
    <p:sldId id="284" r:id="rId24"/>
    <p:sldId id="288" r:id="rId25"/>
    <p:sldId id="298" r:id="rId26"/>
    <p:sldId id="297" r:id="rId27"/>
    <p:sldId id="273" r:id="rId28"/>
    <p:sldId id="279" r:id="rId29"/>
    <p:sldId id="280" r:id="rId30"/>
    <p:sldId id="270" r:id="rId31"/>
    <p:sldId id="281" r:id="rId32"/>
    <p:sldId id="294" r:id="rId33"/>
    <p:sldId id="282" r:id="rId34"/>
    <p:sldId id="299"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0F34"/>
    <a:srgbClr val="D31145"/>
    <a:srgbClr val="C41E3A"/>
    <a:srgbClr val="CC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75" autoAdjust="0"/>
    <p:restoredTop sz="90189" autoAdjust="0"/>
  </p:normalViewPr>
  <p:slideViewPr>
    <p:cSldViewPr snapToGrid="0">
      <p:cViewPr>
        <p:scale>
          <a:sx n="100" d="100"/>
          <a:sy n="100" d="100"/>
        </p:scale>
        <p:origin x="-1112" y="-72"/>
      </p:cViewPr>
      <p:guideLst>
        <p:guide orient="horz" pos="3353"/>
        <p:guide pos="864"/>
      </p:guideLst>
    </p:cSldViewPr>
  </p:slideViewPr>
  <p:outlineViewPr>
    <p:cViewPr>
      <p:scale>
        <a:sx n="33" d="100"/>
        <a:sy n="33" d="100"/>
      </p:scale>
      <p:origin x="0" y="8176"/>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notesMaster" Target="notesMasters/notes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FC395E-C38C-4F26-9C94-B8FBA38EC2F2}" type="datetimeFigureOut">
              <a:rPr lang="en-GB" smtClean="0"/>
              <a:t>24/05/2013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B821E0-4B1A-4D0C-9D65-7793A167C95C}" type="slidenum">
              <a:rPr lang="en-GB" smtClean="0"/>
              <a:t>‹#›</a:t>
            </a:fld>
            <a:endParaRPr lang="en-GB"/>
          </a:p>
        </p:txBody>
      </p:sp>
    </p:spTree>
    <p:extLst>
      <p:ext uri="{BB962C8B-B14F-4D97-AF65-F5344CB8AC3E}">
        <p14:creationId xmlns:p14="http://schemas.microsoft.com/office/powerpoint/2010/main" val="2677315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B821E0-4B1A-4D0C-9D65-7793A167C95C}" type="slidenum">
              <a:rPr lang="en-GB" smtClean="0"/>
              <a:t>3</a:t>
            </a:fld>
            <a:endParaRPr lang="en-GB"/>
          </a:p>
        </p:txBody>
      </p:sp>
    </p:spTree>
    <p:extLst>
      <p:ext uri="{BB962C8B-B14F-4D97-AF65-F5344CB8AC3E}">
        <p14:creationId xmlns:p14="http://schemas.microsoft.com/office/powerpoint/2010/main" val="55896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821E0-4B1A-4D0C-9D65-7793A167C95C}" type="slidenum">
              <a:rPr lang="en-GB" smtClean="0"/>
              <a:t>10</a:t>
            </a:fld>
            <a:endParaRPr lang="en-GB"/>
          </a:p>
        </p:txBody>
      </p:sp>
    </p:spTree>
    <p:extLst>
      <p:ext uri="{BB962C8B-B14F-4D97-AF65-F5344CB8AC3E}">
        <p14:creationId xmlns:p14="http://schemas.microsoft.com/office/powerpoint/2010/main" val="3015735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821E0-4B1A-4D0C-9D65-7793A167C95C}" type="slidenum">
              <a:rPr lang="en-GB" smtClean="0"/>
              <a:t>22</a:t>
            </a:fld>
            <a:endParaRPr lang="en-GB"/>
          </a:p>
        </p:txBody>
      </p:sp>
    </p:spTree>
    <p:extLst>
      <p:ext uri="{BB962C8B-B14F-4D97-AF65-F5344CB8AC3E}">
        <p14:creationId xmlns:p14="http://schemas.microsoft.com/office/powerpoint/2010/main" val="3471835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424705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164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40453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839AFD8-03E6-4852-9393-E3705217CDF1}" type="datetimeFigureOut">
              <a:rPr lang="en-US"/>
              <a:pPr>
                <a:defRPr/>
              </a:pPr>
              <a:t>24/05/2013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0E5A59C-7469-496A-9FA8-3B017C66E7F6}" type="slidenum">
              <a:rPr lang="en-GB"/>
              <a:pPr>
                <a:defRPr/>
              </a:pPr>
              <a:t>‹#›</a:t>
            </a:fld>
            <a:endParaRPr lang="en-GB"/>
          </a:p>
        </p:txBody>
      </p:sp>
    </p:spTree>
    <p:extLst>
      <p:ext uri="{BB962C8B-B14F-4D97-AF65-F5344CB8AC3E}">
        <p14:creationId xmlns:p14="http://schemas.microsoft.com/office/powerpoint/2010/main" val="110914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8762C5A-AE8F-4F44-92E4-9047B04E53AB}" type="datetimeFigureOut">
              <a:rPr lang="en-US"/>
              <a:pPr>
                <a:defRPr/>
              </a:pPr>
              <a:t>24/05/2013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5765B0A-2A67-4D3E-8CCC-6CBC36589F13}" type="slidenum">
              <a:rPr lang="en-GB"/>
              <a:pPr>
                <a:defRPr/>
              </a:pPr>
              <a:t>‹#›</a:t>
            </a:fld>
            <a:endParaRPr lang="en-GB"/>
          </a:p>
        </p:txBody>
      </p:sp>
    </p:spTree>
    <p:extLst>
      <p:ext uri="{BB962C8B-B14F-4D97-AF65-F5344CB8AC3E}">
        <p14:creationId xmlns:p14="http://schemas.microsoft.com/office/powerpoint/2010/main" val="1664586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1802B3F-5AA6-4279-9E93-F30BCE74C3DB}" type="datetimeFigureOut">
              <a:rPr lang="en-US"/>
              <a:pPr>
                <a:defRPr/>
              </a:pPr>
              <a:t>24/05/2013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981D80F-C1F3-4C8A-A196-6DA4B439FA0B}" type="slidenum">
              <a:rPr lang="en-GB"/>
              <a:pPr>
                <a:defRPr/>
              </a:pPr>
              <a:t>‹#›</a:t>
            </a:fld>
            <a:endParaRPr lang="en-GB"/>
          </a:p>
        </p:txBody>
      </p:sp>
    </p:spTree>
    <p:extLst>
      <p:ext uri="{BB962C8B-B14F-4D97-AF65-F5344CB8AC3E}">
        <p14:creationId xmlns:p14="http://schemas.microsoft.com/office/powerpoint/2010/main" val="2914951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554F80F-FDF8-4928-B1A9-0804CE9C91BB}" type="datetimeFigureOut">
              <a:rPr lang="en-US"/>
              <a:pPr>
                <a:defRPr/>
              </a:pPr>
              <a:t>24/05/2013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C2C4F43-2C69-4E59-907C-1D68CF22D23D}" type="slidenum">
              <a:rPr lang="en-GB"/>
              <a:pPr>
                <a:defRPr/>
              </a:pPr>
              <a:t>‹#›</a:t>
            </a:fld>
            <a:endParaRPr lang="en-GB"/>
          </a:p>
        </p:txBody>
      </p:sp>
    </p:spTree>
    <p:extLst>
      <p:ext uri="{BB962C8B-B14F-4D97-AF65-F5344CB8AC3E}">
        <p14:creationId xmlns:p14="http://schemas.microsoft.com/office/powerpoint/2010/main" val="676656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BEEF1AB-90AC-4899-A2F0-54DC5D585A57}" type="datetimeFigureOut">
              <a:rPr lang="en-US"/>
              <a:pPr>
                <a:defRPr/>
              </a:pPr>
              <a:t>24/05/2013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F8CFF8C-0274-4B81-A22A-099FD75224BB}" type="slidenum">
              <a:rPr lang="en-GB"/>
              <a:pPr>
                <a:defRPr/>
              </a:pPr>
              <a:t>‹#›</a:t>
            </a:fld>
            <a:endParaRPr lang="en-GB"/>
          </a:p>
        </p:txBody>
      </p:sp>
    </p:spTree>
    <p:extLst>
      <p:ext uri="{BB962C8B-B14F-4D97-AF65-F5344CB8AC3E}">
        <p14:creationId xmlns:p14="http://schemas.microsoft.com/office/powerpoint/2010/main" val="13303964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4EBE6A0-882E-4DE6-A8A1-6E14E1D6286E}" type="datetimeFigureOut">
              <a:rPr lang="en-US"/>
              <a:pPr>
                <a:defRPr/>
              </a:pPr>
              <a:t>24/05/2013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96156F6-CC9F-4605-B724-AEF447D5DDDC}" type="slidenum">
              <a:rPr lang="en-GB"/>
              <a:pPr>
                <a:defRPr/>
              </a:pPr>
              <a:t>‹#›</a:t>
            </a:fld>
            <a:endParaRPr lang="en-GB"/>
          </a:p>
        </p:txBody>
      </p:sp>
    </p:spTree>
    <p:extLst>
      <p:ext uri="{BB962C8B-B14F-4D97-AF65-F5344CB8AC3E}">
        <p14:creationId xmlns:p14="http://schemas.microsoft.com/office/powerpoint/2010/main" val="1027892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4EE7AE-0514-4012-8E98-4369E4C0CDEB}" type="datetimeFigureOut">
              <a:rPr lang="en-US"/>
              <a:pPr>
                <a:defRPr/>
              </a:pPr>
              <a:t>24/05/2013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4278871-D07A-4B68-A20A-22B88D7B6A36}" type="slidenum">
              <a:rPr lang="en-GB"/>
              <a:pPr>
                <a:defRPr/>
              </a:pPr>
              <a:t>‹#›</a:t>
            </a:fld>
            <a:endParaRPr lang="en-GB"/>
          </a:p>
        </p:txBody>
      </p:sp>
    </p:spTree>
    <p:extLst>
      <p:ext uri="{BB962C8B-B14F-4D97-AF65-F5344CB8AC3E}">
        <p14:creationId xmlns:p14="http://schemas.microsoft.com/office/powerpoint/2010/main" val="693519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7B492B-FE20-472A-95B2-61D167DEEB8C}" type="datetimeFigureOut">
              <a:rPr lang="en-US"/>
              <a:pPr>
                <a:defRPr/>
              </a:pPr>
              <a:t>24/05/2013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A5F200D-E9D1-496D-BAD5-515DC394BD34}" type="slidenum">
              <a:rPr lang="en-GB"/>
              <a:pPr>
                <a:defRPr/>
              </a:pPr>
              <a:t>‹#›</a:t>
            </a:fld>
            <a:endParaRPr lang="en-GB"/>
          </a:p>
        </p:txBody>
      </p:sp>
    </p:spTree>
    <p:extLst>
      <p:ext uri="{BB962C8B-B14F-4D97-AF65-F5344CB8AC3E}">
        <p14:creationId xmlns:p14="http://schemas.microsoft.com/office/powerpoint/2010/main" val="34519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6075" y="2087758"/>
            <a:ext cx="8448674" cy="42281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54325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0F9854-F4F6-4A7E-8AED-68D80B7EEBA4}" type="datetimeFigureOut">
              <a:rPr lang="en-US"/>
              <a:pPr>
                <a:defRPr/>
              </a:pPr>
              <a:t>24/05/2013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4DDAE7F-6D59-48AE-A061-B6FFE418C17D}" type="slidenum">
              <a:rPr lang="en-GB"/>
              <a:pPr>
                <a:defRPr/>
              </a:pPr>
              <a:t>‹#›</a:t>
            </a:fld>
            <a:endParaRPr lang="en-GB"/>
          </a:p>
        </p:txBody>
      </p:sp>
    </p:spTree>
    <p:extLst>
      <p:ext uri="{BB962C8B-B14F-4D97-AF65-F5344CB8AC3E}">
        <p14:creationId xmlns:p14="http://schemas.microsoft.com/office/powerpoint/2010/main" val="8231580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B0182F6-B588-4E52-9E85-5CA1F2E3A6DD}" type="datetimeFigureOut">
              <a:rPr lang="en-US"/>
              <a:pPr>
                <a:defRPr/>
              </a:pPr>
              <a:t>24/05/2013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74453B2-CF5C-4838-84BA-EC9E4FAE35D3}" type="slidenum">
              <a:rPr lang="en-GB"/>
              <a:pPr>
                <a:defRPr/>
              </a:pPr>
              <a:t>‹#›</a:t>
            </a:fld>
            <a:endParaRPr lang="en-GB"/>
          </a:p>
        </p:txBody>
      </p:sp>
    </p:spTree>
    <p:extLst>
      <p:ext uri="{BB962C8B-B14F-4D97-AF65-F5344CB8AC3E}">
        <p14:creationId xmlns:p14="http://schemas.microsoft.com/office/powerpoint/2010/main" val="37209093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9D1F292-20A2-410D-81D3-0029E6945754}" type="datetimeFigureOut">
              <a:rPr lang="en-US"/>
              <a:pPr>
                <a:defRPr/>
              </a:pPr>
              <a:t>24/05/2013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ACB5DAD-FD37-4565-AD78-D1025D86DDA2}" type="slidenum">
              <a:rPr lang="en-GB"/>
              <a:pPr>
                <a:defRPr/>
              </a:pPr>
              <a:t>‹#›</a:t>
            </a:fld>
            <a:endParaRPr lang="en-GB"/>
          </a:p>
        </p:txBody>
      </p:sp>
    </p:spTree>
    <p:extLst>
      <p:ext uri="{BB962C8B-B14F-4D97-AF65-F5344CB8AC3E}">
        <p14:creationId xmlns:p14="http://schemas.microsoft.com/office/powerpoint/2010/main" val="208053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782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88067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5898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83374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898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7494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99253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6550" y="846138"/>
            <a:ext cx="8448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46075" y="1858963"/>
            <a:ext cx="8448675" cy="444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pic>
        <p:nvPicPr>
          <p:cNvPr id="1028" name="Picture 17" descr="ENU_Logo_be0f34.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729413" y="131763"/>
            <a:ext cx="2200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userDrawn="1"/>
        </p:nvPicPr>
        <p:blipFill>
          <a:blip r:embed="rId14" cstate="print">
            <a:extLst>
              <a:ext uri="{28A0092B-C50C-407E-A947-70E740481C1C}">
                <a14:useLocalDpi xmlns:a14="http://schemas.microsoft.com/office/drawing/2010/main" val="0"/>
              </a:ext>
            </a:extLst>
          </a:blip>
          <a:srcRect l="68169" t="38446" r="7031"/>
          <a:stretch>
            <a:fillRect/>
          </a:stretch>
        </p:blipFill>
        <p:spPr bwMode="auto">
          <a:xfrm>
            <a:off x="187949" y="192051"/>
            <a:ext cx="1854835" cy="577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cs typeface="+mn-cs"/>
              </a:defRPr>
            </a:lvl1pPr>
          </a:lstStyle>
          <a:p>
            <a:pPr>
              <a:defRPr/>
            </a:pPr>
            <a:fld id="{039039BF-D5F9-48EE-987B-DE28048A7194}" type="datetimeFigureOut">
              <a:rPr lang="en-US"/>
              <a:pPr>
                <a:defRPr/>
              </a:pPr>
              <a:t>24/05/2013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cs typeface="+mn-cs"/>
              </a:defRPr>
            </a:lvl1pPr>
          </a:lstStyle>
          <a:p>
            <a:pPr>
              <a:defRPr/>
            </a:pPr>
            <a:fld id="{50BE3686-FE60-436E-A67A-03D9CFDE22F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owa.napier.ac.uk/owa/redir.aspx?C=qNCcviLAgUisWVs1Eae7f7wChnRHAtAIeNtP9pUaYRkedOQWQe2PVi11zvwuID8z1eX-Fen_rog.&amp;URL=http://www.delni.gov.uk/economic-inactivity-literature-review-projec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92845"/>
            <a:ext cx="7772400" cy="1470025"/>
          </a:xfrm>
        </p:spPr>
        <p:txBody>
          <a:bodyPr/>
          <a:lstStyle/>
          <a:p>
            <a:pPr algn="ctr"/>
            <a:r>
              <a:rPr lang="en-GB" dirty="0"/>
              <a:t>DELNI Economic Inactivity </a:t>
            </a:r>
            <a:r>
              <a:rPr lang="en-GB" dirty="0" smtClean="0"/>
              <a:t>Strategy </a:t>
            </a:r>
            <a:r>
              <a:rPr lang="en-GB" dirty="0"/>
              <a:t>Literature </a:t>
            </a:r>
            <a:r>
              <a:rPr lang="en-GB" dirty="0" smtClean="0"/>
              <a:t>Review:</a:t>
            </a:r>
            <a:br>
              <a:rPr lang="en-GB" dirty="0" smtClean="0"/>
            </a:br>
            <a:r>
              <a:rPr lang="en-GB" sz="2400" dirty="0"/>
              <a:t>t</a:t>
            </a:r>
            <a:r>
              <a:rPr lang="en-GB" sz="2400" dirty="0" smtClean="0"/>
              <a:t>hose </a:t>
            </a:r>
            <a:r>
              <a:rPr lang="en-GB" sz="2400" dirty="0"/>
              <a:t>with family </a:t>
            </a:r>
            <a:r>
              <a:rPr lang="en-GB" sz="2400" dirty="0" smtClean="0"/>
              <a:t>commitments &amp; </a:t>
            </a:r>
            <a:br>
              <a:rPr lang="en-GB" sz="2400" dirty="0" smtClean="0"/>
            </a:br>
            <a:r>
              <a:rPr lang="en-GB" sz="2400" dirty="0" smtClean="0"/>
              <a:t>the </a:t>
            </a:r>
            <a:r>
              <a:rPr lang="en-GB" sz="2400" dirty="0"/>
              <a:t>long-term sick and disabled </a:t>
            </a:r>
          </a:p>
        </p:txBody>
      </p:sp>
      <p:sp>
        <p:nvSpPr>
          <p:cNvPr id="5" name="Subtitle 4"/>
          <p:cNvSpPr>
            <a:spLocks noGrp="1"/>
          </p:cNvSpPr>
          <p:nvPr>
            <p:ph type="subTitle" idx="1"/>
          </p:nvPr>
        </p:nvSpPr>
        <p:spPr>
          <a:xfrm>
            <a:off x="1316335" y="3374877"/>
            <a:ext cx="6541476" cy="3197820"/>
          </a:xfrm>
        </p:spPr>
        <p:txBody>
          <a:bodyPr/>
          <a:lstStyle/>
          <a:p>
            <a:r>
              <a:rPr lang="en-GB" sz="1600" dirty="0" smtClean="0"/>
              <a:t>Presentation to </a:t>
            </a:r>
            <a:r>
              <a:rPr lang="en-GB" sz="1600" dirty="0"/>
              <a:t>Department for Employment and Learning Northern Ireland </a:t>
            </a:r>
          </a:p>
          <a:p>
            <a:r>
              <a:rPr lang="en-GB" sz="1600" dirty="0" smtClean="0"/>
              <a:t>22</a:t>
            </a:r>
            <a:r>
              <a:rPr lang="en-GB" sz="1600" baseline="30000" dirty="0" smtClean="0"/>
              <a:t>nd</a:t>
            </a:r>
            <a:r>
              <a:rPr lang="en-GB" sz="1600" dirty="0" smtClean="0"/>
              <a:t> May 2013</a:t>
            </a:r>
          </a:p>
          <a:p>
            <a:r>
              <a:rPr lang="en-GB" sz="1600" dirty="0"/>
              <a:t>Professor </a:t>
            </a:r>
            <a:r>
              <a:rPr lang="en-GB" sz="1600" dirty="0" smtClean="0"/>
              <a:t>Ronald </a:t>
            </a:r>
            <a:r>
              <a:rPr lang="en-GB" sz="1600" dirty="0"/>
              <a:t>McQuaid</a:t>
            </a:r>
          </a:p>
          <a:p>
            <a:endParaRPr lang="en-GB" sz="1600" dirty="0" smtClean="0"/>
          </a:p>
          <a:p>
            <a:r>
              <a:rPr lang="en-GB" sz="1800" dirty="0" smtClean="0"/>
              <a:t>(Report by Professor </a:t>
            </a:r>
            <a:r>
              <a:rPr lang="en-GB" sz="1800" dirty="0"/>
              <a:t>Ronald McQuaid, Dr Helen Graham, Dr Marina </a:t>
            </a:r>
            <a:r>
              <a:rPr lang="en-GB" sz="1800" dirty="0" err="1"/>
              <a:t>Shapira</a:t>
            </a:r>
            <a:r>
              <a:rPr lang="en-GB" sz="1800" dirty="0"/>
              <a:t>, Professor Robert </a:t>
            </a:r>
            <a:r>
              <a:rPr lang="en-GB" sz="1800" dirty="0" err="1" smtClean="0"/>
              <a:t>Raeside</a:t>
            </a:r>
            <a:r>
              <a:rPr lang="en-GB" sz="1800" dirty="0" smtClean="0"/>
              <a:t>)</a:t>
            </a:r>
            <a:endParaRPr lang="en-GB" sz="1800" dirty="0"/>
          </a:p>
          <a:p>
            <a:endParaRPr lang="en-GB" sz="1600" dirty="0"/>
          </a:p>
          <a:p>
            <a:r>
              <a:rPr lang="en-GB" sz="1800" dirty="0" smtClean="0"/>
              <a:t>Employment Research Institute, </a:t>
            </a:r>
          </a:p>
          <a:p>
            <a:r>
              <a:rPr lang="en-GB" sz="1800" dirty="0" smtClean="0"/>
              <a:t>Edinburgh Napier University</a:t>
            </a:r>
          </a:p>
          <a:p>
            <a:r>
              <a:rPr lang="en-GB" sz="1600" dirty="0" err="1" smtClean="0"/>
              <a:t>r.mcquaid@napier.ac.uk</a:t>
            </a:r>
            <a:endParaRPr lang="en-GB" sz="16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86109265"/>
              </p:ext>
            </p:extLst>
          </p:nvPr>
        </p:nvGraphicFramePr>
        <p:xfrm>
          <a:off x="342899" y="2151348"/>
          <a:ext cx="8229602" cy="1975866"/>
        </p:xfrm>
        <a:graphic>
          <a:graphicData uri="http://schemas.openxmlformats.org/drawingml/2006/table">
            <a:tbl>
              <a:tblPr firstRow="1" firstCol="1" bandRow="1" bandCol="1"/>
              <a:tblGrid>
                <a:gridCol w="966155"/>
                <a:gridCol w="966155"/>
                <a:gridCol w="725851"/>
                <a:gridCol w="725851"/>
                <a:gridCol w="725851"/>
                <a:gridCol w="725851"/>
                <a:gridCol w="725851"/>
                <a:gridCol w="725851"/>
                <a:gridCol w="725851"/>
                <a:gridCol w="725851"/>
                <a:gridCol w="490484"/>
              </a:tblGrid>
              <a:tr h="192786">
                <a:tc gridSpan="11">
                  <a:txBody>
                    <a:bodyPr/>
                    <a:lstStyle/>
                    <a:p>
                      <a:pPr>
                        <a:lnSpc>
                          <a:spcPct val="115000"/>
                        </a:lnSpc>
                        <a:spcAft>
                          <a:spcPts val="0"/>
                        </a:spcAft>
                      </a:pPr>
                      <a:r>
                        <a:rPr lang="en-GB" sz="900" b="1">
                          <a:effectLst/>
                          <a:latin typeface="Calibri"/>
                          <a:ea typeface="Times New Roman"/>
                          <a:cs typeface="Calibri"/>
                        </a:rPr>
                        <a:t>  </a:t>
                      </a:r>
                      <a:r>
                        <a:rPr lang="en-GB" sz="1100" b="1">
                          <a:effectLst/>
                          <a:latin typeface="Calibri"/>
                          <a:ea typeface="Times New Roman"/>
                          <a:cs typeface="Calibri"/>
                        </a:rPr>
                        <a:t>Table 2.2:  Disability, Dependency and Economic activity in 2012 (LFS)</a:t>
                      </a:r>
                      <a:endParaRPr lang="en-GB" sz="1100">
                        <a:effectLst/>
                        <a:latin typeface="Calibri"/>
                        <a:ea typeface="Times New Roman"/>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2880">
                <a:tc rowSpan="3" gridSpan="2">
                  <a:txBody>
                    <a:bodyPr/>
                    <a:lstStyle/>
                    <a:p>
                      <a:pPr>
                        <a:lnSpc>
                          <a:spcPct val="115000"/>
                        </a:lnSpc>
                        <a:spcAft>
                          <a:spcPts val="0"/>
                        </a:spcAft>
                      </a:pPr>
                      <a:r>
                        <a:rPr lang="en-GB" sz="900" b="1">
                          <a:effectLst/>
                          <a:latin typeface="Calibri"/>
                          <a:ea typeface="Times New Roman"/>
                          <a:cs typeface="Calibri"/>
                        </a:rPr>
                        <a:t> </a:t>
                      </a:r>
                      <a:endParaRPr lang="en-GB" sz="1100">
                        <a:effectLst/>
                        <a:latin typeface="Calibri"/>
                        <a:ea typeface="Times New Roman"/>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rowSpan="3" hMerge="1">
                  <a:txBody>
                    <a:bodyPr/>
                    <a:lstStyle/>
                    <a:p>
                      <a:endParaRPr lang="en-GB"/>
                    </a:p>
                  </a:txBody>
                  <a:tcPr/>
                </a:tc>
                <a:tc gridSpan="3">
                  <a:txBody>
                    <a:bodyPr/>
                    <a:lstStyle/>
                    <a:p>
                      <a:pPr>
                        <a:lnSpc>
                          <a:spcPct val="115000"/>
                        </a:lnSpc>
                        <a:spcAft>
                          <a:spcPts val="0"/>
                        </a:spcAft>
                      </a:pPr>
                      <a:r>
                        <a:rPr lang="en-GB" sz="900">
                          <a:effectLst/>
                          <a:latin typeface="Calibri"/>
                          <a:ea typeface="Times New Roman"/>
                          <a:cs typeface="Calibri"/>
                        </a:rPr>
                        <a:t>Married/co-habiting dependent children</a:t>
                      </a:r>
                      <a:endParaRPr lang="en-GB" sz="1100">
                        <a:effectLst/>
                        <a:latin typeface="Calibri"/>
                        <a:ea typeface="Times New Roman"/>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hMerge="1">
                  <a:txBody>
                    <a:bodyPr/>
                    <a:lstStyle/>
                    <a:p>
                      <a:endParaRPr lang="en-GB"/>
                    </a:p>
                  </a:txBody>
                  <a:tcPr/>
                </a:tc>
                <a:tc hMerge="1">
                  <a:txBody>
                    <a:bodyPr/>
                    <a:lstStyle/>
                    <a:p>
                      <a:endParaRPr lang="en-GB"/>
                    </a:p>
                  </a:txBody>
                  <a:tcPr/>
                </a:tc>
                <a:tc gridSpan="3">
                  <a:txBody>
                    <a:bodyPr/>
                    <a:lstStyle/>
                    <a:p>
                      <a:pPr>
                        <a:lnSpc>
                          <a:spcPct val="115000"/>
                        </a:lnSpc>
                        <a:spcAft>
                          <a:spcPts val="0"/>
                        </a:spcAft>
                      </a:pPr>
                      <a:r>
                        <a:rPr lang="en-GB" sz="900">
                          <a:effectLst/>
                          <a:latin typeface="Calibri"/>
                          <a:ea typeface="Times New Roman"/>
                          <a:cs typeface="Calibri"/>
                        </a:rPr>
                        <a:t>Lone parent dependent children</a:t>
                      </a:r>
                      <a:endParaRPr lang="en-GB" sz="1100">
                        <a:effectLst/>
                        <a:latin typeface="Calibri"/>
                        <a:ea typeface="Times New Roman"/>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hMerge="1">
                  <a:txBody>
                    <a:bodyPr/>
                    <a:lstStyle/>
                    <a:p>
                      <a:endParaRPr lang="en-GB"/>
                    </a:p>
                  </a:txBody>
                  <a:tcPr/>
                </a:tc>
                <a:tc hMerge="1">
                  <a:txBody>
                    <a:bodyPr/>
                    <a:lstStyle/>
                    <a:p>
                      <a:endParaRPr lang="en-GB"/>
                    </a:p>
                  </a:txBody>
                  <a:tcPr/>
                </a:tc>
                <a:tc gridSpan="3">
                  <a:txBody>
                    <a:bodyPr/>
                    <a:lstStyle/>
                    <a:p>
                      <a:pPr>
                        <a:lnSpc>
                          <a:spcPct val="115000"/>
                        </a:lnSpc>
                        <a:spcAft>
                          <a:spcPts val="0"/>
                        </a:spcAft>
                      </a:pPr>
                      <a:r>
                        <a:rPr lang="en-GB" sz="900">
                          <a:effectLst/>
                          <a:latin typeface="Calibri"/>
                          <a:ea typeface="Times New Roman"/>
                          <a:cs typeface="Calibri"/>
                        </a:rPr>
                        <a:t>No dependents</a:t>
                      </a:r>
                      <a:endParaRPr lang="en-GB" sz="1100">
                        <a:effectLst/>
                        <a:latin typeface="Calibri"/>
                        <a:ea typeface="Times New Roman"/>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hMerge="1">
                  <a:txBody>
                    <a:bodyPr/>
                    <a:lstStyle/>
                    <a:p>
                      <a:endParaRPr lang="en-GB"/>
                    </a:p>
                  </a:txBody>
                  <a:tcPr/>
                </a:tc>
                <a:tc hMerge="1">
                  <a:txBody>
                    <a:bodyPr/>
                    <a:lstStyle/>
                    <a:p>
                      <a:endParaRPr lang="en-GB"/>
                    </a:p>
                  </a:txBody>
                  <a:tcPr/>
                </a:tc>
              </a:tr>
              <a:tr h="182880">
                <a:tc gridSpan="2" vMerge="1">
                  <a:txBody>
                    <a:bodyPr/>
                    <a:lstStyle/>
                    <a:p>
                      <a:endParaRPr lang="en-GB"/>
                    </a:p>
                  </a:txBody>
                  <a:tcPr/>
                </a:tc>
                <a:tc hMerge="1" vMerge="1">
                  <a:txBody>
                    <a:bodyPr/>
                    <a:lstStyle/>
                    <a:p>
                      <a:endParaRPr lang="en-GB"/>
                    </a:p>
                  </a:txBody>
                  <a:tcPr/>
                </a:tc>
                <a:tc gridSpan="2">
                  <a:txBody>
                    <a:bodyPr/>
                    <a:lstStyle/>
                    <a:p>
                      <a:pPr>
                        <a:lnSpc>
                          <a:spcPct val="115000"/>
                        </a:lnSpc>
                        <a:spcAft>
                          <a:spcPts val="0"/>
                        </a:spcAft>
                      </a:pPr>
                      <a:r>
                        <a:rPr lang="en-GB" sz="900">
                          <a:effectLst/>
                          <a:latin typeface="Calibri"/>
                          <a:ea typeface="Times New Roman"/>
                          <a:cs typeface="Calibri"/>
                        </a:rPr>
                        <a:t>Disability</a:t>
                      </a:r>
                      <a:endParaRPr lang="en-GB" sz="1100">
                        <a:effectLst/>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en-GB"/>
                    </a:p>
                  </a:txBody>
                  <a:tcPr/>
                </a:tc>
                <a:tc rowSpan="2">
                  <a:txBody>
                    <a:bodyPr/>
                    <a:lstStyle/>
                    <a:p>
                      <a:pPr>
                        <a:lnSpc>
                          <a:spcPct val="115000"/>
                        </a:lnSpc>
                        <a:spcAft>
                          <a:spcPts val="0"/>
                        </a:spcAft>
                      </a:pPr>
                      <a:r>
                        <a:rPr lang="en-GB" sz="900">
                          <a:effectLst/>
                          <a:latin typeface="Calibri"/>
                          <a:ea typeface="Times New Roman"/>
                          <a:cs typeface="Calibri"/>
                        </a:rPr>
                        <a:t>Total</a:t>
                      </a:r>
                      <a:endParaRPr lang="en-GB" sz="1100">
                        <a:effectLst/>
                        <a:latin typeface="Calibri"/>
                        <a:ea typeface="Times New Roman"/>
                        <a:cs typeface="Times New Roman"/>
                      </a:endParaRPr>
                    </a:p>
                  </a:txBody>
                  <a:tcPr marL="68580" marR="68580" marT="0" marB="0">
                    <a:lnL>
                      <a:noFill/>
                    </a:lnL>
                    <a:lnR>
                      <a:noFill/>
                    </a:lnR>
                    <a:lnT>
                      <a:noFill/>
                    </a:lnT>
                    <a:lnB>
                      <a:noFill/>
                    </a:lnB>
                  </a:tcPr>
                </a:tc>
                <a:tc gridSpan="2">
                  <a:txBody>
                    <a:bodyPr/>
                    <a:lstStyle/>
                    <a:p>
                      <a:pPr>
                        <a:lnSpc>
                          <a:spcPct val="115000"/>
                        </a:lnSpc>
                        <a:spcAft>
                          <a:spcPts val="0"/>
                        </a:spcAft>
                      </a:pPr>
                      <a:r>
                        <a:rPr lang="en-GB" sz="900">
                          <a:effectLst/>
                          <a:latin typeface="Calibri"/>
                          <a:ea typeface="Times New Roman"/>
                          <a:cs typeface="Calibri"/>
                        </a:rPr>
                        <a:t>Disability</a:t>
                      </a:r>
                      <a:endParaRPr lang="en-GB" sz="1100">
                        <a:effectLst/>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en-GB"/>
                    </a:p>
                  </a:txBody>
                  <a:tcPr/>
                </a:tc>
                <a:tc rowSpan="2">
                  <a:txBody>
                    <a:bodyPr/>
                    <a:lstStyle/>
                    <a:p>
                      <a:pPr>
                        <a:lnSpc>
                          <a:spcPct val="115000"/>
                        </a:lnSpc>
                        <a:spcAft>
                          <a:spcPts val="0"/>
                        </a:spcAft>
                      </a:pPr>
                      <a:r>
                        <a:rPr lang="en-GB" sz="900">
                          <a:effectLst/>
                          <a:latin typeface="Calibri"/>
                          <a:ea typeface="Times New Roman"/>
                          <a:cs typeface="Calibri"/>
                        </a:rPr>
                        <a:t>Total</a:t>
                      </a:r>
                      <a:endParaRPr lang="en-GB" sz="1100">
                        <a:effectLst/>
                        <a:latin typeface="Calibri"/>
                        <a:ea typeface="Times New Roman"/>
                        <a:cs typeface="Times New Roman"/>
                      </a:endParaRPr>
                    </a:p>
                  </a:txBody>
                  <a:tcPr marL="68580" marR="68580" marT="0" marB="0">
                    <a:lnL>
                      <a:noFill/>
                    </a:lnL>
                    <a:lnR>
                      <a:noFill/>
                    </a:lnR>
                    <a:lnT>
                      <a:noFill/>
                    </a:lnT>
                    <a:lnB>
                      <a:noFill/>
                    </a:lnB>
                  </a:tcPr>
                </a:tc>
                <a:tc gridSpan="2">
                  <a:txBody>
                    <a:bodyPr/>
                    <a:lstStyle/>
                    <a:p>
                      <a:pPr>
                        <a:lnSpc>
                          <a:spcPct val="115000"/>
                        </a:lnSpc>
                        <a:spcAft>
                          <a:spcPts val="0"/>
                        </a:spcAft>
                      </a:pPr>
                      <a:r>
                        <a:rPr lang="en-GB" sz="900">
                          <a:effectLst/>
                          <a:latin typeface="Calibri"/>
                          <a:ea typeface="Times New Roman"/>
                          <a:cs typeface="Calibri"/>
                        </a:rPr>
                        <a:t>Disability</a:t>
                      </a:r>
                      <a:endParaRPr lang="en-GB" sz="1100">
                        <a:effectLst/>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en-GB"/>
                    </a:p>
                  </a:txBody>
                  <a:tcPr/>
                </a:tc>
                <a:tc rowSpan="2">
                  <a:txBody>
                    <a:bodyPr/>
                    <a:lstStyle/>
                    <a:p>
                      <a:pPr>
                        <a:lnSpc>
                          <a:spcPct val="115000"/>
                        </a:lnSpc>
                        <a:spcAft>
                          <a:spcPts val="0"/>
                        </a:spcAft>
                      </a:pPr>
                      <a:r>
                        <a:rPr lang="en-GB" sz="900">
                          <a:effectLst/>
                          <a:latin typeface="Calibri"/>
                          <a:ea typeface="Times New Roman"/>
                          <a:cs typeface="Calibri"/>
                        </a:rPr>
                        <a:t>Total</a:t>
                      </a:r>
                      <a:endParaRPr lang="en-GB" sz="1100">
                        <a:effectLst/>
                        <a:latin typeface="Calibri"/>
                        <a:ea typeface="Times New Roman"/>
                        <a:cs typeface="Times New Roman"/>
                      </a:endParaRPr>
                    </a:p>
                  </a:txBody>
                  <a:tcPr marL="68580" marR="68580" marT="0" marB="0">
                    <a:lnL>
                      <a:noFill/>
                    </a:lnL>
                    <a:lnR>
                      <a:noFill/>
                    </a:lnR>
                    <a:lnT>
                      <a:noFill/>
                    </a:lnT>
                    <a:lnB>
                      <a:noFill/>
                    </a:lnB>
                  </a:tcPr>
                </a:tc>
              </a:tr>
              <a:tr h="190500">
                <a:tc gridSpan="2" vMerge="1">
                  <a:txBody>
                    <a:bodyPr/>
                    <a:lstStyle/>
                    <a:p>
                      <a:endParaRPr lang="en-GB"/>
                    </a:p>
                  </a:txBody>
                  <a:tcPr/>
                </a:tc>
                <a:tc hMerge="1"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Disabled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Not disabled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Disabled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Not disabled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Disabled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Not disabled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vMerge="1">
                  <a:txBody>
                    <a:bodyPr/>
                    <a:lstStyle/>
                    <a:p>
                      <a:endParaRPr lang="en-GB"/>
                    </a:p>
                  </a:txBody>
                  <a:tcPr/>
                </a:tc>
              </a:tr>
              <a:tr h="220980">
                <a:tc rowSpan="3">
                  <a:txBody>
                    <a:bodyPr/>
                    <a:lstStyle/>
                    <a:p>
                      <a:pPr>
                        <a:lnSpc>
                          <a:spcPct val="115000"/>
                        </a:lnSpc>
                        <a:spcAft>
                          <a:spcPts val="0"/>
                        </a:spcAft>
                      </a:pPr>
                      <a:r>
                        <a:rPr lang="en-GB" sz="900" b="1">
                          <a:effectLst/>
                          <a:latin typeface="Calibri"/>
                          <a:ea typeface="Times New Roman"/>
                          <a:cs typeface="Calibri"/>
                        </a:rPr>
                        <a:t>Great Britain</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In employment</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60.6%</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77.0%</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dirty="0">
                          <a:effectLst/>
                          <a:latin typeface="Calibri"/>
                          <a:ea typeface="Times New Roman"/>
                          <a:cs typeface="Calibri"/>
                        </a:rPr>
                        <a:t>74.7%</a:t>
                      </a:r>
                      <a:endParaRPr lang="en-GB" sz="1100" dirty="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37.5%</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53.7%</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50.1%</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49.8%</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81.1%</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73.8%</a:t>
                      </a:r>
                      <a:endParaRPr lang="en-GB" sz="1100">
                        <a:effectLst/>
                        <a:latin typeface="Calibri"/>
                        <a:ea typeface="Times New Roman"/>
                        <a:cs typeface="Times New Roman"/>
                      </a:endParaRPr>
                    </a:p>
                  </a:txBody>
                  <a:tcPr marL="68580" marR="68580" marT="0" marB="0">
                    <a:lnL>
                      <a:noFill/>
                    </a:lnL>
                    <a:lnR>
                      <a:noFill/>
                    </a:lnR>
                    <a:lnT>
                      <a:noFill/>
                    </a:lnT>
                    <a:lnB>
                      <a:noFill/>
                    </a:lnB>
                  </a:tcPr>
                </a:tc>
              </a:tr>
              <a:tr h="213360">
                <a:tc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ILO unemployed</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5.6%</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5.3%</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5.4%</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12.0%</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13.5%</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13.2%</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7.1%</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6.5%</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6.6%</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r>
              <a:tr h="182880">
                <a:tc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Inactive</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33.8%</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17.6%</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19.9%</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50.5%</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32.8%</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36.7%</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43.1%</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12.4%</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19.6%</a:t>
                      </a:r>
                      <a:endParaRPr lang="en-GB" sz="1100">
                        <a:effectLst/>
                        <a:latin typeface="Calibri"/>
                        <a:ea typeface="Times New Roman"/>
                        <a:cs typeface="Times New Roman"/>
                      </a:endParaRPr>
                    </a:p>
                  </a:txBody>
                  <a:tcPr marL="68580" marR="68580" marT="0" marB="0">
                    <a:lnL>
                      <a:noFill/>
                    </a:lnL>
                    <a:lnR>
                      <a:noFill/>
                    </a:lnR>
                    <a:lnT>
                      <a:noFill/>
                    </a:lnT>
                    <a:lnB>
                      <a:noFill/>
                    </a:lnB>
                  </a:tcPr>
                </a:tc>
              </a:tr>
              <a:tr h="213360">
                <a:tc rowSpan="3">
                  <a:txBody>
                    <a:bodyPr/>
                    <a:lstStyle/>
                    <a:p>
                      <a:pPr>
                        <a:lnSpc>
                          <a:spcPct val="115000"/>
                        </a:lnSpc>
                        <a:spcAft>
                          <a:spcPts val="0"/>
                        </a:spcAft>
                      </a:pPr>
                      <a:r>
                        <a:rPr lang="en-GB" sz="900" b="1">
                          <a:effectLst/>
                          <a:latin typeface="Calibri"/>
                          <a:ea typeface="Times New Roman"/>
                          <a:cs typeface="Calibri"/>
                        </a:rPr>
                        <a:t>Northern Ireland</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In employment</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53.8%</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77.1%</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74.3%</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23.2%</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46.2%</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42.0%</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34.6%</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81.9%</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c>
                  <a:txBody>
                    <a:bodyPr/>
                    <a:lstStyle/>
                    <a:p>
                      <a:pPr>
                        <a:lnSpc>
                          <a:spcPct val="115000"/>
                        </a:lnSpc>
                        <a:spcAft>
                          <a:spcPts val="0"/>
                        </a:spcAft>
                      </a:pPr>
                      <a:r>
                        <a:rPr lang="en-GB" sz="900">
                          <a:effectLst/>
                          <a:latin typeface="Calibri"/>
                          <a:ea typeface="Times New Roman"/>
                          <a:cs typeface="Calibri"/>
                        </a:rPr>
                        <a:t>70.9%</a:t>
                      </a:r>
                      <a:endParaRPr lang="en-GB" sz="1100">
                        <a:effectLst/>
                        <a:latin typeface="Calibri"/>
                        <a:ea typeface="Times New Roman"/>
                        <a:cs typeface="Times New Roman"/>
                      </a:endParaRPr>
                    </a:p>
                  </a:txBody>
                  <a:tcPr marL="68580" marR="68580" marT="0" marB="0">
                    <a:lnL>
                      <a:noFill/>
                    </a:lnL>
                    <a:lnR>
                      <a:noFill/>
                    </a:lnR>
                    <a:lnT>
                      <a:noFill/>
                    </a:lnT>
                    <a:lnB>
                      <a:noFill/>
                    </a:lnB>
                    <a:solidFill>
                      <a:srgbClr val="D2EAF1"/>
                    </a:solidFill>
                  </a:tcPr>
                </a:tc>
              </a:tr>
              <a:tr h="213360">
                <a:tc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ILO unemployed</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6.4%</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2.6%</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3.0%</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7.3%</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7.2%</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7.2%</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4.5%</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7.2%</a:t>
                      </a:r>
                      <a:endParaRPr lang="en-GB" sz="1100">
                        <a:effectLst/>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GB" sz="900">
                          <a:effectLst/>
                          <a:latin typeface="Calibri"/>
                          <a:ea typeface="Times New Roman"/>
                          <a:cs typeface="Calibri"/>
                        </a:rPr>
                        <a:t>6.5%</a:t>
                      </a:r>
                      <a:endParaRPr lang="en-GB" sz="1100">
                        <a:effectLst/>
                        <a:latin typeface="Calibri"/>
                        <a:ea typeface="Times New Roman"/>
                        <a:cs typeface="Times New Roman"/>
                      </a:endParaRPr>
                    </a:p>
                  </a:txBody>
                  <a:tcPr marL="68580" marR="68580" marT="0" marB="0">
                    <a:lnL>
                      <a:noFill/>
                    </a:lnL>
                    <a:lnR>
                      <a:noFill/>
                    </a:lnR>
                    <a:lnT>
                      <a:noFill/>
                    </a:lnT>
                    <a:lnB>
                      <a:noFill/>
                    </a:lnB>
                  </a:tcPr>
                </a:tc>
              </a:tr>
              <a:tr h="182880">
                <a:tc vMerge="1">
                  <a:txBody>
                    <a:bodyPr/>
                    <a:lstStyle/>
                    <a:p>
                      <a:endParaRPr lang="en-GB"/>
                    </a:p>
                  </a:txBody>
                  <a:tcPr/>
                </a:tc>
                <a:tc>
                  <a:txBody>
                    <a:bodyPr/>
                    <a:lstStyle/>
                    <a:p>
                      <a:pPr>
                        <a:lnSpc>
                          <a:spcPct val="115000"/>
                        </a:lnSpc>
                        <a:spcAft>
                          <a:spcPts val="0"/>
                        </a:spcAft>
                      </a:pPr>
                      <a:r>
                        <a:rPr lang="en-GB" sz="900">
                          <a:effectLst/>
                          <a:latin typeface="Calibri"/>
                          <a:ea typeface="Times New Roman"/>
                          <a:cs typeface="Calibri"/>
                        </a:rPr>
                        <a:t>Inactive</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39.8%</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20.4%</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22.7%</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69.4%</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46.6%</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50.8%</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60.9%</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a:effectLst/>
                          <a:latin typeface="Calibri"/>
                          <a:ea typeface="Times New Roman"/>
                          <a:cs typeface="Calibri"/>
                        </a:rPr>
                        <a:t>11.0%</a:t>
                      </a:r>
                      <a:endParaRPr lang="en-GB" sz="110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a:lnSpc>
                          <a:spcPct val="115000"/>
                        </a:lnSpc>
                        <a:spcAft>
                          <a:spcPts val="0"/>
                        </a:spcAft>
                      </a:pPr>
                      <a:r>
                        <a:rPr lang="en-GB" sz="900" dirty="0">
                          <a:effectLst/>
                          <a:latin typeface="Calibri"/>
                          <a:ea typeface="Times New Roman"/>
                          <a:cs typeface="Calibri"/>
                        </a:rPr>
                        <a:t>22.6%</a:t>
                      </a:r>
                      <a:endParaRPr lang="en-GB" sz="1100" dirty="0">
                        <a:effectLst/>
                        <a:latin typeface="Calibri"/>
                        <a:ea typeface="Times New Roman"/>
                        <a:cs typeface="Times New Roman"/>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r>
            </a:tbl>
          </a:graphicData>
        </a:graphic>
      </p:graphicFrame>
      <p:sp>
        <p:nvSpPr>
          <p:cNvPr id="3" name="TextBox 2"/>
          <p:cNvSpPr txBox="1"/>
          <p:nvPr/>
        </p:nvSpPr>
        <p:spPr>
          <a:xfrm>
            <a:off x="2921000" y="1295400"/>
            <a:ext cx="2250323" cy="369332"/>
          </a:xfrm>
          <a:prstGeom prst="rect">
            <a:avLst/>
          </a:prstGeom>
          <a:noFill/>
        </p:spPr>
        <p:txBody>
          <a:bodyPr wrap="none" rtlCol="0">
            <a:spAutoFit/>
          </a:bodyPr>
          <a:lstStyle/>
          <a:p>
            <a:r>
              <a:rPr lang="en-US" dirty="0" smtClean="0"/>
              <a:t>Disability and caring </a:t>
            </a:r>
            <a:endParaRPr lang="en-US" dirty="0"/>
          </a:p>
        </p:txBody>
      </p:sp>
      <p:sp>
        <p:nvSpPr>
          <p:cNvPr id="4" name="TextBox 3"/>
          <p:cNvSpPr txBox="1"/>
          <p:nvPr/>
        </p:nvSpPr>
        <p:spPr>
          <a:xfrm>
            <a:off x="558800" y="4889500"/>
            <a:ext cx="6120937" cy="923330"/>
          </a:xfrm>
          <a:prstGeom prst="rect">
            <a:avLst/>
          </a:prstGeom>
          <a:noFill/>
        </p:spPr>
        <p:txBody>
          <a:bodyPr wrap="none" rtlCol="0">
            <a:spAutoFit/>
          </a:bodyPr>
          <a:lstStyle/>
          <a:p>
            <a:r>
              <a:rPr lang="en-US" dirty="0" smtClean="0"/>
              <a:t>Employment rates of Not Disabled similar in NI and GB, </a:t>
            </a:r>
          </a:p>
          <a:p>
            <a:r>
              <a:rPr lang="en-US" dirty="0" smtClean="0"/>
              <a:t>but otherwise generally different with higher inactivity in NI </a:t>
            </a:r>
          </a:p>
          <a:p>
            <a:r>
              <a:rPr lang="en-US" dirty="0" smtClean="0"/>
              <a:t>(except No Dependents, Not Disabled)</a:t>
            </a:r>
            <a:endParaRPr lang="en-US" dirty="0"/>
          </a:p>
        </p:txBody>
      </p:sp>
    </p:spTree>
    <p:extLst>
      <p:ext uri="{BB962C8B-B14F-4D97-AF65-F5344CB8AC3E}">
        <p14:creationId xmlns:p14="http://schemas.microsoft.com/office/powerpoint/2010/main" val="231099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22514" y="2130425"/>
            <a:ext cx="8058778" cy="1470025"/>
          </a:xfrm>
        </p:spPr>
        <p:txBody>
          <a:bodyPr/>
          <a:lstStyle/>
          <a:p>
            <a:r>
              <a:rPr lang="en-GB" sz="2800" dirty="0" smtClean="0">
                <a:solidFill>
                  <a:schemeClr val="bg1">
                    <a:lumMod val="75000"/>
                  </a:schemeClr>
                </a:solidFill>
              </a:rPr>
              <a:t>1. BACKGROUND TO THE RESEARCH</a:t>
            </a:r>
            <a:r>
              <a:rPr lang="en-GB" sz="2800" dirty="0" smtClean="0"/>
              <a:t/>
            </a:r>
            <a:br>
              <a:rPr lang="en-GB" sz="2800" dirty="0" smtClean="0"/>
            </a:br>
            <a:r>
              <a:rPr lang="en-GB" sz="2800" dirty="0"/>
              <a:t/>
            </a:r>
            <a:br>
              <a:rPr lang="en-GB" sz="2800" dirty="0"/>
            </a:br>
            <a:r>
              <a:rPr lang="en-GB" sz="2800" dirty="0" smtClean="0">
                <a:solidFill>
                  <a:schemeClr val="bg1">
                    <a:lumMod val="75000"/>
                  </a:schemeClr>
                </a:solidFill>
              </a:rPr>
              <a:t>2. KEY FINDINGS </a:t>
            </a:r>
            <a:br>
              <a:rPr lang="en-GB" sz="2800" dirty="0" smtClean="0">
                <a:solidFill>
                  <a:schemeClr val="bg1">
                    <a:lumMod val="75000"/>
                  </a:schemeClr>
                </a:solidFill>
              </a:rPr>
            </a:br>
            <a:r>
              <a:rPr lang="en-GB" sz="2800" dirty="0" smtClean="0">
                <a:solidFill>
                  <a:schemeClr val="bg1">
                    <a:lumMod val="75000"/>
                  </a:schemeClr>
                </a:solidFill>
              </a:rPr>
              <a:t>	- Contextual analysis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t>- Family Commitments</a:t>
            </a:r>
            <a:br>
              <a:rPr lang="en-GB" sz="2800" dirty="0" smtClean="0"/>
            </a:br>
            <a:r>
              <a:rPr lang="en-GB" sz="2800" dirty="0">
                <a:solidFill>
                  <a:schemeClr val="bg1">
                    <a:lumMod val="75000"/>
                  </a:schemeClr>
                </a:solidFill>
              </a:rPr>
              <a:t>	</a:t>
            </a:r>
            <a:r>
              <a:rPr lang="en-GB" sz="2800" dirty="0" smtClean="0">
                <a:solidFill>
                  <a:schemeClr val="bg1">
                    <a:lumMod val="75000"/>
                  </a:schemeClr>
                </a:solidFill>
              </a:rPr>
              <a:t>- Disabilities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Conclusions </a:t>
            </a:r>
            <a:endParaRPr lang="en-GB" sz="2800" dirty="0">
              <a:solidFill>
                <a:schemeClr val="bg1">
                  <a:lumMod val="75000"/>
                </a:schemeClr>
              </a:solidFill>
            </a:endParaRPr>
          </a:p>
        </p:txBody>
      </p:sp>
    </p:spTree>
    <p:extLst>
      <p:ext uri="{BB962C8B-B14F-4D97-AF65-F5344CB8AC3E}">
        <p14:creationId xmlns:p14="http://schemas.microsoft.com/office/powerpoint/2010/main" val="3731429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Mothers </a:t>
            </a:r>
            <a:r>
              <a:rPr lang="en-US" dirty="0" smtClean="0"/>
              <a:t>returning to work</a:t>
            </a:r>
            <a:endParaRPr lang="en-US" dirty="0"/>
          </a:p>
        </p:txBody>
      </p:sp>
      <p:sp>
        <p:nvSpPr>
          <p:cNvPr id="3" name="Content Placeholder 2"/>
          <p:cNvSpPr>
            <a:spLocks noGrp="1"/>
          </p:cNvSpPr>
          <p:nvPr>
            <p:ph idx="1"/>
          </p:nvPr>
        </p:nvSpPr>
        <p:spPr>
          <a:xfrm>
            <a:off x="346075" y="1846458"/>
            <a:ext cx="8448674" cy="4228172"/>
          </a:xfrm>
        </p:spPr>
        <p:txBody>
          <a:bodyPr/>
          <a:lstStyle/>
          <a:p>
            <a:pPr marL="0" indent="0">
              <a:buNone/>
            </a:pPr>
            <a:r>
              <a:rPr lang="en-GB" dirty="0"/>
              <a:t>Millennium Cohort Study suggests that the probability of a mother returning to work by the time her child is three </a:t>
            </a:r>
            <a:r>
              <a:rPr lang="en-GB" dirty="0" smtClean="0"/>
              <a:t>is:</a:t>
            </a:r>
          </a:p>
          <a:p>
            <a:r>
              <a:rPr lang="en-GB" dirty="0" smtClean="0"/>
              <a:t>positively </a:t>
            </a:r>
            <a:r>
              <a:rPr lang="en-GB" dirty="0"/>
              <a:t>associated </a:t>
            </a:r>
            <a:r>
              <a:rPr lang="en-GB" dirty="0" smtClean="0"/>
              <a:t>with being </a:t>
            </a:r>
            <a:r>
              <a:rPr lang="en-GB" dirty="0"/>
              <a:t>employed during pregnancy, especially in a managerial or professional position (Fagan et al. 2012). </a:t>
            </a:r>
            <a:endParaRPr lang="en-GB" dirty="0" smtClean="0"/>
          </a:p>
          <a:p>
            <a:r>
              <a:rPr lang="en-GB" dirty="0" smtClean="0"/>
              <a:t>less </a:t>
            </a:r>
            <a:r>
              <a:rPr lang="en-GB" dirty="0"/>
              <a:t>likely in women who are Pakistani, Bangladeshi or mixed </a:t>
            </a:r>
            <a:r>
              <a:rPr lang="en-GB" dirty="0" smtClean="0"/>
              <a:t>race, </a:t>
            </a:r>
            <a:r>
              <a:rPr lang="en-GB" dirty="0"/>
              <a:t>Lone mothers, and mothers with a partner who works long </a:t>
            </a:r>
            <a:r>
              <a:rPr lang="en-GB" dirty="0" smtClean="0"/>
              <a:t>hours</a:t>
            </a:r>
            <a:endParaRPr lang="en-GB" dirty="0"/>
          </a:p>
          <a:p>
            <a:pPr>
              <a:buFontTx/>
              <a:buChar char="-"/>
            </a:pPr>
            <a:endParaRPr lang="en-GB" dirty="0" smtClean="0"/>
          </a:p>
          <a:p>
            <a:pPr marL="0" indent="0">
              <a:buNone/>
            </a:pPr>
            <a:r>
              <a:rPr lang="en-GB" dirty="0"/>
              <a:t>Maternity and Paternity Rights and Women Returners </a:t>
            </a:r>
            <a:r>
              <a:rPr lang="en-GB" dirty="0" smtClean="0"/>
              <a:t>Survey, return more likely if: </a:t>
            </a:r>
          </a:p>
          <a:p>
            <a:r>
              <a:rPr lang="en-GB" dirty="0" smtClean="0"/>
              <a:t>working </a:t>
            </a:r>
            <a:r>
              <a:rPr lang="en-GB" dirty="0"/>
              <a:t>in the public sector; working for a larger employer; (longer) duration of job pre-birth; generous maternity pay, particularly occupational provision in addition to the statutory entitlement; being partnered rather than single; and being highly qualified (</a:t>
            </a:r>
            <a:r>
              <a:rPr lang="en-GB" dirty="0" err="1"/>
              <a:t>Chanfreau</a:t>
            </a:r>
            <a:r>
              <a:rPr lang="en-GB" dirty="0"/>
              <a:t> et al. 2011). </a:t>
            </a: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407634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Factors affecting the employability of those with caring </a:t>
            </a:r>
            <a:r>
              <a:rPr lang="en-GB" dirty="0" smtClean="0"/>
              <a:t>responsibilities (Box 3.1)</a:t>
            </a:r>
            <a:endParaRPr lang="en-US" dirty="0"/>
          </a:p>
        </p:txBody>
      </p:sp>
      <p:sp>
        <p:nvSpPr>
          <p:cNvPr id="3" name="Content Placeholder 2"/>
          <p:cNvSpPr>
            <a:spLocks noGrp="1"/>
          </p:cNvSpPr>
          <p:nvPr>
            <p:ph idx="1"/>
          </p:nvPr>
        </p:nvSpPr>
        <p:spPr>
          <a:xfrm>
            <a:off x="346075" y="1876778"/>
            <a:ext cx="8448674" cy="4439152"/>
          </a:xfrm>
        </p:spPr>
        <p:txBody>
          <a:bodyPr/>
          <a:lstStyle/>
          <a:p>
            <a:r>
              <a:rPr lang="en-GB" b="1" dirty="0" smtClean="0"/>
              <a:t>INDIVIDUAL </a:t>
            </a:r>
            <a:r>
              <a:rPr lang="en-GB" b="1" dirty="0"/>
              <a:t>LEVEL</a:t>
            </a:r>
            <a:endParaRPr lang="en-GB" dirty="0"/>
          </a:p>
          <a:p>
            <a:pPr lvl="0"/>
            <a:r>
              <a:rPr lang="en-GB" dirty="0"/>
              <a:t>Employability; qualifications, labour market history, health</a:t>
            </a:r>
          </a:p>
          <a:p>
            <a:pPr lvl="0"/>
            <a:r>
              <a:rPr lang="en-GB" dirty="0"/>
              <a:t>Attitudes to work; orientation towards work, beliefs about appropriate care, confidence</a:t>
            </a:r>
          </a:p>
          <a:p>
            <a:endParaRPr lang="en-GB" dirty="0"/>
          </a:p>
          <a:p>
            <a:r>
              <a:rPr lang="en-GB" b="1" dirty="0"/>
              <a:t>PERSONAL AND HOUSEHOLD CIRCUMSTANCES</a:t>
            </a:r>
            <a:endParaRPr lang="en-GB" dirty="0"/>
          </a:p>
          <a:p>
            <a:r>
              <a:rPr lang="en-GB" b="1" dirty="0"/>
              <a:t>Household</a:t>
            </a:r>
            <a:endParaRPr lang="en-GB" dirty="0"/>
          </a:p>
          <a:p>
            <a:pPr lvl="0"/>
            <a:r>
              <a:rPr lang="en-GB" dirty="0"/>
              <a:t>Who is being cared for; how many, how old (e.g. young children), how intensive are their needs</a:t>
            </a:r>
          </a:p>
          <a:p>
            <a:pPr lvl="0"/>
            <a:r>
              <a:rPr lang="en-GB" dirty="0"/>
              <a:t>Partner present or not, and if so whether working, or hours worked and income </a:t>
            </a:r>
          </a:p>
          <a:p>
            <a:r>
              <a:rPr lang="en-GB" b="1" dirty="0"/>
              <a:t>Personal network</a:t>
            </a:r>
            <a:endParaRPr lang="en-GB" dirty="0"/>
          </a:p>
          <a:p>
            <a:pPr lvl="0"/>
            <a:r>
              <a:rPr lang="en-GB" dirty="0"/>
              <a:t>Support from family, friends, neighbours and community</a:t>
            </a:r>
          </a:p>
          <a:p>
            <a:pPr marL="0" indent="0">
              <a:buNone/>
            </a:pPr>
            <a:endParaRPr lang="en-US" dirty="0"/>
          </a:p>
        </p:txBody>
      </p:sp>
    </p:spTree>
    <p:extLst>
      <p:ext uri="{BB962C8B-B14F-4D97-AF65-F5344CB8AC3E}">
        <p14:creationId xmlns:p14="http://schemas.microsoft.com/office/powerpoint/2010/main" val="177092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Factors affecting the employability of those with caring </a:t>
            </a:r>
            <a:r>
              <a:rPr lang="en-GB" dirty="0" smtClean="0"/>
              <a:t>responsibilities (Box 3.1) cont.</a:t>
            </a:r>
            <a:endParaRPr lang="en-US" dirty="0"/>
          </a:p>
        </p:txBody>
      </p:sp>
      <p:sp>
        <p:nvSpPr>
          <p:cNvPr id="3" name="Content Placeholder 2"/>
          <p:cNvSpPr>
            <a:spLocks noGrp="1"/>
          </p:cNvSpPr>
          <p:nvPr>
            <p:ph idx="1"/>
          </p:nvPr>
        </p:nvSpPr>
        <p:spPr>
          <a:xfrm>
            <a:off x="346075" y="1838678"/>
            <a:ext cx="8448674" cy="4439152"/>
          </a:xfrm>
        </p:spPr>
        <p:txBody>
          <a:bodyPr/>
          <a:lstStyle/>
          <a:p>
            <a:r>
              <a:rPr lang="en-GB" b="1" dirty="0" smtClean="0"/>
              <a:t>WIDER </a:t>
            </a:r>
            <a:r>
              <a:rPr lang="en-GB" b="1" dirty="0"/>
              <a:t>ECONOMY AND SOCIETY</a:t>
            </a:r>
            <a:endParaRPr lang="en-GB" dirty="0"/>
          </a:p>
          <a:p>
            <a:r>
              <a:rPr lang="en-GB" b="1" dirty="0"/>
              <a:t>Employer</a:t>
            </a:r>
            <a:endParaRPr lang="en-GB" dirty="0"/>
          </a:p>
          <a:p>
            <a:pPr lvl="0"/>
            <a:r>
              <a:rPr lang="en-GB" dirty="0"/>
              <a:t>Employer’s attitude to flexibility for those with care responsibilities</a:t>
            </a:r>
          </a:p>
          <a:p>
            <a:pPr lvl="0"/>
            <a:r>
              <a:rPr lang="en-GB" dirty="0"/>
              <a:t>Size and sector of employer</a:t>
            </a:r>
          </a:p>
          <a:p>
            <a:r>
              <a:rPr lang="en-GB" b="1" dirty="0"/>
              <a:t>Local area</a:t>
            </a:r>
            <a:endParaRPr lang="en-GB" dirty="0"/>
          </a:p>
          <a:p>
            <a:pPr lvl="0"/>
            <a:r>
              <a:rPr lang="en-GB" dirty="0"/>
              <a:t>Local labour market demand and jobs offered (e.g. pay, flexibility)</a:t>
            </a:r>
          </a:p>
          <a:p>
            <a:pPr lvl="0"/>
            <a:r>
              <a:rPr lang="en-GB" dirty="0"/>
              <a:t>Childcare or social care service </a:t>
            </a:r>
            <a:r>
              <a:rPr lang="en-GB" dirty="0" smtClean="0"/>
              <a:t>provision (new Childcare strategy)</a:t>
            </a:r>
            <a:endParaRPr lang="en-GB" dirty="0"/>
          </a:p>
          <a:p>
            <a:pPr lvl="0"/>
            <a:r>
              <a:rPr lang="en-GB" dirty="0"/>
              <a:t>Transport and isolation (both rural and deprived communities within urban areas)</a:t>
            </a:r>
          </a:p>
          <a:p>
            <a:r>
              <a:rPr lang="en-GB" b="1" dirty="0"/>
              <a:t>National level</a:t>
            </a:r>
            <a:endParaRPr lang="en-GB" dirty="0"/>
          </a:p>
          <a:p>
            <a:pPr lvl="0"/>
            <a:r>
              <a:rPr lang="en-GB" dirty="0"/>
              <a:t>State support for childcare</a:t>
            </a:r>
          </a:p>
          <a:p>
            <a:pPr lvl="0"/>
            <a:r>
              <a:rPr lang="en-GB" dirty="0"/>
              <a:t>Maternity leave arrangements</a:t>
            </a:r>
          </a:p>
          <a:p>
            <a:pPr lvl="0"/>
            <a:r>
              <a:rPr lang="en-GB" dirty="0"/>
              <a:t>Support for those with caring responsibilities (e.g. allowances)</a:t>
            </a:r>
          </a:p>
          <a:p>
            <a:pPr lvl="0"/>
            <a:r>
              <a:rPr lang="en-GB" dirty="0"/>
              <a:t>Prevailing economic conditions</a:t>
            </a:r>
          </a:p>
          <a:p>
            <a:endParaRPr lang="en-US" dirty="0"/>
          </a:p>
        </p:txBody>
      </p:sp>
    </p:spTree>
    <p:extLst>
      <p:ext uri="{BB962C8B-B14F-4D97-AF65-F5344CB8AC3E}">
        <p14:creationId xmlns:p14="http://schemas.microsoft.com/office/powerpoint/2010/main" val="1969483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responsibilities – policy lessons</a:t>
            </a:r>
            <a:endParaRPr lang="en-US" dirty="0"/>
          </a:p>
        </p:txBody>
      </p:sp>
      <p:sp>
        <p:nvSpPr>
          <p:cNvPr id="3" name="Content Placeholder 2"/>
          <p:cNvSpPr>
            <a:spLocks noGrp="1"/>
          </p:cNvSpPr>
          <p:nvPr>
            <p:ph idx="1"/>
          </p:nvPr>
        </p:nvSpPr>
        <p:spPr/>
        <p:txBody>
          <a:bodyPr/>
          <a:lstStyle/>
          <a:p>
            <a:r>
              <a:rPr lang="en-GB" b="1" i="1" dirty="0"/>
              <a:t>Holistic and tailored support</a:t>
            </a:r>
            <a:r>
              <a:rPr lang="en-GB" dirty="0"/>
              <a:t>.  </a:t>
            </a:r>
            <a:r>
              <a:rPr lang="en-GB" dirty="0" smtClean="0"/>
              <a:t>Silo mentality does not work.</a:t>
            </a:r>
            <a:endParaRPr lang="en-GB" dirty="0"/>
          </a:p>
          <a:p>
            <a:r>
              <a:rPr lang="en-GB" b="1" i="1" dirty="0"/>
              <a:t>Partnership </a:t>
            </a:r>
            <a:r>
              <a:rPr lang="en-GB" b="1" i="1" dirty="0" smtClean="0"/>
              <a:t>working. </a:t>
            </a:r>
            <a:r>
              <a:rPr lang="en-GB" dirty="0" smtClean="0"/>
              <a:t>This is needed between local </a:t>
            </a:r>
            <a:r>
              <a:rPr lang="en-GB" dirty="0"/>
              <a:t>training providers, employers and childcare providers. </a:t>
            </a:r>
            <a:endParaRPr lang="en-GB" dirty="0" smtClean="0"/>
          </a:p>
          <a:p>
            <a:r>
              <a:rPr lang="en-GB" b="1" i="1" dirty="0" smtClean="0"/>
              <a:t>The </a:t>
            </a:r>
            <a:r>
              <a:rPr lang="en-GB" b="1" i="1" dirty="0"/>
              <a:t>importance of a good adviser</a:t>
            </a:r>
            <a:r>
              <a:rPr lang="en-GB" dirty="0"/>
              <a:t>. Engagement is most productive when advisers are both well-trained and supportive. </a:t>
            </a:r>
            <a:r>
              <a:rPr lang="en-GB" dirty="0" smtClean="0"/>
              <a:t>A </a:t>
            </a:r>
            <a:r>
              <a:rPr lang="en-GB" dirty="0"/>
              <a:t>key worker model with one contact worker who can provide support directly or through referrals appears to be effective</a:t>
            </a:r>
            <a:r>
              <a:rPr lang="en-GB" dirty="0" smtClean="0"/>
              <a:t>.</a:t>
            </a:r>
            <a:endParaRPr lang="en-GB" dirty="0"/>
          </a:p>
          <a:p>
            <a:r>
              <a:rPr lang="en-GB" b="1" i="1" dirty="0"/>
              <a:t>Training and </a:t>
            </a:r>
            <a:r>
              <a:rPr lang="en-GB" b="1" i="1" dirty="0" smtClean="0"/>
              <a:t>qualifications.</a:t>
            </a:r>
            <a:r>
              <a:rPr lang="en-GB" dirty="0" smtClean="0"/>
              <a:t> This </a:t>
            </a:r>
            <a:r>
              <a:rPr lang="en-GB" dirty="0"/>
              <a:t>is something to be targeted.  </a:t>
            </a:r>
          </a:p>
          <a:p>
            <a:r>
              <a:rPr lang="en-GB" b="1" i="1" dirty="0"/>
              <a:t>Making work pay</a:t>
            </a:r>
            <a:r>
              <a:rPr lang="en-GB" dirty="0"/>
              <a:t>. This is also linked to the issue of </a:t>
            </a:r>
            <a:r>
              <a:rPr lang="en-GB" dirty="0" smtClean="0"/>
              <a:t>qualifications, job types and Universal Credit</a:t>
            </a:r>
            <a:r>
              <a:rPr lang="en-GB" dirty="0"/>
              <a:t> </a:t>
            </a:r>
          </a:p>
          <a:p>
            <a:r>
              <a:rPr lang="en-GB" b="1" i="1" dirty="0"/>
              <a:t>The limits of policy</a:t>
            </a:r>
            <a:r>
              <a:rPr lang="en-GB" dirty="0"/>
              <a:t>. P</a:t>
            </a:r>
            <a:r>
              <a:rPr lang="en-GB" dirty="0" smtClean="0"/>
              <a:t>revailing </a:t>
            </a:r>
            <a:r>
              <a:rPr lang="en-GB" dirty="0"/>
              <a:t>economic conditions play an important role in the inactivity </a:t>
            </a:r>
            <a:r>
              <a:rPr lang="en-GB" dirty="0" smtClean="0"/>
              <a:t>rate.</a:t>
            </a:r>
            <a:endParaRPr lang="en-GB" dirty="0"/>
          </a:p>
          <a:p>
            <a:endParaRPr lang="en-US" dirty="0"/>
          </a:p>
        </p:txBody>
      </p:sp>
    </p:spTree>
    <p:extLst>
      <p:ext uri="{BB962C8B-B14F-4D97-AF65-F5344CB8AC3E}">
        <p14:creationId xmlns:p14="http://schemas.microsoft.com/office/powerpoint/2010/main" val="2177989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The </a:t>
            </a:r>
            <a:r>
              <a:rPr lang="en-GB" dirty="0"/>
              <a:t>Working for Families Fund for disadvantaged parents/ </a:t>
            </a:r>
            <a:r>
              <a:rPr lang="en-GB" dirty="0" smtClean="0"/>
              <a:t>carers (Box 3.2)</a:t>
            </a:r>
            <a:endParaRPr lang="en-US" dirty="0"/>
          </a:p>
        </p:txBody>
      </p:sp>
      <p:sp>
        <p:nvSpPr>
          <p:cNvPr id="3" name="Content Placeholder 2"/>
          <p:cNvSpPr>
            <a:spLocks noGrp="1"/>
          </p:cNvSpPr>
          <p:nvPr>
            <p:ph idx="1"/>
          </p:nvPr>
        </p:nvSpPr>
        <p:spPr>
          <a:xfrm>
            <a:off x="346075" y="1922043"/>
            <a:ext cx="8448674" cy="4753620"/>
          </a:xfrm>
        </p:spPr>
        <p:txBody>
          <a:bodyPr/>
          <a:lstStyle/>
          <a:p>
            <a:r>
              <a:rPr lang="en-GB" dirty="0" smtClean="0"/>
              <a:t>The </a:t>
            </a:r>
            <a:r>
              <a:rPr lang="en-GB" dirty="0"/>
              <a:t>Working for Families programme was effective in tackling both childcare and employability issues in an integrated and effective way. </a:t>
            </a:r>
            <a:r>
              <a:rPr lang="en-GB" dirty="0" smtClean="0"/>
              <a:t>£50m over 4 years. A </a:t>
            </a:r>
            <a:r>
              <a:rPr lang="en-GB" dirty="0"/>
              <a:t>total of 25,508 clients (with 42,214 children aged below 18) received support from WFF. 13,594 clients (53%) achieved ‘hard’ outcomes, such as employment, and a further 3,283 (13%) achieved other significant outcomes (training, distance travelled, e.g. improved confidence)</a:t>
            </a:r>
            <a:r>
              <a:rPr lang="en-GB" dirty="0" smtClean="0"/>
              <a:t>.</a:t>
            </a:r>
            <a:endParaRPr lang="en-GB" dirty="0"/>
          </a:p>
          <a:p>
            <a:r>
              <a:rPr lang="en-GB" dirty="0"/>
              <a:t>Success factors in the implementation of WFF include: the integration of employability and childcare support; and the Key Worker </a:t>
            </a:r>
            <a:r>
              <a:rPr lang="en-GB" dirty="0" smtClean="0"/>
              <a:t>approach - </a:t>
            </a:r>
            <a:r>
              <a:rPr lang="en-GB" dirty="0"/>
              <a:t>individualised, holistic approach; and the importance of effective partnership working (between agencies and also with employers)</a:t>
            </a:r>
            <a:r>
              <a:rPr lang="en-GB" dirty="0" smtClean="0"/>
              <a:t>.</a:t>
            </a:r>
            <a:endParaRPr lang="en-GB" dirty="0"/>
          </a:p>
          <a:p>
            <a:r>
              <a:rPr lang="en-GB" dirty="0"/>
              <a:t>Careful consideration should be given to providing stable, longer term funding for such programmes as the evidence suggests that this is much more efficient and cost effective. </a:t>
            </a:r>
          </a:p>
          <a:p>
            <a:r>
              <a:rPr lang="en-GB" dirty="0"/>
              <a:t>A prime focus of WFF type policies should be on ‘hard’ outcomes </a:t>
            </a:r>
            <a:r>
              <a:rPr lang="en-GB" dirty="0" smtClean="0"/>
              <a:t>and flexibility </a:t>
            </a:r>
            <a:r>
              <a:rPr lang="en-GB" dirty="0"/>
              <a:t>in terms of funding and implementation </a:t>
            </a:r>
            <a:r>
              <a:rPr lang="en-GB" dirty="0" smtClean="0"/>
              <a:t>was </a:t>
            </a:r>
            <a:r>
              <a:rPr lang="en-GB" dirty="0"/>
              <a:t>important  </a:t>
            </a:r>
            <a:endParaRPr lang="en-US" dirty="0"/>
          </a:p>
        </p:txBody>
      </p:sp>
    </p:spTree>
    <p:extLst>
      <p:ext uri="{BB962C8B-B14F-4D97-AF65-F5344CB8AC3E}">
        <p14:creationId xmlns:p14="http://schemas.microsoft.com/office/powerpoint/2010/main" val="1730840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1049338"/>
            <a:ext cx="8448675" cy="695325"/>
          </a:xfrm>
        </p:spPr>
        <p:txBody>
          <a:bodyPr/>
          <a:lstStyle/>
          <a:p>
            <a:pPr algn="ctr"/>
            <a:r>
              <a:rPr lang="en-GB" dirty="0"/>
              <a:t>What appears to </a:t>
            </a:r>
            <a:r>
              <a:rPr lang="en-GB" dirty="0" smtClean="0"/>
              <a:t>be effective </a:t>
            </a:r>
            <a:r>
              <a:rPr lang="en-GB" dirty="0"/>
              <a:t>for supporting those with care responsibilities </a:t>
            </a:r>
            <a:endParaRPr lang="en-US" dirty="0"/>
          </a:p>
        </p:txBody>
      </p:sp>
      <p:sp>
        <p:nvSpPr>
          <p:cNvPr id="3" name="Content Placeholder 2"/>
          <p:cNvSpPr>
            <a:spLocks noGrp="1"/>
          </p:cNvSpPr>
          <p:nvPr>
            <p:ph idx="1"/>
          </p:nvPr>
        </p:nvSpPr>
        <p:spPr/>
        <p:txBody>
          <a:bodyPr/>
          <a:lstStyle/>
          <a:p>
            <a:pPr lvl="0"/>
            <a:r>
              <a:rPr lang="en-GB" dirty="0" smtClean="0"/>
              <a:t>integrating </a:t>
            </a:r>
            <a:r>
              <a:rPr lang="en-GB" dirty="0"/>
              <a:t>childcare (or other care) with employability support;</a:t>
            </a:r>
          </a:p>
          <a:p>
            <a:pPr lvl="0"/>
            <a:r>
              <a:rPr lang="en-GB" dirty="0"/>
              <a:t>effective partnership working between agencies and with employers;</a:t>
            </a:r>
          </a:p>
          <a:p>
            <a:pPr lvl="0"/>
            <a:r>
              <a:rPr lang="en-GB" dirty="0" smtClean="0"/>
              <a:t>the </a:t>
            </a:r>
            <a:r>
              <a:rPr lang="en-GB" dirty="0"/>
              <a:t>need for more childcare that is affordable even to those on the lowest incomes;</a:t>
            </a:r>
          </a:p>
          <a:p>
            <a:pPr lvl="0"/>
            <a:r>
              <a:rPr lang="en-GB" dirty="0"/>
              <a:t>affordable transport that facilitates the journeys between home, work and childcare providers;</a:t>
            </a:r>
          </a:p>
          <a:p>
            <a:pPr lvl="0"/>
            <a:r>
              <a:rPr lang="en-GB" dirty="0"/>
              <a:t>holistic support that recognises and responds to the needs of the individual, and is delivered by a well-trained and sympathetic advisor;</a:t>
            </a:r>
          </a:p>
          <a:p>
            <a:pPr lvl="0"/>
            <a:r>
              <a:rPr lang="en-GB" dirty="0"/>
              <a:t>policy stability that ensure longer term funding, as start-up costs are often large and effectiveness in achieving outcomes can be low in the early stages.</a:t>
            </a:r>
          </a:p>
          <a:p>
            <a:pPr marL="0" indent="0">
              <a:buNone/>
            </a:pPr>
            <a:endParaRPr lang="en-US" dirty="0"/>
          </a:p>
        </p:txBody>
      </p:sp>
    </p:spTree>
    <p:extLst>
      <p:ext uri="{BB962C8B-B14F-4D97-AF65-F5344CB8AC3E}">
        <p14:creationId xmlns:p14="http://schemas.microsoft.com/office/powerpoint/2010/main" val="2778652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22514" y="2130425"/>
            <a:ext cx="8058778" cy="1470025"/>
          </a:xfrm>
        </p:spPr>
        <p:txBody>
          <a:bodyPr/>
          <a:lstStyle/>
          <a:p>
            <a:r>
              <a:rPr lang="en-GB" sz="2800" dirty="0" smtClean="0">
                <a:solidFill>
                  <a:schemeClr val="bg1">
                    <a:lumMod val="75000"/>
                  </a:schemeClr>
                </a:solidFill>
              </a:rPr>
              <a:t>1. BACKGROUND TO THE RESEARCH</a:t>
            </a:r>
            <a:r>
              <a:rPr lang="en-GB" sz="2800" dirty="0" smtClean="0"/>
              <a:t/>
            </a:r>
            <a:br>
              <a:rPr lang="en-GB" sz="2800" dirty="0" smtClean="0"/>
            </a:br>
            <a:r>
              <a:rPr lang="en-GB" sz="2800" dirty="0"/>
              <a:t/>
            </a:r>
            <a:br>
              <a:rPr lang="en-GB" sz="2800" dirty="0"/>
            </a:br>
            <a:r>
              <a:rPr lang="en-GB" sz="2800" dirty="0" smtClean="0"/>
              <a:t>2. KEY FINDINGS</a:t>
            </a:r>
            <a:r>
              <a:rPr lang="en-GB" sz="2800" dirty="0" smtClean="0">
                <a:solidFill>
                  <a:schemeClr val="bg1">
                    <a:lumMod val="75000"/>
                  </a:schemeClr>
                </a:solidFill>
              </a:rPr>
              <a:t> </a:t>
            </a:r>
            <a:br>
              <a:rPr lang="en-GB" sz="2800" dirty="0" smtClean="0">
                <a:solidFill>
                  <a:schemeClr val="bg1">
                    <a:lumMod val="75000"/>
                  </a:schemeClr>
                </a:solidFill>
              </a:rPr>
            </a:br>
            <a:r>
              <a:rPr lang="en-GB" sz="2800" dirty="0" smtClean="0">
                <a:solidFill>
                  <a:schemeClr val="bg1">
                    <a:lumMod val="75000"/>
                  </a:schemeClr>
                </a:solidFill>
              </a:rPr>
              <a:t>	- Contextual analysis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Family Commitments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rgbClr val="000000"/>
                </a:solidFill>
              </a:rPr>
              <a:t>- Disabilities</a:t>
            </a:r>
            <a:br>
              <a:rPr lang="en-GB" sz="2800" dirty="0" smtClean="0">
                <a:solidFill>
                  <a:srgbClr val="000000"/>
                </a:solidFill>
              </a:rPr>
            </a:br>
            <a:r>
              <a:rPr lang="en-GB" sz="2800" dirty="0">
                <a:solidFill>
                  <a:schemeClr val="bg1">
                    <a:lumMod val="75000"/>
                  </a:schemeClr>
                </a:solidFill>
              </a:rPr>
              <a:t>	</a:t>
            </a:r>
            <a:r>
              <a:rPr lang="en-GB" sz="2800" dirty="0" smtClean="0">
                <a:solidFill>
                  <a:schemeClr val="bg1">
                    <a:lumMod val="75000"/>
                  </a:schemeClr>
                </a:solidFill>
              </a:rPr>
              <a:t>- Conclusions </a:t>
            </a:r>
            <a:endParaRPr lang="en-GB" sz="2800" dirty="0">
              <a:solidFill>
                <a:schemeClr val="bg1">
                  <a:lumMod val="75000"/>
                </a:schemeClr>
              </a:solidFill>
            </a:endParaRPr>
          </a:p>
        </p:txBody>
      </p:sp>
    </p:spTree>
    <p:extLst>
      <p:ext uri="{BB962C8B-B14F-4D97-AF65-F5344CB8AC3E}">
        <p14:creationId xmlns:p14="http://schemas.microsoft.com/office/powerpoint/2010/main" val="3731429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Disabilities</a:t>
            </a:r>
            <a:endParaRPr lang="en-US" dirty="0"/>
          </a:p>
        </p:txBody>
      </p:sp>
      <p:sp>
        <p:nvSpPr>
          <p:cNvPr id="3" name="Content Placeholder 2"/>
          <p:cNvSpPr>
            <a:spLocks noGrp="1"/>
          </p:cNvSpPr>
          <p:nvPr>
            <p:ph idx="1"/>
          </p:nvPr>
        </p:nvSpPr>
        <p:spPr/>
        <p:txBody>
          <a:bodyPr/>
          <a:lstStyle/>
          <a:p>
            <a:r>
              <a:rPr lang="en-GB" dirty="0" smtClean="0"/>
              <a:t>DDA defines </a:t>
            </a:r>
            <a:r>
              <a:rPr lang="en-GB" dirty="0"/>
              <a:t>as disabled a person with a physical or mental impairment which has a substantial and long term adverse effect on their ability to carry out normal day-to-day activities. </a:t>
            </a:r>
            <a:endParaRPr lang="en-GB" dirty="0" smtClean="0"/>
          </a:p>
          <a:p>
            <a:r>
              <a:rPr lang="en-GB" dirty="0" smtClean="0"/>
              <a:t>LFS</a:t>
            </a:r>
            <a:r>
              <a:rPr lang="en-GB" dirty="0"/>
              <a:t>, in the second quarter of 2012, 18.9% (19% and 18.5% for male and female respectively) of the working age population in NI reported some kind of disability. </a:t>
            </a:r>
            <a:endParaRPr lang="en-GB" dirty="0" smtClean="0"/>
          </a:p>
          <a:p>
            <a:r>
              <a:rPr lang="en-GB" dirty="0" smtClean="0"/>
              <a:t>Distributed </a:t>
            </a:r>
            <a:r>
              <a:rPr lang="en-GB" dirty="0"/>
              <a:t>unevenly by age. In 2012 the smallest share of disabled is found among 16-24 year olds (8.3%); this share reaches 16% among 25-49 years old, and is the highest among working age men and women aged 50 or older (35%) </a:t>
            </a:r>
            <a:endParaRPr lang="en-GB" dirty="0" smtClean="0"/>
          </a:p>
          <a:p>
            <a:endParaRPr lang="en-US" dirty="0"/>
          </a:p>
        </p:txBody>
      </p:sp>
    </p:spTree>
    <p:extLst>
      <p:ext uri="{BB962C8B-B14F-4D97-AF65-F5344CB8AC3E}">
        <p14:creationId xmlns:p14="http://schemas.microsoft.com/office/powerpoint/2010/main" val="346399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22514" y="2130425"/>
            <a:ext cx="8058778" cy="1470025"/>
          </a:xfrm>
        </p:spPr>
        <p:txBody>
          <a:bodyPr/>
          <a:lstStyle/>
          <a:p>
            <a:r>
              <a:rPr lang="en-GB" sz="2800" dirty="0" smtClean="0"/>
              <a:t>1. BACKGROUND TO THE RESEARCH</a:t>
            </a:r>
            <a:br>
              <a:rPr lang="en-GB" sz="2800" dirty="0" smtClean="0"/>
            </a:br>
            <a:r>
              <a:rPr lang="en-GB" sz="2800" dirty="0"/>
              <a:t/>
            </a:r>
            <a:br>
              <a:rPr lang="en-GB" sz="2800" dirty="0"/>
            </a:br>
            <a:r>
              <a:rPr lang="en-GB" sz="2800" dirty="0" smtClean="0">
                <a:solidFill>
                  <a:schemeClr val="bg1">
                    <a:lumMod val="75000"/>
                  </a:schemeClr>
                </a:solidFill>
              </a:rPr>
              <a:t>2. KEY FINDINGS </a:t>
            </a:r>
            <a:br>
              <a:rPr lang="en-GB" sz="2800" dirty="0" smtClean="0">
                <a:solidFill>
                  <a:schemeClr val="bg1">
                    <a:lumMod val="75000"/>
                  </a:schemeClr>
                </a:solidFill>
              </a:rPr>
            </a:br>
            <a:r>
              <a:rPr lang="en-GB" sz="2800" dirty="0" smtClean="0">
                <a:solidFill>
                  <a:schemeClr val="bg1">
                    <a:lumMod val="75000"/>
                  </a:schemeClr>
                </a:solidFill>
              </a:rPr>
              <a:t>	- Contextual analysis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Family Commitments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Disabilities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Conclusions </a:t>
            </a:r>
            <a:endParaRPr lang="en-GB" sz="2800" dirty="0">
              <a:solidFill>
                <a:schemeClr val="bg1">
                  <a:lumMod val="75000"/>
                </a:schemeClr>
              </a:solidFill>
            </a:endParaRPr>
          </a:p>
        </p:txBody>
      </p:sp>
    </p:spTree>
    <p:extLst>
      <p:ext uri="{BB962C8B-B14F-4D97-AF65-F5344CB8AC3E}">
        <p14:creationId xmlns:p14="http://schemas.microsoft.com/office/powerpoint/2010/main" val="416308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595" y="2105024"/>
            <a:ext cx="9190942" cy="4143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210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548" y="782638"/>
            <a:ext cx="6744327" cy="6075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944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Disability and employment </a:t>
            </a:r>
            <a:endParaRPr lang="en-US" dirty="0"/>
          </a:p>
        </p:txBody>
      </p:sp>
      <p:sp>
        <p:nvSpPr>
          <p:cNvPr id="3" name="Content Placeholder 2"/>
          <p:cNvSpPr>
            <a:spLocks noGrp="1"/>
          </p:cNvSpPr>
          <p:nvPr>
            <p:ph idx="1"/>
          </p:nvPr>
        </p:nvSpPr>
        <p:spPr>
          <a:xfrm>
            <a:off x="346075" y="1630303"/>
            <a:ext cx="8448674" cy="4685627"/>
          </a:xfrm>
        </p:spPr>
        <p:txBody>
          <a:bodyPr/>
          <a:lstStyle/>
          <a:p>
            <a:r>
              <a:rPr lang="en-US" sz="2400" dirty="0" smtClean="0"/>
              <a:t>For some sheltered workplace (Remploy or social enterprise or within a employer) or even being outside of </a:t>
            </a:r>
            <a:r>
              <a:rPr lang="en-US" sz="2400" dirty="0" err="1" smtClean="0"/>
              <a:t>labour</a:t>
            </a:r>
            <a:r>
              <a:rPr lang="en-US" sz="2400" dirty="0" smtClean="0"/>
              <a:t> market (inactive) may be appropriate</a:t>
            </a:r>
          </a:p>
          <a:p>
            <a:endParaRPr lang="en-US" sz="2400" dirty="0" smtClean="0"/>
          </a:p>
          <a:p>
            <a:r>
              <a:rPr lang="en-US" sz="2400" dirty="0" smtClean="0"/>
              <a:t>For those entering ‘main stream employment’: </a:t>
            </a:r>
          </a:p>
          <a:p>
            <a:pPr lvl="1"/>
            <a:r>
              <a:rPr lang="en-US" sz="2400" dirty="0" smtClean="0"/>
              <a:t>Employability </a:t>
            </a:r>
            <a:r>
              <a:rPr lang="en-US" sz="2400" dirty="0"/>
              <a:t>(skills, qualifications etc.); </a:t>
            </a:r>
          </a:p>
          <a:p>
            <a:pPr lvl="1"/>
            <a:r>
              <a:rPr lang="en-US" sz="2400" dirty="0"/>
              <a:t>Accessible work (physical, work organization etc.); </a:t>
            </a:r>
          </a:p>
          <a:p>
            <a:pPr lvl="1"/>
            <a:r>
              <a:rPr lang="en-US" sz="2400" dirty="0"/>
              <a:t>Attitudes of employers (and co-workers</a:t>
            </a:r>
            <a:r>
              <a:rPr lang="en-US" sz="2400" dirty="0" smtClean="0"/>
              <a:t>).</a:t>
            </a:r>
          </a:p>
          <a:p>
            <a:pPr lvl="1"/>
            <a:endParaRPr lang="en-US" sz="2400" dirty="0"/>
          </a:p>
          <a:p>
            <a:r>
              <a:rPr lang="en-US" sz="2400" dirty="0" smtClean="0"/>
              <a:t>Type of jobs is important (part-time, low pay, low skilled)</a:t>
            </a:r>
            <a:endParaRPr lang="en-US" sz="2400" dirty="0"/>
          </a:p>
          <a:p>
            <a:r>
              <a:rPr lang="en-US" sz="2400" dirty="0" smtClean="0"/>
              <a:t>Crucial are types and severity of disabilities (e.g. diabetes v mental); plus disability from youth or in older age</a:t>
            </a:r>
            <a:endParaRPr lang="en-US" sz="2400" dirty="0"/>
          </a:p>
        </p:txBody>
      </p:sp>
    </p:spTree>
    <p:extLst>
      <p:ext uri="{BB962C8B-B14F-4D97-AF65-F5344CB8AC3E}">
        <p14:creationId xmlns:p14="http://schemas.microsoft.com/office/powerpoint/2010/main" val="3398398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69" r="32501"/>
          <a:stretch/>
        </p:blipFill>
        <p:spPr bwMode="auto">
          <a:xfrm>
            <a:off x="1332000" y="1493838"/>
            <a:ext cx="6156000" cy="387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232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1038"/>
            <a:ext cx="8229600" cy="1282154"/>
          </a:xfrm>
        </p:spPr>
        <p:txBody>
          <a:bodyPr>
            <a:normAutofit/>
          </a:bodyPr>
          <a:lstStyle/>
          <a:p>
            <a:r>
              <a:rPr lang="en-GB" sz="3200" b="1" dirty="0" smtClean="0">
                <a:latin typeface="Arial" pitchFamily="34" charset="0"/>
                <a:cs typeface="Arial" pitchFamily="34" charset="0"/>
              </a:rPr>
              <a:t>Type of Disability and No Qualifications (LFS)</a:t>
            </a:r>
            <a:endParaRPr lang="en-GB" sz="3200" b="1" dirty="0">
              <a:latin typeface="Arial" pitchFamily="34" charset="0"/>
              <a:cs typeface="Arial" pitchFamily="34" charset="0"/>
            </a:endParaRPr>
          </a:p>
        </p:txBody>
      </p:sp>
      <p:pic>
        <p:nvPicPr>
          <p:cNvPr id="40962" name="Picture 2"/>
          <p:cNvPicPr>
            <a:picLocks noChangeAspect="1" noChangeArrowheads="1"/>
          </p:cNvPicPr>
          <p:nvPr/>
        </p:nvPicPr>
        <p:blipFill>
          <a:blip r:embed="rId2" cstate="print"/>
          <a:srcRect/>
          <a:stretch>
            <a:fillRect/>
          </a:stretch>
        </p:blipFill>
        <p:spPr bwMode="auto">
          <a:xfrm>
            <a:off x="827584" y="2420516"/>
            <a:ext cx="7675945" cy="3816424"/>
          </a:xfrm>
          <a:prstGeom prst="rect">
            <a:avLst/>
          </a:prstGeom>
          <a:noFill/>
          <a:ln w="9525">
            <a:solidFill>
              <a:schemeClr val="tx1"/>
            </a:solidFill>
            <a:miter lim="800000"/>
            <a:headEnd/>
            <a:tailEnd/>
          </a:ln>
          <a:effectLst/>
        </p:spPr>
      </p:pic>
    </p:spTree>
    <p:extLst>
      <p:ext uri="{BB962C8B-B14F-4D97-AF65-F5344CB8AC3E}">
        <p14:creationId xmlns:p14="http://schemas.microsoft.com/office/powerpoint/2010/main" val="1996403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latin typeface="Arial" pitchFamily="34" charset="0"/>
                <a:cs typeface="Arial" pitchFamily="34" charset="0"/>
              </a:rPr>
              <a:t>Disability and Occupational Group (LFS)</a:t>
            </a:r>
            <a:endParaRPr lang="en-GB" sz="3200" b="1" dirty="0">
              <a:latin typeface="Arial" pitchFamily="34" charset="0"/>
              <a:cs typeface="Arial" pitchFamily="34" charset="0"/>
            </a:endParaRPr>
          </a:p>
        </p:txBody>
      </p:sp>
      <p:pic>
        <p:nvPicPr>
          <p:cNvPr id="38914" name="Picture 2"/>
          <p:cNvPicPr>
            <a:picLocks noChangeAspect="1" noChangeArrowheads="1"/>
          </p:cNvPicPr>
          <p:nvPr/>
        </p:nvPicPr>
        <p:blipFill>
          <a:blip r:embed="rId2" cstate="print"/>
          <a:srcRect/>
          <a:stretch>
            <a:fillRect/>
          </a:stretch>
        </p:blipFill>
        <p:spPr bwMode="auto">
          <a:xfrm>
            <a:off x="733912" y="1472875"/>
            <a:ext cx="7942544" cy="4495050"/>
          </a:xfrm>
          <a:prstGeom prst="rect">
            <a:avLst/>
          </a:prstGeom>
          <a:noFill/>
          <a:ln w="9525">
            <a:solidFill>
              <a:schemeClr val="tx1"/>
            </a:solidFill>
            <a:miter lim="800000"/>
            <a:headEnd/>
            <a:tailEnd/>
          </a:ln>
          <a:effectLst/>
        </p:spPr>
      </p:pic>
    </p:spTree>
    <p:extLst>
      <p:ext uri="{BB962C8B-B14F-4D97-AF65-F5344CB8AC3E}">
        <p14:creationId xmlns:p14="http://schemas.microsoft.com/office/powerpoint/2010/main" val="2086913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985838"/>
            <a:ext cx="8448675" cy="695325"/>
          </a:xfrm>
        </p:spPr>
        <p:txBody>
          <a:bodyPr/>
          <a:lstStyle/>
          <a:p>
            <a:r>
              <a:rPr lang="en-GB" dirty="0"/>
              <a:t>Factors that affect the employability of those with long term illnesses and </a:t>
            </a:r>
            <a:r>
              <a:rPr lang="en-GB" dirty="0" smtClean="0"/>
              <a:t>disabilities Box </a:t>
            </a:r>
            <a:r>
              <a:rPr lang="en-GB" dirty="0"/>
              <a:t>4.3</a:t>
            </a:r>
            <a:r>
              <a:rPr lang="en-GB" dirty="0" smtClean="0"/>
              <a:t> </a:t>
            </a:r>
            <a:r>
              <a:rPr lang="en-GB" dirty="0"/>
              <a:t/>
            </a:r>
            <a:br>
              <a:rPr lang="en-GB" dirty="0"/>
            </a:br>
            <a:endParaRPr lang="en-US" sz="2400" dirty="0"/>
          </a:p>
        </p:txBody>
      </p:sp>
      <p:sp>
        <p:nvSpPr>
          <p:cNvPr id="3" name="Content Placeholder 2"/>
          <p:cNvSpPr>
            <a:spLocks noGrp="1"/>
          </p:cNvSpPr>
          <p:nvPr>
            <p:ph idx="1"/>
          </p:nvPr>
        </p:nvSpPr>
        <p:spPr>
          <a:xfrm>
            <a:off x="346075" y="1767592"/>
            <a:ext cx="8448674" cy="4548338"/>
          </a:xfrm>
        </p:spPr>
        <p:txBody>
          <a:bodyPr/>
          <a:lstStyle/>
          <a:p>
            <a:pPr marL="0" indent="0">
              <a:buNone/>
            </a:pPr>
            <a:r>
              <a:rPr lang="en-GB" b="1" dirty="0" smtClean="0"/>
              <a:t>INDIVIDUAL </a:t>
            </a:r>
            <a:r>
              <a:rPr lang="en-GB" b="1" dirty="0"/>
              <a:t>LEVEL </a:t>
            </a:r>
            <a:endParaRPr lang="en-GB" dirty="0"/>
          </a:p>
          <a:p>
            <a:r>
              <a:rPr lang="en-GB" b="1" dirty="0"/>
              <a:t>Individual characteristics:</a:t>
            </a:r>
            <a:r>
              <a:rPr lang="en-GB" dirty="0"/>
              <a:t> </a:t>
            </a:r>
          </a:p>
          <a:p>
            <a:pPr lvl="0"/>
            <a:r>
              <a:rPr lang="en-GB" dirty="0"/>
              <a:t>  A health condition, illness or impairment</a:t>
            </a:r>
            <a:r>
              <a:rPr lang="en-GB" b="1" dirty="0"/>
              <a:t> </a:t>
            </a:r>
            <a:endParaRPr lang="en-GB" dirty="0"/>
          </a:p>
          <a:p>
            <a:pPr lvl="0"/>
            <a:r>
              <a:rPr lang="en-GB" b="1" dirty="0"/>
              <a:t>  </a:t>
            </a:r>
            <a:r>
              <a:rPr lang="en-GB" dirty="0"/>
              <a:t>Employability factors such as age, qualifications, skills, labour market experience </a:t>
            </a:r>
            <a:r>
              <a:rPr lang="en-GB" b="1" dirty="0"/>
              <a:t> </a:t>
            </a:r>
            <a:endParaRPr lang="en-GB" dirty="0"/>
          </a:p>
          <a:p>
            <a:r>
              <a:rPr lang="en-GB" b="1" dirty="0"/>
              <a:t>Benefits </a:t>
            </a:r>
            <a:r>
              <a:rPr lang="en-GB" b="1" dirty="0" smtClean="0"/>
              <a:t>barriers:</a:t>
            </a:r>
            <a:r>
              <a:rPr lang="en-GB" dirty="0" smtClean="0"/>
              <a:t> </a:t>
            </a:r>
            <a:r>
              <a:rPr lang="en-GB" dirty="0"/>
              <a:t>fear </a:t>
            </a:r>
            <a:r>
              <a:rPr lang="en-GB" dirty="0" smtClean="0"/>
              <a:t>of losing </a:t>
            </a:r>
            <a:r>
              <a:rPr lang="en-GB" dirty="0"/>
              <a:t>benefits without a guarantee of making a sustainable transition to paid employment </a:t>
            </a:r>
          </a:p>
          <a:p>
            <a:r>
              <a:rPr lang="en-GB" b="1" dirty="0"/>
              <a:t>Lack of confidence, anxiety </a:t>
            </a:r>
            <a:endParaRPr lang="en-GB" dirty="0"/>
          </a:p>
          <a:p>
            <a:r>
              <a:rPr lang="en-GB" b="1" dirty="0"/>
              <a:t>Attitudes</a:t>
            </a:r>
            <a:r>
              <a:rPr lang="en-GB" dirty="0"/>
              <a:t>: Beliefs about the availability of appropriate work, attitudes to work, perceptions of the level of discrimination towards </a:t>
            </a:r>
            <a:r>
              <a:rPr lang="en-GB" dirty="0" smtClean="0"/>
              <a:t>those disabled</a:t>
            </a:r>
            <a:r>
              <a:rPr lang="en-GB" dirty="0"/>
              <a:t>, perceptions about societal attitudes toward </a:t>
            </a:r>
            <a:r>
              <a:rPr lang="en-GB" dirty="0" smtClean="0"/>
              <a:t>those disabled</a:t>
            </a:r>
            <a:r>
              <a:rPr lang="en-GB" dirty="0"/>
              <a:t>; awareness of disabled people about anti-discriminatory </a:t>
            </a:r>
            <a:r>
              <a:rPr lang="en-GB" dirty="0" smtClean="0"/>
              <a:t>legislation </a:t>
            </a:r>
            <a:endParaRPr lang="en-GB" dirty="0"/>
          </a:p>
        </p:txBody>
      </p:sp>
    </p:spTree>
    <p:extLst>
      <p:ext uri="{BB962C8B-B14F-4D97-AF65-F5344CB8AC3E}">
        <p14:creationId xmlns:p14="http://schemas.microsoft.com/office/powerpoint/2010/main" val="284644661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922338"/>
            <a:ext cx="8448675" cy="695325"/>
          </a:xfrm>
        </p:spPr>
        <p:txBody>
          <a:bodyPr/>
          <a:lstStyle/>
          <a:p>
            <a:r>
              <a:rPr lang="en-GB" dirty="0"/>
              <a:t>Factors that affect the employability of those with long term illnesses and </a:t>
            </a:r>
            <a:r>
              <a:rPr lang="en-GB" dirty="0" smtClean="0"/>
              <a:t>disabilities Box 4.3b </a:t>
            </a:r>
            <a:r>
              <a:rPr lang="en-GB" dirty="0"/>
              <a:t/>
            </a:r>
            <a:br>
              <a:rPr lang="en-GB" dirty="0"/>
            </a:br>
            <a:endParaRPr lang="en-US" sz="2400" dirty="0"/>
          </a:p>
        </p:txBody>
      </p:sp>
      <p:sp>
        <p:nvSpPr>
          <p:cNvPr id="3" name="Content Placeholder 2"/>
          <p:cNvSpPr>
            <a:spLocks noGrp="1"/>
          </p:cNvSpPr>
          <p:nvPr>
            <p:ph idx="1"/>
          </p:nvPr>
        </p:nvSpPr>
        <p:spPr>
          <a:xfrm>
            <a:off x="346075" y="1625600"/>
            <a:ext cx="8448674" cy="4690330"/>
          </a:xfrm>
        </p:spPr>
        <p:txBody>
          <a:bodyPr/>
          <a:lstStyle/>
          <a:p>
            <a:pPr marL="0" indent="0">
              <a:buNone/>
            </a:pPr>
            <a:r>
              <a:rPr lang="en-GB" b="1" dirty="0" smtClean="0"/>
              <a:t>HOUSEHOLD &amp; PERSONAL CIRCUMSTANCES</a:t>
            </a:r>
            <a:endParaRPr lang="en-GB" dirty="0"/>
          </a:p>
          <a:p>
            <a:pPr lvl="0"/>
            <a:r>
              <a:rPr lang="en-GB" dirty="0" smtClean="0"/>
              <a:t>Caring </a:t>
            </a:r>
            <a:r>
              <a:rPr lang="en-GB" dirty="0"/>
              <a:t>responsibilities</a:t>
            </a:r>
          </a:p>
          <a:p>
            <a:pPr lvl="0"/>
            <a:r>
              <a:rPr lang="en-GB" dirty="0"/>
              <a:t>Availability of help and support </a:t>
            </a:r>
          </a:p>
          <a:p>
            <a:pPr lvl="0"/>
            <a:r>
              <a:rPr lang="en-GB" dirty="0"/>
              <a:t>Availability of other income </a:t>
            </a:r>
          </a:p>
          <a:p>
            <a:pPr marL="0" indent="0">
              <a:buNone/>
            </a:pPr>
            <a:r>
              <a:rPr lang="en-GB" b="1" dirty="0"/>
              <a:t>WIDER ECONOMY AND SOCIETY</a:t>
            </a:r>
            <a:endParaRPr lang="en-GB" dirty="0"/>
          </a:p>
          <a:p>
            <a:r>
              <a:rPr lang="en-GB" b="1" dirty="0"/>
              <a:t>Employer</a:t>
            </a:r>
            <a:endParaRPr lang="en-GB" dirty="0"/>
          </a:p>
          <a:p>
            <a:pPr lvl="0"/>
            <a:r>
              <a:rPr lang="en-GB" dirty="0"/>
              <a:t>Employer’s attitude to employment of people with disabilities and to flexibility and work place </a:t>
            </a:r>
            <a:r>
              <a:rPr lang="en-GB" dirty="0" smtClean="0"/>
              <a:t>adjustment (including e.g. long hours culture etc.) </a:t>
            </a:r>
            <a:r>
              <a:rPr lang="en-GB" dirty="0"/>
              <a:t>for those with disabilities </a:t>
            </a:r>
          </a:p>
          <a:p>
            <a:pPr lvl="0"/>
            <a:r>
              <a:rPr lang="en-GB" dirty="0"/>
              <a:t>Size and sectors of employers</a:t>
            </a:r>
          </a:p>
          <a:p>
            <a:r>
              <a:rPr lang="en-GB" b="1" dirty="0"/>
              <a:t>Local area</a:t>
            </a:r>
            <a:endParaRPr lang="en-GB" dirty="0"/>
          </a:p>
          <a:p>
            <a:pPr lvl="0"/>
            <a:r>
              <a:rPr lang="en-GB" dirty="0"/>
              <a:t>Local labour market demand and jobs offered (e.g. pay, flexibility)</a:t>
            </a:r>
          </a:p>
          <a:p>
            <a:pPr lvl="0"/>
            <a:r>
              <a:rPr lang="en-GB" dirty="0"/>
              <a:t>Transport and isolation (both rural and deprived </a:t>
            </a:r>
            <a:r>
              <a:rPr lang="en-GB" dirty="0" smtClean="0"/>
              <a:t>communities) Access </a:t>
            </a:r>
            <a:r>
              <a:rPr lang="en-GB" dirty="0"/>
              <a:t>barriers</a:t>
            </a:r>
            <a:r>
              <a:rPr lang="en-GB" b="1" dirty="0"/>
              <a:t> (</a:t>
            </a:r>
            <a:r>
              <a:rPr lang="en-GB" dirty="0"/>
              <a:t>lack of suitable personal transport, etc.)</a:t>
            </a:r>
          </a:p>
          <a:p>
            <a:endParaRPr lang="en-US" dirty="0"/>
          </a:p>
        </p:txBody>
      </p:sp>
    </p:spTree>
    <p:extLst>
      <p:ext uri="{BB962C8B-B14F-4D97-AF65-F5344CB8AC3E}">
        <p14:creationId xmlns:p14="http://schemas.microsoft.com/office/powerpoint/2010/main" val="1623235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922338"/>
            <a:ext cx="8448675" cy="695325"/>
          </a:xfrm>
        </p:spPr>
        <p:txBody>
          <a:bodyPr/>
          <a:lstStyle/>
          <a:p>
            <a:r>
              <a:rPr lang="en-GB" dirty="0"/>
              <a:t>Factors that affect the employability of those with long term illnesses and </a:t>
            </a:r>
            <a:r>
              <a:rPr lang="en-GB" dirty="0" smtClean="0"/>
              <a:t>disabilities Box </a:t>
            </a:r>
            <a:r>
              <a:rPr lang="en-GB" dirty="0"/>
              <a:t>4.3</a:t>
            </a:r>
            <a:r>
              <a:rPr lang="en-GB" dirty="0" smtClean="0"/>
              <a:t> </a:t>
            </a:r>
            <a:r>
              <a:rPr lang="en-GB" dirty="0"/>
              <a:t/>
            </a:r>
            <a:br>
              <a:rPr lang="en-GB" dirty="0"/>
            </a:br>
            <a:endParaRPr lang="en-US" sz="2400" dirty="0"/>
          </a:p>
        </p:txBody>
      </p:sp>
      <p:sp>
        <p:nvSpPr>
          <p:cNvPr id="3" name="Content Placeholder 2"/>
          <p:cNvSpPr>
            <a:spLocks noGrp="1"/>
          </p:cNvSpPr>
          <p:nvPr>
            <p:ph idx="1"/>
          </p:nvPr>
        </p:nvSpPr>
        <p:spPr>
          <a:xfrm>
            <a:off x="346075" y="1701800"/>
            <a:ext cx="8448674" cy="4614130"/>
          </a:xfrm>
        </p:spPr>
        <p:txBody>
          <a:bodyPr/>
          <a:lstStyle/>
          <a:p>
            <a:r>
              <a:rPr lang="en-GB" b="1" dirty="0" smtClean="0"/>
              <a:t>National level policies </a:t>
            </a:r>
            <a:r>
              <a:rPr lang="en-GB" b="1" dirty="0"/>
              <a:t>towards disabled: </a:t>
            </a:r>
            <a:endParaRPr lang="en-GB" dirty="0"/>
          </a:p>
          <a:p>
            <a:pPr lvl="0"/>
            <a:r>
              <a:rPr lang="en-GB" dirty="0"/>
              <a:t>State legislation on disability and disability benefits</a:t>
            </a:r>
          </a:p>
          <a:p>
            <a:pPr lvl="0"/>
            <a:r>
              <a:rPr lang="en-GB" dirty="0"/>
              <a:t>Services that manage health conditions, occupational rehabilitation services </a:t>
            </a:r>
          </a:p>
          <a:p>
            <a:pPr lvl="0"/>
            <a:r>
              <a:rPr lang="en-GB" dirty="0"/>
              <a:t>Welfare to work programmes (e.g. financial help for people to allow them to make the transition from benefits to paid work)</a:t>
            </a:r>
          </a:p>
          <a:p>
            <a:pPr lvl="0"/>
            <a:r>
              <a:rPr lang="en-GB" dirty="0"/>
              <a:t>Programmes that target the employability of disabled people (skills development, work experience) and create work places for disabled people </a:t>
            </a:r>
          </a:p>
          <a:p>
            <a:pPr lvl="0"/>
            <a:r>
              <a:rPr lang="en-GB" dirty="0"/>
              <a:t>Programmes that help disabled people with access to work and work place adjustments </a:t>
            </a:r>
          </a:p>
          <a:p>
            <a:pPr lvl="0"/>
            <a:r>
              <a:rPr lang="en-GB" dirty="0"/>
              <a:t>Programmes that target employers (create incentives for employers to employ people with disabilities through wage subsidies, funding of work place adjustment, etc.) and the provision of work place adjustment for disabled people</a:t>
            </a:r>
          </a:p>
          <a:p>
            <a:pPr lvl="0"/>
            <a:r>
              <a:rPr lang="en-GB" dirty="0"/>
              <a:t>Cooperation among health care, employment services and employers  </a:t>
            </a:r>
          </a:p>
          <a:p>
            <a:pPr lvl="0"/>
            <a:r>
              <a:rPr lang="en-GB" b="1" dirty="0"/>
              <a:t>Prevailing economic </a:t>
            </a:r>
            <a:r>
              <a:rPr lang="en-GB" b="1" dirty="0" smtClean="0"/>
              <a:t>conditions</a:t>
            </a:r>
            <a:endParaRPr lang="en-GB" dirty="0"/>
          </a:p>
        </p:txBody>
      </p:sp>
    </p:spTree>
    <p:extLst>
      <p:ext uri="{BB962C8B-B14F-4D97-AF65-F5344CB8AC3E}">
        <p14:creationId xmlns:p14="http://schemas.microsoft.com/office/powerpoint/2010/main" val="1623235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Lessons</a:t>
            </a:r>
            <a:endParaRPr lang="en-GB" dirty="0"/>
          </a:p>
        </p:txBody>
      </p:sp>
      <p:sp>
        <p:nvSpPr>
          <p:cNvPr id="3" name="Content Placeholder 2"/>
          <p:cNvSpPr>
            <a:spLocks noGrp="1"/>
          </p:cNvSpPr>
          <p:nvPr>
            <p:ph idx="1"/>
          </p:nvPr>
        </p:nvSpPr>
        <p:spPr>
          <a:xfrm>
            <a:off x="346075" y="1664626"/>
            <a:ext cx="8448674" cy="4651304"/>
          </a:xfrm>
        </p:spPr>
        <p:txBody>
          <a:bodyPr/>
          <a:lstStyle/>
          <a:p>
            <a:r>
              <a:rPr lang="en-GB" b="1" dirty="0" smtClean="0"/>
              <a:t>Increase </a:t>
            </a:r>
            <a:r>
              <a:rPr lang="en-GB" b="1" dirty="0"/>
              <a:t>and make less selective the up-take of programmes which are directed to support people with disabilities to find employment</a:t>
            </a:r>
            <a:r>
              <a:rPr lang="en-GB" dirty="0"/>
              <a:t>.  </a:t>
            </a:r>
            <a:r>
              <a:rPr lang="en-GB" dirty="0" smtClean="0"/>
              <a:t>Uptake </a:t>
            </a:r>
            <a:r>
              <a:rPr lang="en-GB" dirty="0"/>
              <a:t>of programmes directed at supporting people with long-term illnesses/disabilities to get into employment is usually selective and </a:t>
            </a:r>
            <a:r>
              <a:rPr lang="en-GB" dirty="0" smtClean="0"/>
              <a:t>low</a:t>
            </a:r>
            <a:r>
              <a:rPr lang="en-GB" dirty="0"/>
              <a:t> </a:t>
            </a:r>
          </a:p>
          <a:p>
            <a:r>
              <a:rPr lang="en-GB" b="1" dirty="0"/>
              <a:t>Supporting the whole range of jobs rather than low-skilled/low paid jobs</a:t>
            </a:r>
            <a:r>
              <a:rPr lang="en-GB" dirty="0"/>
              <a:t>. </a:t>
            </a:r>
            <a:r>
              <a:rPr lang="en-GB" dirty="0" smtClean="0"/>
              <a:t>Many subsidised </a:t>
            </a:r>
            <a:r>
              <a:rPr lang="en-GB" dirty="0"/>
              <a:t>jobs for employment of disabled people tend to be low skilled and low paid (e.g. Clayton et al. 2011a, 2012; </a:t>
            </a:r>
            <a:r>
              <a:rPr lang="en-GB" dirty="0" err="1"/>
              <a:t>Hohnen</a:t>
            </a:r>
            <a:r>
              <a:rPr lang="en-GB" dirty="0"/>
              <a:t> 2001</a:t>
            </a:r>
            <a:r>
              <a:rPr lang="en-GB" dirty="0" smtClean="0"/>
              <a:t>)</a:t>
            </a:r>
          </a:p>
          <a:p>
            <a:r>
              <a:rPr lang="en-GB" b="1" dirty="0" smtClean="0"/>
              <a:t>Change </a:t>
            </a:r>
            <a:r>
              <a:rPr lang="en-GB" b="1" dirty="0"/>
              <a:t>programmes’ effectiveness assessment </a:t>
            </a:r>
            <a:r>
              <a:rPr lang="en-GB" b="1" dirty="0" smtClean="0"/>
              <a:t>criteria.</a:t>
            </a:r>
            <a:r>
              <a:rPr lang="en-GB" dirty="0" smtClean="0"/>
              <a:t> Job entry may be misleading indicator if unable </a:t>
            </a:r>
            <a:r>
              <a:rPr lang="en-GB" dirty="0"/>
              <a:t>to sustain employment without addition </a:t>
            </a:r>
            <a:r>
              <a:rPr lang="en-GB" dirty="0" smtClean="0"/>
              <a:t>help</a:t>
            </a:r>
          </a:p>
          <a:p>
            <a:r>
              <a:rPr lang="en-GB" b="1" dirty="0" smtClean="0"/>
              <a:t>Increase </a:t>
            </a:r>
            <a:r>
              <a:rPr lang="en-GB" b="1" dirty="0"/>
              <a:t>the up-take of </a:t>
            </a:r>
            <a:r>
              <a:rPr lang="en-GB" b="1" dirty="0" smtClean="0"/>
              <a:t>workplace </a:t>
            </a:r>
            <a:r>
              <a:rPr lang="en-GB" b="1" dirty="0"/>
              <a:t>adjustment programmes.</a:t>
            </a:r>
            <a:r>
              <a:rPr lang="en-GB" dirty="0"/>
              <a:t> </a:t>
            </a:r>
            <a:r>
              <a:rPr lang="en-GB" dirty="0" smtClean="0"/>
              <a:t>Physical accessibility issues and work organisation</a:t>
            </a:r>
            <a:r>
              <a:rPr lang="en-GB" dirty="0"/>
              <a:t> </a:t>
            </a:r>
          </a:p>
          <a:p>
            <a:r>
              <a:rPr lang="en-GB" b="1" dirty="0"/>
              <a:t>Improve communication, coordination and cooperation between employment services for disabled people and employers and health services.</a:t>
            </a:r>
            <a:r>
              <a:rPr lang="en-GB" dirty="0"/>
              <a:t> </a:t>
            </a:r>
          </a:p>
        </p:txBody>
      </p:sp>
    </p:spTree>
    <p:extLst>
      <p:ext uri="{BB962C8B-B14F-4D97-AF65-F5344CB8AC3E}">
        <p14:creationId xmlns:p14="http://schemas.microsoft.com/office/powerpoint/2010/main" val="2824264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Aims </a:t>
            </a:r>
            <a:endParaRPr lang="en-GB" dirty="0"/>
          </a:p>
        </p:txBody>
      </p:sp>
      <p:sp>
        <p:nvSpPr>
          <p:cNvPr id="3" name="Content Placeholder 2"/>
          <p:cNvSpPr>
            <a:spLocks noGrp="1"/>
          </p:cNvSpPr>
          <p:nvPr>
            <p:ph idx="1"/>
          </p:nvPr>
        </p:nvSpPr>
        <p:spPr/>
        <p:txBody>
          <a:bodyPr/>
          <a:lstStyle/>
          <a:p>
            <a:r>
              <a:rPr lang="en-GB" sz="2400" dirty="0"/>
              <a:t>O</a:t>
            </a:r>
            <a:r>
              <a:rPr lang="en-GB" sz="2400" dirty="0" smtClean="0"/>
              <a:t>verarching </a:t>
            </a:r>
            <a:r>
              <a:rPr lang="en-GB" sz="2400" dirty="0"/>
              <a:t>aim </a:t>
            </a:r>
            <a:r>
              <a:rPr lang="en-GB" sz="2400" dirty="0" smtClean="0"/>
              <a:t>to</a:t>
            </a:r>
            <a:r>
              <a:rPr lang="en-GB" sz="2400" dirty="0"/>
              <a:t>: </a:t>
            </a:r>
            <a:r>
              <a:rPr lang="en-GB" sz="2400" i="1" dirty="0"/>
              <a:t>provide a detailed understanding of how multiple cross-cutting issues prevent the economically inactive from seeking work</a:t>
            </a:r>
            <a:r>
              <a:rPr lang="en-GB" sz="2400" dirty="0"/>
              <a:t>, in order to better inform the Departmental Strategy on reducing economic inactivity. </a:t>
            </a:r>
            <a:endParaRPr lang="en-GB" sz="2400" dirty="0" smtClean="0"/>
          </a:p>
          <a:p>
            <a:r>
              <a:rPr lang="en-GB" sz="2400" dirty="0" smtClean="0"/>
              <a:t>Specifically</a:t>
            </a:r>
            <a:r>
              <a:rPr lang="en-GB" sz="2400" dirty="0"/>
              <a:t>, the review considers two groups: </a:t>
            </a:r>
            <a:r>
              <a:rPr lang="en-GB" sz="2400" i="1" dirty="0"/>
              <a:t>those with family commitments; and the long-term sick and </a:t>
            </a:r>
            <a:r>
              <a:rPr lang="en-GB" sz="2400" i="1" dirty="0" smtClean="0"/>
              <a:t>disabled</a:t>
            </a:r>
            <a:r>
              <a:rPr lang="en-GB" sz="2400" dirty="0" smtClean="0"/>
              <a:t>.</a:t>
            </a:r>
          </a:p>
          <a:p>
            <a:r>
              <a:rPr lang="en-GB" sz="2400" dirty="0" smtClean="0"/>
              <a:t>However, while there are similarities, there are significant </a:t>
            </a:r>
            <a:r>
              <a:rPr lang="en-GB" sz="2400" i="1" dirty="0" smtClean="0"/>
              <a:t>differences between and within these groups</a:t>
            </a:r>
            <a:r>
              <a:rPr lang="en-GB" sz="2400" dirty="0" smtClean="0"/>
              <a:t>.</a:t>
            </a:r>
          </a:p>
        </p:txBody>
      </p:sp>
    </p:spTree>
    <p:extLst>
      <p:ext uri="{BB962C8B-B14F-4D97-AF65-F5344CB8AC3E}">
        <p14:creationId xmlns:p14="http://schemas.microsoft.com/office/powerpoint/2010/main" val="1028595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1086393"/>
            <a:ext cx="8448675" cy="695325"/>
          </a:xfrm>
        </p:spPr>
        <p:txBody>
          <a:bodyPr/>
          <a:lstStyle/>
          <a:p>
            <a:pPr algn="ctr"/>
            <a:r>
              <a:rPr lang="en-GB" dirty="0"/>
              <a:t>What appears to effective for supporting disabled people:</a:t>
            </a:r>
            <a:br>
              <a:rPr lang="en-GB" dirty="0"/>
            </a:br>
            <a:endParaRPr lang="en-US" dirty="0"/>
          </a:p>
        </p:txBody>
      </p:sp>
      <p:sp>
        <p:nvSpPr>
          <p:cNvPr id="3" name="Content Placeholder 2"/>
          <p:cNvSpPr>
            <a:spLocks noGrp="1"/>
          </p:cNvSpPr>
          <p:nvPr>
            <p:ph idx="1"/>
          </p:nvPr>
        </p:nvSpPr>
        <p:spPr/>
        <p:txBody>
          <a:bodyPr/>
          <a:lstStyle/>
          <a:p>
            <a:pPr lvl="0"/>
            <a:r>
              <a:rPr lang="en-GB" dirty="0" smtClean="0"/>
              <a:t>a </a:t>
            </a:r>
            <a:r>
              <a:rPr lang="en-GB" dirty="0"/>
              <a:t>focus on workplaces; making them more aware of legislation but also more knowledgeable about what adjustments disabled people actually need, and what support might be available to them to make adjustments;</a:t>
            </a:r>
          </a:p>
          <a:p>
            <a:pPr lvl="0"/>
            <a:r>
              <a:rPr lang="en-GB" dirty="0"/>
              <a:t>improving awareness about the programmes, and coverage and uptake of programmes aimed at supporting disabled people into employment, including expanding beyond those most work-ready and tackling the harder to reach;</a:t>
            </a:r>
          </a:p>
          <a:p>
            <a:pPr lvl="0"/>
            <a:r>
              <a:rPr lang="en-GB" dirty="0"/>
              <a:t>increasing the employability of disabled people through equipping them with better qualifications and skills</a:t>
            </a:r>
          </a:p>
          <a:p>
            <a:pPr lvl="0"/>
            <a:r>
              <a:rPr lang="en-GB" dirty="0"/>
              <a:t>an integrated approach to each of the policy elements, including skills development, job placement and support after employment.  </a:t>
            </a:r>
          </a:p>
          <a:p>
            <a:endParaRPr lang="en-US" dirty="0"/>
          </a:p>
        </p:txBody>
      </p:sp>
    </p:spTree>
    <p:extLst>
      <p:ext uri="{BB962C8B-B14F-4D97-AF65-F5344CB8AC3E}">
        <p14:creationId xmlns:p14="http://schemas.microsoft.com/office/powerpoint/2010/main" val="476131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22514" y="2130425"/>
            <a:ext cx="8058778" cy="1470025"/>
          </a:xfrm>
        </p:spPr>
        <p:txBody>
          <a:bodyPr/>
          <a:lstStyle/>
          <a:p>
            <a:r>
              <a:rPr lang="en-GB" sz="2800" dirty="0" smtClean="0">
                <a:solidFill>
                  <a:schemeClr val="bg1">
                    <a:lumMod val="75000"/>
                  </a:schemeClr>
                </a:solidFill>
              </a:rPr>
              <a:t>1. BACKGROUND TO THE RESEARCH</a:t>
            </a:r>
            <a:r>
              <a:rPr lang="en-GB" sz="2800" dirty="0" smtClean="0"/>
              <a:t/>
            </a:r>
            <a:br>
              <a:rPr lang="en-GB" sz="2800" dirty="0" smtClean="0"/>
            </a:br>
            <a:r>
              <a:rPr lang="en-GB" sz="2800" dirty="0"/>
              <a:t/>
            </a:r>
            <a:br>
              <a:rPr lang="en-GB" sz="2800" dirty="0"/>
            </a:br>
            <a:r>
              <a:rPr lang="en-GB" sz="2800" dirty="0" smtClean="0"/>
              <a:t>2. KEY FINDINGS</a:t>
            </a:r>
            <a:r>
              <a:rPr lang="en-GB" sz="2800" dirty="0" smtClean="0">
                <a:solidFill>
                  <a:schemeClr val="bg1">
                    <a:lumMod val="75000"/>
                  </a:schemeClr>
                </a:solidFill>
              </a:rPr>
              <a:t> </a:t>
            </a:r>
            <a:br>
              <a:rPr lang="en-GB" sz="2800" dirty="0" smtClean="0">
                <a:solidFill>
                  <a:schemeClr val="bg1">
                    <a:lumMod val="75000"/>
                  </a:schemeClr>
                </a:solidFill>
              </a:rPr>
            </a:br>
            <a:r>
              <a:rPr lang="en-GB" sz="2800" dirty="0" smtClean="0">
                <a:solidFill>
                  <a:schemeClr val="bg1">
                    <a:lumMod val="75000"/>
                  </a:schemeClr>
                </a:solidFill>
              </a:rPr>
              <a:t>	- Contextual analysis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Family Commitments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solidFill>
                  <a:schemeClr val="bg1">
                    <a:lumMod val="75000"/>
                  </a:schemeClr>
                </a:solidFill>
              </a:rPr>
              <a:t>- Disabilities</a:t>
            </a:r>
            <a:br>
              <a:rPr lang="en-GB" sz="2800" dirty="0" smtClean="0">
                <a:solidFill>
                  <a:schemeClr val="bg1">
                    <a:lumMod val="75000"/>
                  </a:schemeClr>
                </a:solidFill>
              </a:rPr>
            </a:br>
            <a:r>
              <a:rPr lang="en-GB" sz="2800" dirty="0">
                <a:solidFill>
                  <a:schemeClr val="bg1">
                    <a:lumMod val="75000"/>
                  </a:schemeClr>
                </a:solidFill>
              </a:rPr>
              <a:t>	</a:t>
            </a:r>
            <a:r>
              <a:rPr lang="en-GB" sz="2800" dirty="0" smtClean="0"/>
              <a:t>- Conclusions </a:t>
            </a:r>
            <a:endParaRPr lang="en-GB" sz="2800" dirty="0"/>
          </a:p>
        </p:txBody>
      </p:sp>
    </p:spTree>
    <p:extLst>
      <p:ext uri="{BB962C8B-B14F-4D97-AF65-F5344CB8AC3E}">
        <p14:creationId xmlns:p14="http://schemas.microsoft.com/office/powerpoint/2010/main" val="293054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Conclusions</a:t>
            </a:r>
            <a:endParaRPr lang="en-US" dirty="0"/>
          </a:p>
        </p:txBody>
      </p:sp>
      <p:sp>
        <p:nvSpPr>
          <p:cNvPr id="3" name="Content Placeholder 2"/>
          <p:cNvSpPr>
            <a:spLocks noGrp="1"/>
          </p:cNvSpPr>
          <p:nvPr>
            <p:ph idx="1"/>
          </p:nvPr>
        </p:nvSpPr>
        <p:spPr>
          <a:xfrm>
            <a:off x="346075" y="1681787"/>
            <a:ext cx="8448674" cy="4634143"/>
          </a:xfrm>
        </p:spPr>
        <p:txBody>
          <a:bodyPr/>
          <a:lstStyle/>
          <a:p>
            <a:endParaRPr lang="en-US" dirty="0" smtClean="0"/>
          </a:p>
          <a:p>
            <a:r>
              <a:rPr lang="en-US" sz="2800" dirty="0" smtClean="0"/>
              <a:t>Reducing inactivity is important for Northern Ireland and the people involved</a:t>
            </a:r>
          </a:p>
          <a:p>
            <a:r>
              <a:rPr lang="en-US" sz="2800" dirty="0" smtClean="0"/>
              <a:t>However, for some there may be more appropriate alternatives to paid employment</a:t>
            </a:r>
            <a:endParaRPr lang="en-US" sz="2800" dirty="0"/>
          </a:p>
          <a:p>
            <a:r>
              <a:rPr lang="en-US" sz="2800" dirty="0" smtClean="0"/>
              <a:t>Policies may appear to be gender-, disability-,family-blind etc. but in reality </a:t>
            </a:r>
            <a:r>
              <a:rPr lang="en-US" sz="2800" smtClean="0"/>
              <a:t>they often are </a:t>
            </a:r>
            <a:r>
              <a:rPr lang="en-US" sz="2800" dirty="0" smtClean="0"/>
              <a:t>not</a:t>
            </a:r>
            <a:endParaRPr lang="en-US" sz="2800" dirty="0"/>
          </a:p>
          <a:p>
            <a:r>
              <a:rPr lang="en-US" sz="2800" dirty="0" smtClean="0"/>
              <a:t>Cannot treat those with family commitments or disabilities as an ‘add on’ to existing policies – need properly considered and resourced policies</a:t>
            </a:r>
          </a:p>
          <a:p>
            <a:endParaRPr lang="en-US" dirty="0" smtClean="0"/>
          </a:p>
          <a:p>
            <a:endParaRPr lang="en-US" dirty="0"/>
          </a:p>
          <a:p>
            <a:endParaRPr lang="en-US" dirty="0"/>
          </a:p>
        </p:txBody>
      </p:sp>
    </p:spTree>
    <p:extLst>
      <p:ext uri="{BB962C8B-B14F-4D97-AF65-F5344CB8AC3E}">
        <p14:creationId xmlns:p14="http://schemas.microsoft.com/office/powerpoint/2010/main" val="1167029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dirty="0" smtClean="0"/>
              <a:t>Thank you for listen</a:t>
            </a:r>
          </a:p>
          <a:p>
            <a:pPr marL="0" indent="0" algn="ctr">
              <a:buNone/>
            </a:pPr>
            <a:endParaRPr lang="en-US" dirty="0"/>
          </a:p>
          <a:p>
            <a:pPr marL="0" indent="0" algn="ctr">
              <a:buNone/>
            </a:pPr>
            <a:r>
              <a:rPr lang="en-US" dirty="0" smtClean="0"/>
              <a:t>Report is available at:</a:t>
            </a:r>
          </a:p>
          <a:p>
            <a:pPr marL="0" indent="0" algn="ctr">
              <a:buNone/>
            </a:pPr>
            <a:endParaRPr lang="en-US" dirty="0"/>
          </a:p>
          <a:p>
            <a:pPr marL="0" indent="0" algn="ctr">
              <a:buNone/>
            </a:pPr>
            <a:r>
              <a:rPr lang="en-GB" dirty="0"/>
              <a:t>McQuaid, R., </a:t>
            </a:r>
            <a:r>
              <a:rPr lang="en-GB" dirty="0" err="1"/>
              <a:t>Shapira</a:t>
            </a:r>
            <a:r>
              <a:rPr lang="en-GB" dirty="0"/>
              <a:t>, M., Graham, H. and </a:t>
            </a:r>
            <a:r>
              <a:rPr lang="en-GB" dirty="0" err="1"/>
              <a:t>Raeside</a:t>
            </a:r>
            <a:r>
              <a:rPr lang="en-GB" dirty="0"/>
              <a:t>, R. (2013) </a:t>
            </a:r>
            <a:r>
              <a:rPr lang="en-GB" i="1" dirty="0"/>
              <a:t>Economic Inactivity Research Project (those with family commitments and the long-term sick and disabled) - Literature Review</a:t>
            </a:r>
            <a:r>
              <a:rPr lang="en-GB" dirty="0"/>
              <a:t> (Project-11040), Department for Employment and Learning, Northern Ireland </a:t>
            </a:r>
          </a:p>
          <a:p>
            <a:pPr marL="0" indent="0" algn="ctr">
              <a:buNone/>
            </a:pPr>
            <a:r>
              <a:rPr lang="en-GB" u="sng" dirty="0">
                <a:hlinkClick r:id="rId2" tooltip="http://www.delni.gov.uk/economic-inactivity-literature-review-project"/>
              </a:rPr>
              <a:t>http://www.delni.gov.uk/economic-inactivity-literature-review-project</a:t>
            </a:r>
            <a:endParaRPr lang="en-GB" dirty="0"/>
          </a:p>
          <a:p>
            <a:pPr marL="0" indent="0" algn="ctr">
              <a:buNone/>
            </a:pPr>
            <a:endParaRPr lang="en-US" dirty="0"/>
          </a:p>
        </p:txBody>
      </p:sp>
    </p:spTree>
    <p:extLst>
      <p:ext uri="{BB962C8B-B14F-4D97-AF65-F5344CB8AC3E}">
        <p14:creationId xmlns:p14="http://schemas.microsoft.com/office/powerpoint/2010/main" val="377348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t>
            </a:r>
            <a:r>
              <a:rPr lang="en-US" dirty="0" smtClean="0"/>
              <a:t>ethods</a:t>
            </a:r>
            <a:endParaRPr lang="en-US" dirty="0"/>
          </a:p>
        </p:txBody>
      </p:sp>
      <p:sp>
        <p:nvSpPr>
          <p:cNvPr id="3" name="Content Placeholder 2"/>
          <p:cNvSpPr>
            <a:spLocks noGrp="1"/>
          </p:cNvSpPr>
          <p:nvPr>
            <p:ph idx="1"/>
          </p:nvPr>
        </p:nvSpPr>
        <p:spPr/>
        <p:txBody>
          <a:bodyPr/>
          <a:lstStyle/>
          <a:p>
            <a:pPr marL="342900" lvl="1" indent="-342900">
              <a:buFontTx/>
              <a:buChar char="•"/>
            </a:pPr>
            <a:r>
              <a:rPr lang="en-GB" sz="2400" i="1" dirty="0" smtClean="0"/>
              <a:t>Analysis is primarily based on academic </a:t>
            </a:r>
            <a:r>
              <a:rPr lang="en-GB" sz="2400" i="1" dirty="0"/>
              <a:t>findings </a:t>
            </a:r>
            <a:r>
              <a:rPr lang="en-GB" sz="2400" dirty="0"/>
              <a:t>around the multiple and cross-cutting barriers to employment for the groups</a:t>
            </a:r>
          </a:p>
          <a:p>
            <a:pPr marL="342900" lvl="1" indent="-342900">
              <a:buFontTx/>
              <a:buChar char="•"/>
            </a:pPr>
            <a:r>
              <a:rPr lang="en-GB" sz="2400" dirty="0" smtClean="0"/>
              <a:t>The </a:t>
            </a:r>
            <a:r>
              <a:rPr lang="en-GB" sz="2400" dirty="0"/>
              <a:t>main methods used </a:t>
            </a:r>
            <a:r>
              <a:rPr lang="en-GB" sz="2400" dirty="0" smtClean="0"/>
              <a:t>was a </a:t>
            </a:r>
            <a:r>
              <a:rPr lang="en-GB" sz="2400" i="1" dirty="0" smtClean="0"/>
              <a:t>desk based </a:t>
            </a:r>
            <a:r>
              <a:rPr lang="en-GB" sz="2400" dirty="0" smtClean="0"/>
              <a:t>review </a:t>
            </a:r>
            <a:r>
              <a:rPr lang="en-GB" sz="2400" dirty="0"/>
              <a:t>of the </a:t>
            </a:r>
            <a:r>
              <a:rPr lang="en-GB" sz="2400" dirty="0" smtClean="0"/>
              <a:t>literature taken </a:t>
            </a:r>
            <a:r>
              <a:rPr lang="en-GB" sz="2400" dirty="0"/>
              <a:t>from a number of sources, especially the academic </a:t>
            </a:r>
            <a:r>
              <a:rPr lang="en-GB" sz="2400" dirty="0" smtClean="0"/>
              <a:t>literature </a:t>
            </a:r>
          </a:p>
          <a:p>
            <a:pPr marL="342900" lvl="1" indent="-342900">
              <a:buFontTx/>
              <a:buChar char="•"/>
            </a:pPr>
            <a:r>
              <a:rPr lang="en-GB" sz="2400" dirty="0" smtClean="0"/>
              <a:t>This was informed by </a:t>
            </a:r>
            <a:r>
              <a:rPr lang="en-GB" sz="2400" i="1" dirty="0" smtClean="0"/>
              <a:t>analysis </a:t>
            </a:r>
            <a:r>
              <a:rPr lang="en-GB" sz="2400" i="1" dirty="0"/>
              <a:t>of related statistical information </a:t>
            </a:r>
            <a:r>
              <a:rPr lang="en-GB" sz="2400" dirty="0" smtClean="0"/>
              <a:t>within the </a:t>
            </a:r>
            <a:r>
              <a:rPr lang="en-GB" sz="2400" dirty="0"/>
              <a:t>context of the Northern Ireland labour </a:t>
            </a:r>
            <a:r>
              <a:rPr lang="en-GB" sz="2400" dirty="0" smtClean="0"/>
              <a:t>market </a:t>
            </a:r>
            <a:endParaRPr lang="en-US" sz="2400" dirty="0"/>
          </a:p>
        </p:txBody>
      </p:sp>
    </p:spTree>
    <p:extLst>
      <p:ext uri="{BB962C8B-B14F-4D97-AF65-F5344CB8AC3E}">
        <p14:creationId xmlns:p14="http://schemas.microsoft.com/office/powerpoint/2010/main" val="269373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lgn="ctr"/>
            <a:r>
              <a:rPr lang="en-GB" dirty="0"/>
              <a:t>Main </a:t>
            </a:r>
            <a:r>
              <a:rPr lang="en-GB" dirty="0" smtClean="0"/>
              <a:t>statistics sources</a:t>
            </a:r>
            <a:endParaRPr lang="en-GB" dirty="0"/>
          </a:p>
        </p:txBody>
      </p:sp>
      <p:sp>
        <p:nvSpPr>
          <p:cNvPr id="3" name="Content Placeholder 2"/>
          <p:cNvSpPr>
            <a:spLocks noGrp="1"/>
          </p:cNvSpPr>
          <p:nvPr>
            <p:ph idx="1"/>
          </p:nvPr>
        </p:nvSpPr>
        <p:spPr/>
        <p:txBody>
          <a:bodyPr/>
          <a:lstStyle/>
          <a:p>
            <a:pPr lvl="0"/>
            <a:r>
              <a:rPr lang="en-GB" sz="2400" dirty="0" smtClean="0"/>
              <a:t>Labour Force Survey</a:t>
            </a:r>
          </a:p>
          <a:p>
            <a:pPr lvl="0"/>
            <a:r>
              <a:rPr lang="en-GB" sz="2400" dirty="0" smtClean="0"/>
              <a:t>2011 Census (limited published data so far) </a:t>
            </a:r>
          </a:p>
          <a:p>
            <a:pPr lvl="0"/>
            <a:r>
              <a:rPr lang="en-GB" sz="2400" dirty="0" smtClean="0"/>
              <a:t>NI </a:t>
            </a:r>
            <a:r>
              <a:rPr lang="en-GB" sz="2400" dirty="0"/>
              <a:t>Claimant </a:t>
            </a:r>
            <a:r>
              <a:rPr lang="en-GB" sz="2400" dirty="0" smtClean="0"/>
              <a:t>Count </a:t>
            </a:r>
          </a:p>
          <a:p>
            <a:pPr lvl="0"/>
            <a:r>
              <a:rPr lang="en-GB" sz="2400" dirty="0" smtClean="0"/>
              <a:t>NI </a:t>
            </a:r>
            <a:r>
              <a:rPr lang="en-GB" sz="2400" dirty="0"/>
              <a:t>Quarterly Employment Survey </a:t>
            </a:r>
            <a:endParaRPr lang="en-GB" sz="2400" dirty="0" smtClean="0"/>
          </a:p>
          <a:p>
            <a:pPr lvl="0"/>
            <a:r>
              <a:rPr lang="en-GB" sz="2400" dirty="0" smtClean="0"/>
              <a:t>Annual </a:t>
            </a:r>
            <a:r>
              <a:rPr lang="en-GB" sz="2400" dirty="0"/>
              <a:t>Survey of Hours and </a:t>
            </a:r>
            <a:r>
              <a:rPr lang="en-GB" sz="2400" dirty="0" smtClean="0"/>
              <a:t>Earnings </a:t>
            </a:r>
            <a:r>
              <a:rPr lang="en-GB" sz="2400" dirty="0"/>
              <a:t>and </a:t>
            </a:r>
            <a:endParaRPr lang="en-GB" sz="2400" dirty="0" smtClean="0"/>
          </a:p>
          <a:p>
            <a:pPr lvl="0"/>
            <a:r>
              <a:rPr lang="en-GB" sz="2400" dirty="0" smtClean="0"/>
              <a:t>Department </a:t>
            </a:r>
            <a:r>
              <a:rPr lang="en-GB" sz="2400" dirty="0"/>
              <a:t>for Social Development (DSD), </a:t>
            </a:r>
            <a:r>
              <a:rPr lang="en-GB" sz="2400" dirty="0" smtClean="0"/>
              <a:t>NI </a:t>
            </a:r>
            <a:r>
              <a:rPr lang="en-GB" sz="2400" dirty="0"/>
              <a:t>Benefits Statistics </a:t>
            </a:r>
            <a:r>
              <a:rPr lang="en-GB" sz="2400" dirty="0" smtClean="0"/>
              <a:t>Summary</a:t>
            </a:r>
            <a:endParaRPr lang="en-GB" sz="2400" dirty="0"/>
          </a:p>
          <a:p>
            <a:pPr lvl="0"/>
            <a:endParaRPr lang="en-GB" sz="2400" dirty="0" smtClean="0"/>
          </a:p>
          <a:p>
            <a:pPr lvl="0"/>
            <a:r>
              <a:rPr lang="en-GB" sz="2400" dirty="0" smtClean="0"/>
              <a:t>Generally data for Working </a:t>
            </a:r>
            <a:r>
              <a:rPr lang="en-GB" sz="2400" dirty="0"/>
              <a:t>Age population (16-64 years old for men and 16-59, for women) </a:t>
            </a:r>
          </a:p>
        </p:txBody>
      </p:sp>
    </p:spTree>
    <p:extLst>
      <p:ext uri="{BB962C8B-B14F-4D97-AF65-F5344CB8AC3E}">
        <p14:creationId xmlns:p14="http://schemas.microsoft.com/office/powerpoint/2010/main" val="183088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22514" y="2130425"/>
            <a:ext cx="8058778" cy="1470025"/>
          </a:xfrm>
        </p:spPr>
        <p:txBody>
          <a:bodyPr/>
          <a:lstStyle/>
          <a:p>
            <a:r>
              <a:rPr lang="en-GB" sz="2800" dirty="0" smtClean="0">
                <a:solidFill>
                  <a:schemeClr val="bg2">
                    <a:lumMod val="40000"/>
                    <a:lumOff val="60000"/>
                  </a:schemeClr>
                </a:solidFill>
              </a:rPr>
              <a:t>1. BACKGROUND TO THE RESEARCH</a:t>
            </a:r>
            <a:r>
              <a:rPr lang="en-GB" sz="2800" dirty="0" smtClean="0">
                <a:solidFill>
                  <a:schemeClr val="bg2"/>
                </a:solidFill>
              </a:rPr>
              <a:t/>
            </a:r>
            <a:br>
              <a:rPr lang="en-GB" sz="2800" dirty="0" smtClean="0">
                <a:solidFill>
                  <a:schemeClr val="bg2"/>
                </a:solidFill>
              </a:rPr>
            </a:br>
            <a:r>
              <a:rPr lang="en-GB" sz="2800" dirty="0"/>
              <a:t/>
            </a:r>
            <a:br>
              <a:rPr lang="en-GB" sz="2800" dirty="0"/>
            </a:br>
            <a:r>
              <a:rPr lang="en-GB" sz="2800" dirty="0" smtClean="0"/>
              <a:t>2. KEY FINDINGS </a:t>
            </a:r>
            <a:br>
              <a:rPr lang="en-GB" sz="2800" dirty="0" smtClean="0"/>
            </a:br>
            <a:r>
              <a:rPr lang="en-GB" sz="2800" dirty="0" smtClean="0"/>
              <a:t>	- Contextual analysis</a:t>
            </a:r>
            <a:br>
              <a:rPr lang="en-GB" sz="2800" dirty="0" smtClean="0"/>
            </a:br>
            <a:r>
              <a:rPr lang="en-GB" sz="2800" dirty="0"/>
              <a:t>	</a:t>
            </a:r>
            <a:r>
              <a:rPr lang="en-GB" sz="2800" dirty="0" smtClean="0">
                <a:solidFill>
                  <a:schemeClr val="bg2">
                    <a:lumMod val="60000"/>
                    <a:lumOff val="40000"/>
                  </a:schemeClr>
                </a:solidFill>
              </a:rPr>
              <a:t>- Family Commitments</a:t>
            </a:r>
            <a:br>
              <a:rPr lang="en-GB" sz="2800" dirty="0" smtClean="0">
                <a:solidFill>
                  <a:schemeClr val="bg2">
                    <a:lumMod val="60000"/>
                    <a:lumOff val="40000"/>
                  </a:schemeClr>
                </a:solidFill>
              </a:rPr>
            </a:br>
            <a:r>
              <a:rPr lang="en-GB" sz="2800" dirty="0">
                <a:solidFill>
                  <a:schemeClr val="bg2">
                    <a:lumMod val="60000"/>
                    <a:lumOff val="40000"/>
                  </a:schemeClr>
                </a:solidFill>
              </a:rPr>
              <a:t>	</a:t>
            </a:r>
            <a:r>
              <a:rPr lang="en-GB" sz="2800" dirty="0" smtClean="0">
                <a:solidFill>
                  <a:schemeClr val="bg2">
                    <a:lumMod val="60000"/>
                    <a:lumOff val="40000"/>
                  </a:schemeClr>
                </a:solidFill>
              </a:rPr>
              <a:t>- Disabilities</a:t>
            </a:r>
            <a:br>
              <a:rPr lang="en-GB" sz="2800" dirty="0" smtClean="0">
                <a:solidFill>
                  <a:schemeClr val="bg2">
                    <a:lumMod val="60000"/>
                    <a:lumOff val="40000"/>
                  </a:schemeClr>
                </a:solidFill>
              </a:rPr>
            </a:br>
            <a:r>
              <a:rPr lang="en-GB" sz="2800" dirty="0">
                <a:solidFill>
                  <a:schemeClr val="bg2">
                    <a:lumMod val="60000"/>
                    <a:lumOff val="40000"/>
                  </a:schemeClr>
                </a:solidFill>
              </a:rPr>
              <a:t>	</a:t>
            </a:r>
            <a:r>
              <a:rPr lang="en-GB" sz="2800" dirty="0" smtClean="0">
                <a:solidFill>
                  <a:schemeClr val="bg2">
                    <a:lumMod val="60000"/>
                    <a:lumOff val="40000"/>
                  </a:schemeClr>
                </a:solidFill>
              </a:rPr>
              <a:t>- Conclusions </a:t>
            </a:r>
            <a:endParaRPr lang="en-GB" sz="2800" dirty="0">
              <a:solidFill>
                <a:schemeClr val="bg2">
                  <a:lumMod val="60000"/>
                  <a:lumOff val="40000"/>
                </a:schemeClr>
              </a:solidFill>
            </a:endParaRPr>
          </a:p>
        </p:txBody>
      </p:sp>
    </p:spTree>
    <p:extLst>
      <p:ext uri="{BB962C8B-B14F-4D97-AF65-F5344CB8AC3E}">
        <p14:creationId xmlns:p14="http://schemas.microsoft.com/office/powerpoint/2010/main" val="471544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5" name="Picture 11"/>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752" r="29197"/>
          <a:stretch/>
        </p:blipFill>
        <p:spPr bwMode="auto">
          <a:xfrm>
            <a:off x="-139700" y="1566863"/>
            <a:ext cx="9711711" cy="36704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524000" y="5562600"/>
            <a:ext cx="1325102" cy="338554"/>
          </a:xfrm>
          <a:prstGeom prst="rect">
            <a:avLst/>
          </a:prstGeom>
          <a:noFill/>
        </p:spPr>
        <p:txBody>
          <a:bodyPr wrap="none" rtlCol="0">
            <a:spAutoFit/>
          </a:bodyPr>
          <a:lstStyle/>
          <a:p>
            <a:r>
              <a:rPr lang="en-US" sz="1600" dirty="0" smtClean="0"/>
              <a:t>Source: LFS</a:t>
            </a:r>
            <a:endParaRPr lang="en-US" sz="1600" dirty="0"/>
          </a:p>
        </p:txBody>
      </p:sp>
    </p:spTree>
    <p:extLst>
      <p:ext uri="{BB962C8B-B14F-4D97-AF65-F5344CB8AC3E}">
        <p14:creationId xmlns:p14="http://schemas.microsoft.com/office/powerpoint/2010/main" val="261220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039" r="13207"/>
          <a:stretch/>
        </p:blipFill>
        <p:spPr bwMode="auto">
          <a:xfrm>
            <a:off x="-57205" y="1949449"/>
            <a:ext cx="9201205" cy="404445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82171" y="5873234"/>
            <a:ext cx="7113020" cy="1200329"/>
          </a:xfrm>
          <a:prstGeom prst="rect">
            <a:avLst/>
          </a:prstGeom>
        </p:spPr>
        <p:txBody>
          <a:bodyPr wrap="none">
            <a:spAutoFit/>
          </a:bodyPr>
          <a:lstStyle/>
          <a:p>
            <a:r>
              <a:rPr lang="en-US" dirty="0" smtClean="0"/>
              <a:t>Source</a:t>
            </a:r>
            <a:r>
              <a:rPr lang="en-US" dirty="0"/>
              <a:t>: </a:t>
            </a:r>
            <a:r>
              <a:rPr lang="en-US" dirty="0" smtClean="0"/>
              <a:t>LFS</a:t>
            </a:r>
          </a:p>
          <a:p>
            <a:endParaRPr lang="en-US" dirty="0"/>
          </a:p>
          <a:p>
            <a:r>
              <a:rPr lang="en-US" dirty="0"/>
              <a:t>NI has high levels of </a:t>
            </a:r>
            <a:r>
              <a:rPr lang="en-US" dirty="0" smtClean="0"/>
              <a:t>inactivity (except for women aged 25-49 years)</a:t>
            </a:r>
            <a:endParaRPr lang="en-US" dirty="0"/>
          </a:p>
          <a:p>
            <a:endParaRPr lang="en-US" dirty="0"/>
          </a:p>
        </p:txBody>
      </p:sp>
    </p:spTree>
    <p:extLst>
      <p:ext uri="{BB962C8B-B14F-4D97-AF65-F5344CB8AC3E}">
        <p14:creationId xmlns:p14="http://schemas.microsoft.com/office/powerpoint/2010/main" val="293460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5200" y="1866900"/>
            <a:ext cx="7353300" cy="5293757"/>
          </a:xfrm>
          <a:prstGeom prst="rect">
            <a:avLst/>
          </a:prstGeom>
          <a:noFill/>
        </p:spPr>
        <p:txBody>
          <a:bodyPr wrap="square" rtlCol="0">
            <a:spAutoFit/>
          </a:bodyPr>
          <a:lstStyle/>
          <a:p>
            <a:r>
              <a:rPr lang="en-US" sz="2000" b="1" dirty="0" smtClean="0">
                <a:latin typeface="+mj-lt"/>
              </a:rPr>
              <a:t>Family responsibility:</a:t>
            </a:r>
          </a:p>
          <a:p>
            <a:pPr marL="285750" indent="-285750">
              <a:buFont typeface="Arial"/>
              <a:buChar char="•"/>
            </a:pPr>
            <a:r>
              <a:rPr lang="en-US" sz="2000" dirty="0" smtClean="0">
                <a:latin typeface="+mj-lt"/>
              </a:rPr>
              <a:t>Child bearing when young, so have never fully enter the </a:t>
            </a:r>
            <a:r>
              <a:rPr lang="en-US" sz="2000" dirty="0" err="1" smtClean="0">
                <a:latin typeface="+mj-lt"/>
              </a:rPr>
              <a:t>labour</a:t>
            </a:r>
            <a:r>
              <a:rPr lang="en-US" sz="2000" dirty="0" smtClean="0">
                <a:latin typeface="+mj-lt"/>
              </a:rPr>
              <a:t> market (e.g. young lone parent)</a:t>
            </a:r>
          </a:p>
          <a:p>
            <a:pPr marL="285750" indent="-285750">
              <a:buFont typeface="Arial"/>
              <a:buChar char="•"/>
            </a:pPr>
            <a:r>
              <a:rPr lang="en-US" sz="2000" dirty="0" smtClean="0">
                <a:latin typeface="+mj-lt"/>
              </a:rPr>
              <a:t>Work history then children so re-entry  may or may not occur and may be (e.g.) part-time, low paid etc. (likelihood of remaining economically ‘inactive’ rises with number of children, disability of child etc.)</a:t>
            </a:r>
          </a:p>
          <a:p>
            <a:pPr marL="285750" indent="-285750">
              <a:buFont typeface="Arial"/>
              <a:buChar char="•"/>
            </a:pPr>
            <a:r>
              <a:rPr lang="en-US" sz="2000" dirty="0" smtClean="0">
                <a:latin typeface="+mj-lt"/>
              </a:rPr>
              <a:t>Caring for older relatives, such as parents or spouse (more likely for older people</a:t>
            </a:r>
            <a:r>
              <a:rPr lang="en-US" sz="2000" dirty="0">
                <a:latin typeface="+mj-lt"/>
              </a:rPr>
              <a:t>)</a:t>
            </a:r>
          </a:p>
          <a:p>
            <a:endParaRPr lang="en-US" sz="2000" dirty="0">
              <a:latin typeface="+mj-lt"/>
            </a:endParaRPr>
          </a:p>
          <a:p>
            <a:r>
              <a:rPr lang="en-US" sz="2000" b="1" dirty="0" smtClean="0">
                <a:latin typeface="+mj-lt"/>
              </a:rPr>
              <a:t>Disability:</a:t>
            </a:r>
          </a:p>
          <a:p>
            <a:pPr marL="285750" indent="-285750">
              <a:buFont typeface="Arial"/>
              <a:buChar char="•"/>
            </a:pPr>
            <a:r>
              <a:rPr lang="en-US" sz="2000" dirty="0" smtClean="0">
                <a:latin typeface="+mj-lt"/>
              </a:rPr>
              <a:t>Disability from childhood (e.g. pathway may be via low educational achievement etc.)</a:t>
            </a:r>
          </a:p>
          <a:p>
            <a:pPr marL="285750" indent="-285750">
              <a:buFont typeface="Arial"/>
              <a:buChar char="•"/>
            </a:pPr>
            <a:r>
              <a:rPr lang="en-US" sz="2000" dirty="0" smtClean="0">
                <a:latin typeface="+mj-lt"/>
              </a:rPr>
              <a:t>Disability during working life (e.g. physical trauma when young, mental problems due to unemployment etc., health issues when older, stroke etc.)</a:t>
            </a:r>
          </a:p>
          <a:p>
            <a:endParaRPr lang="en-US" dirty="0"/>
          </a:p>
        </p:txBody>
      </p:sp>
      <p:sp>
        <p:nvSpPr>
          <p:cNvPr id="3" name="TextBox 2"/>
          <p:cNvSpPr txBox="1"/>
          <p:nvPr/>
        </p:nvSpPr>
        <p:spPr>
          <a:xfrm>
            <a:off x="1674522" y="939800"/>
            <a:ext cx="5320687" cy="584776"/>
          </a:xfrm>
          <a:prstGeom prst="rect">
            <a:avLst/>
          </a:prstGeom>
          <a:noFill/>
        </p:spPr>
        <p:txBody>
          <a:bodyPr wrap="none" rtlCol="0">
            <a:spAutoFit/>
          </a:bodyPr>
          <a:lstStyle/>
          <a:p>
            <a:pPr algn="ctr"/>
            <a:r>
              <a:rPr lang="en-US" sz="3200" b="1" dirty="0" smtClean="0">
                <a:latin typeface="+mj-lt"/>
              </a:rPr>
              <a:t>Some pathways into inactivity</a:t>
            </a:r>
            <a:endParaRPr lang="en-US" sz="3200" b="1" dirty="0">
              <a:latin typeface="+mj-lt"/>
            </a:endParaRPr>
          </a:p>
        </p:txBody>
      </p:sp>
    </p:spTree>
    <p:extLst>
      <p:ext uri="{BB962C8B-B14F-4D97-AF65-F5344CB8AC3E}">
        <p14:creationId xmlns:p14="http://schemas.microsoft.com/office/powerpoint/2010/main" val="11720888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2504</TotalTime>
  <Words>2199</Words>
  <Application>Microsoft Macintosh PowerPoint</Application>
  <PresentationFormat>On-screen Show (4:3)</PresentationFormat>
  <Paragraphs>254</Paragraphs>
  <Slides>33</Slides>
  <Notes>3</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Default Design</vt:lpstr>
      <vt:lpstr>Custom Design</vt:lpstr>
      <vt:lpstr>DELNI Economic Inactivity Strategy Literature Review: those with family commitments &amp;  the long-term sick and disabled </vt:lpstr>
      <vt:lpstr>1. BACKGROUND TO THE RESEARCH  2. KEY FINDINGS   - Contextual analysis  - Family Commitments  - Disabilities  - Conclusions </vt:lpstr>
      <vt:lpstr>Aims </vt:lpstr>
      <vt:lpstr>Methods</vt:lpstr>
      <vt:lpstr>Main statistics sources</vt:lpstr>
      <vt:lpstr>1. BACKGROUND TO THE RESEARCH  2. KEY FINDINGS   - Contextual analysis  - Family Commitments  - Disabilities  - Conclusions </vt:lpstr>
      <vt:lpstr>PowerPoint Presentation</vt:lpstr>
      <vt:lpstr>PowerPoint Presentation</vt:lpstr>
      <vt:lpstr>PowerPoint Presentation</vt:lpstr>
      <vt:lpstr>PowerPoint Presentation</vt:lpstr>
      <vt:lpstr>1. BACKGROUND TO THE RESEARCH  2. KEY FINDINGS   - Contextual analysis  - Family Commitments  - Disabilities  - Conclusions </vt:lpstr>
      <vt:lpstr>Examples: Mothers returning to work</vt:lpstr>
      <vt:lpstr>Factors affecting the employability of those with caring responsibilities (Box 3.1)</vt:lpstr>
      <vt:lpstr>Factors affecting the employability of those with caring responsibilities (Box 3.1) cont.</vt:lpstr>
      <vt:lpstr>Family responsibilities – policy lessons</vt:lpstr>
      <vt:lpstr>EXAMPLE: The Working for Families Fund for disadvantaged parents/ carers (Box 3.2)</vt:lpstr>
      <vt:lpstr>What appears to be effective for supporting those with care responsibilities </vt:lpstr>
      <vt:lpstr>1. BACKGROUND TO THE RESEARCH  2. KEY FINDINGS   - Contextual analysis  - Family Commitments  - Disabilities  - Conclusions </vt:lpstr>
      <vt:lpstr>Disabilities</vt:lpstr>
      <vt:lpstr>PowerPoint Presentation</vt:lpstr>
      <vt:lpstr>PowerPoint Presentation</vt:lpstr>
      <vt:lpstr>Disability and employment </vt:lpstr>
      <vt:lpstr>PowerPoint Presentation</vt:lpstr>
      <vt:lpstr>Type of Disability and No Qualifications (LFS)</vt:lpstr>
      <vt:lpstr>Disability and Occupational Group (LFS)</vt:lpstr>
      <vt:lpstr>Factors that affect the employability of those with long term illnesses and disabilities Box 4.3  </vt:lpstr>
      <vt:lpstr>Factors that affect the employability of those with long term illnesses and disabilities Box 4.3b  </vt:lpstr>
      <vt:lpstr>Factors that affect the employability of those with long term illnesses and disabilities Box 4.3  </vt:lpstr>
      <vt:lpstr>Lessons</vt:lpstr>
      <vt:lpstr>What appears to effective for supporting disabled people: </vt:lpstr>
      <vt:lpstr>1. BACKGROUND TO THE RESEARCH  2. KEY FINDINGS   - Contextual analysis  - Family Commitments  - Disabilities  - Conclusions </vt:lpstr>
      <vt:lpstr>Conclusions</vt:lpstr>
      <vt:lpstr>PowerPoint Presentation</vt:lpstr>
    </vt:vector>
  </TitlesOfParts>
  <Company>Edinburgh Napier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edin_nap_uni_white_97-2003.pot</dc:title>
  <dc:creator>ML</dc:creator>
  <cp:lastModifiedBy>Ronald McQuaid</cp:lastModifiedBy>
  <cp:revision>103</cp:revision>
  <dcterms:created xsi:type="dcterms:W3CDTF">2006-03-13T14:02:06Z</dcterms:created>
  <dcterms:modified xsi:type="dcterms:W3CDTF">2013-05-24T20:03:36Z</dcterms:modified>
</cp:coreProperties>
</file>