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2" r:id="rId7"/>
    <p:sldId id="263" r:id="rId8"/>
    <p:sldId id="266" r:id="rId9"/>
    <p:sldId id="267" r:id="rId10"/>
    <p:sldId id="269" r:id="rId11"/>
    <p:sldId id="273" r:id="rId12"/>
    <p:sldId id="270" r:id="rId13"/>
    <p:sldId id="271" r:id="rId14"/>
    <p:sldId id="268" r:id="rId15"/>
    <p:sldId id="272" r:id="rId16"/>
  </p:sldIdLst>
  <p:sldSz cx="9144000" cy="6858000" type="screen4x3"/>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734" autoAdjust="0"/>
  </p:normalViewPr>
  <p:slideViewPr>
    <p:cSldViewPr>
      <p:cViewPr varScale="1">
        <p:scale>
          <a:sx n="88" d="100"/>
          <a:sy n="88" d="100"/>
        </p:scale>
        <p:origin x="-23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26C88E-3A4A-42D4-BEF1-3F86E3AC444E}"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GB"/>
        </a:p>
      </dgm:t>
    </dgm:pt>
    <dgm:pt modelId="{42F001A7-2902-4A14-A09D-85FA2E40FAC3}">
      <dgm:prSet phldrT="[Text]" custT="1"/>
      <dgm:spPr>
        <a:solidFill>
          <a:srgbClr val="92D050"/>
        </a:solidFill>
      </dgm:spPr>
      <dgm:t>
        <a:bodyPr/>
        <a:lstStyle/>
        <a:p>
          <a:r>
            <a:rPr lang="en-GB" sz="2400" dirty="0">
              <a:solidFill>
                <a:sysClr val="windowText" lastClr="000000"/>
              </a:solidFill>
            </a:rPr>
            <a:t>TRANSITION</a:t>
          </a:r>
        </a:p>
      </dgm:t>
    </dgm:pt>
    <dgm:pt modelId="{1DF774FB-3150-4256-B2D0-F350DABDAAB7}" type="parTrans" cxnId="{E916513A-AC0D-469D-BA7C-4AA80462CBF2}">
      <dgm:prSet/>
      <dgm:spPr/>
      <dgm:t>
        <a:bodyPr/>
        <a:lstStyle/>
        <a:p>
          <a:endParaRPr lang="en-GB" sz="1800">
            <a:solidFill>
              <a:sysClr val="windowText" lastClr="000000"/>
            </a:solidFill>
          </a:endParaRPr>
        </a:p>
      </dgm:t>
    </dgm:pt>
    <dgm:pt modelId="{A0B5DABC-9C97-427C-8B0E-9B6C3D7D890A}" type="sibTrans" cxnId="{E916513A-AC0D-469D-BA7C-4AA80462CBF2}">
      <dgm:prSet/>
      <dgm:spPr/>
      <dgm:t>
        <a:bodyPr/>
        <a:lstStyle/>
        <a:p>
          <a:endParaRPr lang="en-GB" sz="1800">
            <a:solidFill>
              <a:sysClr val="windowText" lastClr="000000"/>
            </a:solidFill>
          </a:endParaRPr>
        </a:p>
      </dgm:t>
    </dgm:pt>
    <dgm:pt modelId="{D5E6A53F-ED50-42F4-9C6C-F60762381771}">
      <dgm:prSet phldrT="[Text]" custT="1"/>
      <dgm:spPr>
        <a:solidFill>
          <a:schemeClr val="accent2"/>
        </a:solidFill>
      </dgm:spPr>
      <dgm:t>
        <a:bodyPr/>
        <a:lstStyle/>
        <a:p>
          <a:r>
            <a:rPr lang="en-GB" sz="3200" baseline="0" dirty="0">
              <a:solidFill>
                <a:sysClr val="windowText" lastClr="000000"/>
              </a:solidFill>
            </a:rPr>
            <a:t>CULTURE</a:t>
          </a:r>
        </a:p>
      </dgm:t>
    </dgm:pt>
    <dgm:pt modelId="{581B619F-A825-49F5-A05A-F15708DD7121}" type="parTrans" cxnId="{E0CD0FC3-8139-45C3-B041-68145B5D2704}">
      <dgm:prSet custT="1"/>
      <dgm:spPr/>
      <dgm:t>
        <a:bodyPr/>
        <a:lstStyle/>
        <a:p>
          <a:endParaRPr lang="en-GB" sz="1800" dirty="0">
            <a:solidFill>
              <a:sysClr val="windowText" lastClr="000000"/>
            </a:solidFill>
          </a:endParaRPr>
        </a:p>
      </dgm:t>
    </dgm:pt>
    <dgm:pt modelId="{07BC15D3-9B37-4B6B-A6D2-93E7F99C474A}" type="sibTrans" cxnId="{E0CD0FC3-8139-45C3-B041-68145B5D2704}">
      <dgm:prSet/>
      <dgm:spPr/>
      <dgm:t>
        <a:bodyPr/>
        <a:lstStyle/>
        <a:p>
          <a:endParaRPr lang="en-GB" sz="1800">
            <a:solidFill>
              <a:sysClr val="windowText" lastClr="000000"/>
            </a:solidFill>
          </a:endParaRPr>
        </a:p>
      </dgm:t>
    </dgm:pt>
    <dgm:pt modelId="{0B2394E5-E4CE-4CB3-80B1-17CFDA1CB162}">
      <dgm:prSet phldrT="[Text]" custT="1"/>
      <dgm:spPr>
        <a:solidFill>
          <a:schemeClr val="bg2">
            <a:lumMod val="50000"/>
          </a:schemeClr>
        </a:solidFill>
      </dgm:spPr>
      <dgm:t>
        <a:bodyPr/>
        <a:lstStyle/>
        <a:p>
          <a:r>
            <a:rPr lang="en-GB" sz="2400" dirty="0">
              <a:solidFill>
                <a:sysClr val="windowText" lastClr="000000"/>
              </a:solidFill>
            </a:rPr>
            <a:t>COMMUNITIES </a:t>
          </a:r>
        </a:p>
      </dgm:t>
    </dgm:pt>
    <dgm:pt modelId="{1731086A-A272-4B75-9F1C-DCFC00887857}" type="parTrans" cxnId="{B8F0EBB4-4520-4FCE-A964-E09F1E26D9FC}">
      <dgm:prSet custT="1"/>
      <dgm:spPr/>
      <dgm:t>
        <a:bodyPr/>
        <a:lstStyle/>
        <a:p>
          <a:endParaRPr lang="en-GB" sz="1800" dirty="0">
            <a:solidFill>
              <a:sysClr val="windowText" lastClr="000000"/>
            </a:solidFill>
          </a:endParaRPr>
        </a:p>
      </dgm:t>
    </dgm:pt>
    <dgm:pt modelId="{9835FF9F-752C-486B-95FC-89D403DB0EE8}" type="sibTrans" cxnId="{B8F0EBB4-4520-4FCE-A964-E09F1E26D9FC}">
      <dgm:prSet/>
      <dgm:spPr/>
      <dgm:t>
        <a:bodyPr/>
        <a:lstStyle/>
        <a:p>
          <a:endParaRPr lang="en-GB" sz="1800">
            <a:solidFill>
              <a:sysClr val="windowText" lastClr="000000"/>
            </a:solidFill>
          </a:endParaRPr>
        </a:p>
      </dgm:t>
    </dgm:pt>
    <dgm:pt modelId="{364BB14D-3DC4-469C-94A4-D3E8F971A869}">
      <dgm:prSet phldrT="[Text]" custT="1"/>
      <dgm:spPr>
        <a:solidFill>
          <a:schemeClr val="accent6">
            <a:lumMod val="60000"/>
            <a:lumOff val="40000"/>
          </a:schemeClr>
        </a:solidFill>
      </dgm:spPr>
      <dgm:t>
        <a:bodyPr/>
        <a:lstStyle/>
        <a:p>
          <a:r>
            <a:rPr lang="en-GB" sz="2400" dirty="0">
              <a:solidFill>
                <a:sysClr val="windowText" lastClr="000000"/>
              </a:solidFill>
            </a:rPr>
            <a:t>ADAPTATION</a:t>
          </a:r>
        </a:p>
      </dgm:t>
    </dgm:pt>
    <dgm:pt modelId="{FA6B84CD-7144-4B31-A4B8-E238A1E6B2D3}" type="parTrans" cxnId="{8A476865-5262-41F5-8B06-D75CDE9A379C}">
      <dgm:prSet custT="1"/>
      <dgm:spPr/>
      <dgm:t>
        <a:bodyPr/>
        <a:lstStyle/>
        <a:p>
          <a:endParaRPr lang="en-GB" sz="1800" dirty="0">
            <a:solidFill>
              <a:sysClr val="windowText" lastClr="000000"/>
            </a:solidFill>
          </a:endParaRPr>
        </a:p>
      </dgm:t>
    </dgm:pt>
    <dgm:pt modelId="{821564A8-0310-49DA-9CB2-A14191504363}" type="sibTrans" cxnId="{8A476865-5262-41F5-8B06-D75CDE9A379C}">
      <dgm:prSet/>
      <dgm:spPr/>
      <dgm:t>
        <a:bodyPr/>
        <a:lstStyle/>
        <a:p>
          <a:endParaRPr lang="en-GB" sz="1800">
            <a:solidFill>
              <a:sysClr val="windowText" lastClr="000000"/>
            </a:solidFill>
          </a:endParaRPr>
        </a:p>
      </dgm:t>
    </dgm:pt>
    <dgm:pt modelId="{9285AC37-0834-4204-934B-AE68E1643C78}" type="pres">
      <dgm:prSet presAssocID="{DF26C88E-3A4A-42D4-BEF1-3F86E3AC444E}" presName="cycle" presStyleCnt="0">
        <dgm:presLayoutVars>
          <dgm:chMax val="1"/>
          <dgm:dir/>
          <dgm:animLvl val="ctr"/>
          <dgm:resizeHandles val="exact"/>
        </dgm:presLayoutVars>
      </dgm:prSet>
      <dgm:spPr/>
      <dgm:t>
        <a:bodyPr/>
        <a:lstStyle/>
        <a:p>
          <a:endParaRPr lang="en-GB"/>
        </a:p>
      </dgm:t>
    </dgm:pt>
    <dgm:pt modelId="{30047F22-0D70-4FCC-BBC0-08632046A1F6}" type="pres">
      <dgm:prSet presAssocID="{42F001A7-2902-4A14-A09D-85FA2E40FAC3}" presName="centerShape" presStyleLbl="node0" presStyleIdx="0" presStyleCnt="1" custScaleX="201314" custLinFactNeighborY="-9245"/>
      <dgm:spPr/>
      <dgm:t>
        <a:bodyPr/>
        <a:lstStyle/>
        <a:p>
          <a:endParaRPr lang="en-GB"/>
        </a:p>
      </dgm:t>
    </dgm:pt>
    <dgm:pt modelId="{9FD0AD52-ED93-4750-BCF7-75DFBB61F6E3}" type="pres">
      <dgm:prSet presAssocID="{581B619F-A825-49F5-A05A-F15708DD7121}" presName="Name9" presStyleLbl="parChTrans1D2" presStyleIdx="0" presStyleCnt="3"/>
      <dgm:spPr/>
      <dgm:t>
        <a:bodyPr/>
        <a:lstStyle/>
        <a:p>
          <a:endParaRPr lang="en-GB"/>
        </a:p>
      </dgm:t>
    </dgm:pt>
    <dgm:pt modelId="{513A5E45-50C3-4757-9457-F94634894B90}" type="pres">
      <dgm:prSet presAssocID="{581B619F-A825-49F5-A05A-F15708DD7121}" presName="connTx" presStyleLbl="parChTrans1D2" presStyleIdx="0" presStyleCnt="3"/>
      <dgm:spPr/>
      <dgm:t>
        <a:bodyPr/>
        <a:lstStyle/>
        <a:p>
          <a:endParaRPr lang="en-GB"/>
        </a:p>
      </dgm:t>
    </dgm:pt>
    <dgm:pt modelId="{0CF5A2A6-DDFA-425D-AD58-3AD92CEA29F6}" type="pres">
      <dgm:prSet presAssocID="{D5E6A53F-ED50-42F4-9C6C-F60762381771}" presName="node" presStyleLbl="node1" presStyleIdx="0" presStyleCnt="3" custScaleX="206429" custScaleY="81419">
        <dgm:presLayoutVars>
          <dgm:bulletEnabled val="1"/>
        </dgm:presLayoutVars>
      </dgm:prSet>
      <dgm:spPr/>
      <dgm:t>
        <a:bodyPr/>
        <a:lstStyle/>
        <a:p>
          <a:endParaRPr lang="en-GB"/>
        </a:p>
      </dgm:t>
    </dgm:pt>
    <dgm:pt modelId="{105C7D53-371A-4F9C-86A8-CE9549457431}" type="pres">
      <dgm:prSet presAssocID="{1731086A-A272-4B75-9F1C-DCFC00887857}" presName="Name9" presStyleLbl="parChTrans1D2" presStyleIdx="1" presStyleCnt="3"/>
      <dgm:spPr/>
      <dgm:t>
        <a:bodyPr/>
        <a:lstStyle/>
        <a:p>
          <a:endParaRPr lang="en-GB"/>
        </a:p>
      </dgm:t>
    </dgm:pt>
    <dgm:pt modelId="{E9276CBC-5C7C-4E82-96EE-3046166CAF9F}" type="pres">
      <dgm:prSet presAssocID="{1731086A-A272-4B75-9F1C-DCFC00887857}" presName="connTx" presStyleLbl="parChTrans1D2" presStyleIdx="1" presStyleCnt="3"/>
      <dgm:spPr/>
      <dgm:t>
        <a:bodyPr/>
        <a:lstStyle/>
        <a:p>
          <a:endParaRPr lang="en-GB"/>
        </a:p>
      </dgm:t>
    </dgm:pt>
    <dgm:pt modelId="{9AC8C3AF-12D7-4C46-888A-7860760E53A9}" type="pres">
      <dgm:prSet presAssocID="{0B2394E5-E4CE-4CB3-80B1-17CFDA1CB162}" presName="node" presStyleLbl="node1" presStyleIdx="1" presStyleCnt="3" custScaleX="187224" custScaleY="80253" custRadScaleRad="98146" custRadScaleInc="744">
        <dgm:presLayoutVars>
          <dgm:bulletEnabled val="1"/>
        </dgm:presLayoutVars>
      </dgm:prSet>
      <dgm:spPr/>
      <dgm:t>
        <a:bodyPr/>
        <a:lstStyle/>
        <a:p>
          <a:endParaRPr lang="en-GB"/>
        </a:p>
      </dgm:t>
    </dgm:pt>
    <dgm:pt modelId="{2C4A4B9E-C738-4F68-8355-41863029D371}" type="pres">
      <dgm:prSet presAssocID="{FA6B84CD-7144-4B31-A4B8-E238A1E6B2D3}" presName="Name9" presStyleLbl="parChTrans1D2" presStyleIdx="2" presStyleCnt="3"/>
      <dgm:spPr/>
      <dgm:t>
        <a:bodyPr/>
        <a:lstStyle/>
        <a:p>
          <a:endParaRPr lang="en-GB"/>
        </a:p>
      </dgm:t>
    </dgm:pt>
    <dgm:pt modelId="{34158B62-28D0-489B-948F-3FDF88FE441E}" type="pres">
      <dgm:prSet presAssocID="{FA6B84CD-7144-4B31-A4B8-E238A1E6B2D3}" presName="connTx" presStyleLbl="parChTrans1D2" presStyleIdx="2" presStyleCnt="3"/>
      <dgm:spPr/>
      <dgm:t>
        <a:bodyPr/>
        <a:lstStyle/>
        <a:p>
          <a:endParaRPr lang="en-GB"/>
        </a:p>
      </dgm:t>
    </dgm:pt>
    <dgm:pt modelId="{CD97A386-04CA-4850-B561-85674577743C}" type="pres">
      <dgm:prSet presAssocID="{364BB14D-3DC4-469C-94A4-D3E8F971A869}" presName="node" presStyleLbl="node1" presStyleIdx="2" presStyleCnt="3" custScaleX="182857" custScaleY="84504">
        <dgm:presLayoutVars>
          <dgm:bulletEnabled val="1"/>
        </dgm:presLayoutVars>
      </dgm:prSet>
      <dgm:spPr/>
      <dgm:t>
        <a:bodyPr/>
        <a:lstStyle/>
        <a:p>
          <a:endParaRPr lang="en-GB"/>
        </a:p>
      </dgm:t>
    </dgm:pt>
  </dgm:ptLst>
  <dgm:cxnLst>
    <dgm:cxn modelId="{AB949E3E-58B4-4822-8A4A-66AD3F8145B9}" type="presOf" srcId="{0B2394E5-E4CE-4CB3-80B1-17CFDA1CB162}" destId="{9AC8C3AF-12D7-4C46-888A-7860760E53A9}" srcOrd="0" destOrd="0" presId="urn:microsoft.com/office/officeart/2005/8/layout/radial1"/>
    <dgm:cxn modelId="{4464FE38-09CC-42D4-9D24-C91C6C9B2310}" type="presOf" srcId="{364BB14D-3DC4-469C-94A4-D3E8F971A869}" destId="{CD97A386-04CA-4850-B561-85674577743C}" srcOrd="0" destOrd="0" presId="urn:microsoft.com/office/officeart/2005/8/layout/radial1"/>
    <dgm:cxn modelId="{3902CA56-83CB-4D98-99AE-DA28F09A5EC2}" type="presOf" srcId="{1731086A-A272-4B75-9F1C-DCFC00887857}" destId="{E9276CBC-5C7C-4E82-96EE-3046166CAF9F}" srcOrd="1" destOrd="0" presId="urn:microsoft.com/office/officeart/2005/8/layout/radial1"/>
    <dgm:cxn modelId="{E0CD0FC3-8139-45C3-B041-68145B5D2704}" srcId="{42F001A7-2902-4A14-A09D-85FA2E40FAC3}" destId="{D5E6A53F-ED50-42F4-9C6C-F60762381771}" srcOrd="0" destOrd="0" parTransId="{581B619F-A825-49F5-A05A-F15708DD7121}" sibTransId="{07BC15D3-9B37-4B6B-A6D2-93E7F99C474A}"/>
    <dgm:cxn modelId="{E916513A-AC0D-469D-BA7C-4AA80462CBF2}" srcId="{DF26C88E-3A4A-42D4-BEF1-3F86E3AC444E}" destId="{42F001A7-2902-4A14-A09D-85FA2E40FAC3}" srcOrd="0" destOrd="0" parTransId="{1DF774FB-3150-4256-B2D0-F350DABDAAB7}" sibTransId="{A0B5DABC-9C97-427C-8B0E-9B6C3D7D890A}"/>
    <dgm:cxn modelId="{6F2B8154-4CE5-4185-A43B-EFC79E490C3E}" type="presOf" srcId="{1731086A-A272-4B75-9F1C-DCFC00887857}" destId="{105C7D53-371A-4F9C-86A8-CE9549457431}" srcOrd="0" destOrd="0" presId="urn:microsoft.com/office/officeart/2005/8/layout/radial1"/>
    <dgm:cxn modelId="{AC2CA986-5934-4803-9C7F-E1BECC9C8C84}" type="presOf" srcId="{D5E6A53F-ED50-42F4-9C6C-F60762381771}" destId="{0CF5A2A6-DDFA-425D-AD58-3AD92CEA29F6}" srcOrd="0" destOrd="0" presId="urn:microsoft.com/office/officeart/2005/8/layout/radial1"/>
    <dgm:cxn modelId="{B8F0EBB4-4520-4FCE-A964-E09F1E26D9FC}" srcId="{42F001A7-2902-4A14-A09D-85FA2E40FAC3}" destId="{0B2394E5-E4CE-4CB3-80B1-17CFDA1CB162}" srcOrd="1" destOrd="0" parTransId="{1731086A-A272-4B75-9F1C-DCFC00887857}" sibTransId="{9835FF9F-752C-486B-95FC-89D403DB0EE8}"/>
    <dgm:cxn modelId="{8A476865-5262-41F5-8B06-D75CDE9A379C}" srcId="{42F001A7-2902-4A14-A09D-85FA2E40FAC3}" destId="{364BB14D-3DC4-469C-94A4-D3E8F971A869}" srcOrd="2" destOrd="0" parTransId="{FA6B84CD-7144-4B31-A4B8-E238A1E6B2D3}" sibTransId="{821564A8-0310-49DA-9CB2-A14191504363}"/>
    <dgm:cxn modelId="{0CD2334A-6997-451D-AAA3-74134896BEF1}" type="presOf" srcId="{FA6B84CD-7144-4B31-A4B8-E238A1E6B2D3}" destId="{34158B62-28D0-489B-948F-3FDF88FE441E}" srcOrd="1" destOrd="0" presId="urn:microsoft.com/office/officeart/2005/8/layout/radial1"/>
    <dgm:cxn modelId="{1293C265-4FB2-4419-AEF7-CB087620A2B7}" type="presOf" srcId="{DF26C88E-3A4A-42D4-BEF1-3F86E3AC444E}" destId="{9285AC37-0834-4204-934B-AE68E1643C78}" srcOrd="0" destOrd="0" presId="urn:microsoft.com/office/officeart/2005/8/layout/radial1"/>
    <dgm:cxn modelId="{0FD3AF2B-124A-4033-A610-8A0650498050}" type="presOf" srcId="{581B619F-A825-49F5-A05A-F15708DD7121}" destId="{9FD0AD52-ED93-4750-BCF7-75DFBB61F6E3}" srcOrd="0" destOrd="0" presId="urn:microsoft.com/office/officeart/2005/8/layout/radial1"/>
    <dgm:cxn modelId="{BA9B1276-A534-4810-BB55-5EAEFFACBA40}" type="presOf" srcId="{42F001A7-2902-4A14-A09D-85FA2E40FAC3}" destId="{30047F22-0D70-4FCC-BBC0-08632046A1F6}" srcOrd="0" destOrd="0" presId="urn:microsoft.com/office/officeart/2005/8/layout/radial1"/>
    <dgm:cxn modelId="{6F92C909-E622-4DFF-90EE-593D724B29DA}" type="presOf" srcId="{FA6B84CD-7144-4B31-A4B8-E238A1E6B2D3}" destId="{2C4A4B9E-C738-4F68-8355-41863029D371}" srcOrd="0" destOrd="0" presId="urn:microsoft.com/office/officeart/2005/8/layout/radial1"/>
    <dgm:cxn modelId="{978BEFAF-EA5D-4412-AF86-4DC6CF96B34B}" type="presOf" srcId="{581B619F-A825-49F5-A05A-F15708DD7121}" destId="{513A5E45-50C3-4757-9457-F94634894B90}" srcOrd="1" destOrd="0" presId="urn:microsoft.com/office/officeart/2005/8/layout/radial1"/>
    <dgm:cxn modelId="{8DEFB7D7-2D06-4155-A322-BE9A9194A9C2}" type="presParOf" srcId="{9285AC37-0834-4204-934B-AE68E1643C78}" destId="{30047F22-0D70-4FCC-BBC0-08632046A1F6}" srcOrd="0" destOrd="0" presId="urn:microsoft.com/office/officeart/2005/8/layout/radial1"/>
    <dgm:cxn modelId="{32823064-1D80-416B-92CF-32FC0F653746}" type="presParOf" srcId="{9285AC37-0834-4204-934B-AE68E1643C78}" destId="{9FD0AD52-ED93-4750-BCF7-75DFBB61F6E3}" srcOrd="1" destOrd="0" presId="urn:microsoft.com/office/officeart/2005/8/layout/radial1"/>
    <dgm:cxn modelId="{713B5024-71FC-468D-98D0-5847A6FCC100}" type="presParOf" srcId="{9FD0AD52-ED93-4750-BCF7-75DFBB61F6E3}" destId="{513A5E45-50C3-4757-9457-F94634894B90}" srcOrd="0" destOrd="0" presId="urn:microsoft.com/office/officeart/2005/8/layout/radial1"/>
    <dgm:cxn modelId="{B2A76FE8-FC26-4C82-B6C4-CBB2D86890B1}" type="presParOf" srcId="{9285AC37-0834-4204-934B-AE68E1643C78}" destId="{0CF5A2A6-DDFA-425D-AD58-3AD92CEA29F6}" srcOrd="2" destOrd="0" presId="urn:microsoft.com/office/officeart/2005/8/layout/radial1"/>
    <dgm:cxn modelId="{63CC6567-FABD-481D-AD4E-BE52F342B492}" type="presParOf" srcId="{9285AC37-0834-4204-934B-AE68E1643C78}" destId="{105C7D53-371A-4F9C-86A8-CE9549457431}" srcOrd="3" destOrd="0" presId="urn:microsoft.com/office/officeart/2005/8/layout/radial1"/>
    <dgm:cxn modelId="{BA24FDA7-46F7-429D-9596-DE06D1007D3C}" type="presParOf" srcId="{105C7D53-371A-4F9C-86A8-CE9549457431}" destId="{E9276CBC-5C7C-4E82-96EE-3046166CAF9F}" srcOrd="0" destOrd="0" presId="urn:microsoft.com/office/officeart/2005/8/layout/radial1"/>
    <dgm:cxn modelId="{34973F47-402C-441C-AD91-D92F3C805C82}" type="presParOf" srcId="{9285AC37-0834-4204-934B-AE68E1643C78}" destId="{9AC8C3AF-12D7-4C46-888A-7860760E53A9}" srcOrd="4" destOrd="0" presId="urn:microsoft.com/office/officeart/2005/8/layout/radial1"/>
    <dgm:cxn modelId="{26069A90-43A7-4BA3-9D4F-6077640477BE}" type="presParOf" srcId="{9285AC37-0834-4204-934B-AE68E1643C78}" destId="{2C4A4B9E-C738-4F68-8355-41863029D371}" srcOrd="5" destOrd="0" presId="urn:microsoft.com/office/officeart/2005/8/layout/radial1"/>
    <dgm:cxn modelId="{E0B057ED-FC65-4E0D-B08A-B134675BB072}" type="presParOf" srcId="{2C4A4B9E-C738-4F68-8355-41863029D371}" destId="{34158B62-28D0-489B-948F-3FDF88FE441E}" srcOrd="0" destOrd="0" presId="urn:microsoft.com/office/officeart/2005/8/layout/radial1"/>
    <dgm:cxn modelId="{347DD0EC-92FD-487F-8619-D493941246D9}" type="presParOf" srcId="{9285AC37-0834-4204-934B-AE68E1643C78}" destId="{CD97A386-04CA-4850-B561-85674577743C}" srcOrd="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047F22-0D70-4FCC-BBC0-08632046A1F6}">
      <dsp:nvSpPr>
        <dsp:cNvPr id="0" name=""/>
        <dsp:cNvSpPr/>
      </dsp:nvSpPr>
      <dsp:spPr>
        <a:xfrm>
          <a:off x="1911050" y="1617958"/>
          <a:ext cx="3057504" cy="1518773"/>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a:solidFill>
                <a:sysClr val="windowText" lastClr="000000"/>
              </a:solidFill>
            </a:rPr>
            <a:t>TRANSITION</a:t>
          </a:r>
        </a:p>
      </dsp:txBody>
      <dsp:txXfrm>
        <a:off x="2358811" y="1840377"/>
        <a:ext cx="2161982" cy="1073935"/>
      </dsp:txXfrm>
    </dsp:sp>
    <dsp:sp modelId="{9FD0AD52-ED93-4750-BCF7-75DFBB61F6E3}">
      <dsp:nvSpPr>
        <dsp:cNvPr id="0" name=""/>
        <dsp:cNvSpPr/>
      </dsp:nvSpPr>
      <dsp:spPr>
        <a:xfrm rot="16200000">
          <a:off x="3322529" y="1480911"/>
          <a:ext cx="234546" cy="39547"/>
        </a:xfrm>
        <a:custGeom>
          <a:avLst/>
          <a:gdLst/>
          <a:ahLst/>
          <a:cxnLst/>
          <a:rect l="0" t="0" r="0" b="0"/>
          <a:pathLst>
            <a:path>
              <a:moveTo>
                <a:pt x="0" y="19773"/>
              </a:moveTo>
              <a:lnTo>
                <a:pt x="234546" y="197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GB" sz="1800" kern="1200" dirty="0">
            <a:solidFill>
              <a:sysClr val="windowText" lastClr="000000"/>
            </a:solidFill>
          </a:endParaRPr>
        </a:p>
      </dsp:txBody>
      <dsp:txXfrm>
        <a:off x="3433939" y="1494821"/>
        <a:ext cx="11727" cy="11727"/>
      </dsp:txXfrm>
    </dsp:sp>
    <dsp:sp modelId="{0CF5A2A6-DDFA-425D-AD58-3AD92CEA29F6}">
      <dsp:nvSpPr>
        <dsp:cNvPr id="0" name=""/>
        <dsp:cNvSpPr/>
      </dsp:nvSpPr>
      <dsp:spPr>
        <a:xfrm>
          <a:off x="1872208" y="146841"/>
          <a:ext cx="3135189" cy="1236570"/>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baseline="0" dirty="0">
              <a:solidFill>
                <a:sysClr val="windowText" lastClr="000000"/>
              </a:solidFill>
            </a:rPr>
            <a:t>CULTURE</a:t>
          </a:r>
        </a:p>
      </dsp:txBody>
      <dsp:txXfrm>
        <a:off x="2331346" y="327932"/>
        <a:ext cx="2216913" cy="874388"/>
      </dsp:txXfrm>
    </dsp:sp>
    <dsp:sp modelId="{105C7D53-371A-4F9C-86A8-CE9549457431}">
      <dsp:nvSpPr>
        <dsp:cNvPr id="0" name=""/>
        <dsp:cNvSpPr/>
      </dsp:nvSpPr>
      <dsp:spPr>
        <a:xfrm rot="2332780">
          <a:off x="4212579" y="3086497"/>
          <a:ext cx="262494" cy="39547"/>
        </a:xfrm>
        <a:custGeom>
          <a:avLst/>
          <a:gdLst/>
          <a:ahLst/>
          <a:cxnLst/>
          <a:rect l="0" t="0" r="0" b="0"/>
          <a:pathLst>
            <a:path>
              <a:moveTo>
                <a:pt x="0" y="19773"/>
              </a:moveTo>
              <a:lnTo>
                <a:pt x="262494" y="197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GB" sz="1800" kern="1200" dirty="0">
            <a:solidFill>
              <a:sysClr val="windowText" lastClr="000000"/>
            </a:solidFill>
          </a:endParaRPr>
        </a:p>
      </dsp:txBody>
      <dsp:txXfrm>
        <a:off x="4337263" y="3099708"/>
        <a:ext cx="13124" cy="13124"/>
      </dsp:txXfrm>
    </dsp:sp>
    <dsp:sp modelId="{9AC8C3AF-12D7-4C46-888A-7860760E53A9}">
      <dsp:nvSpPr>
        <dsp:cNvPr id="0" name=""/>
        <dsp:cNvSpPr/>
      </dsp:nvSpPr>
      <dsp:spPr>
        <a:xfrm>
          <a:off x="3691623" y="3117338"/>
          <a:ext cx="2843508" cy="1218861"/>
        </a:xfrm>
        <a:prstGeom prst="ellipse">
          <a:avLst/>
        </a:prstGeom>
        <a:solidFill>
          <a:schemeClr val="bg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a:solidFill>
                <a:sysClr val="windowText" lastClr="000000"/>
              </a:solidFill>
            </a:rPr>
            <a:t>COMMUNITIES </a:t>
          </a:r>
        </a:p>
      </dsp:txBody>
      <dsp:txXfrm>
        <a:off x="4108045" y="3295836"/>
        <a:ext cx="2010664" cy="861865"/>
      </dsp:txXfrm>
    </dsp:sp>
    <dsp:sp modelId="{2C4A4B9E-C738-4F68-8355-41863029D371}">
      <dsp:nvSpPr>
        <dsp:cNvPr id="0" name=""/>
        <dsp:cNvSpPr/>
      </dsp:nvSpPr>
      <dsp:spPr>
        <a:xfrm rot="8499668">
          <a:off x="2400042" y="3079421"/>
          <a:ext cx="254028" cy="39547"/>
        </a:xfrm>
        <a:custGeom>
          <a:avLst/>
          <a:gdLst/>
          <a:ahLst/>
          <a:cxnLst/>
          <a:rect l="0" t="0" r="0" b="0"/>
          <a:pathLst>
            <a:path>
              <a:moveTo>
                <a:pt x="0" y="19773"/>
              </a:moveTo>
              <a:lnTo>
                <a:pt x="254028" y="197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GB" sz="1800" kern="1200" dirty="0">
            <a:solidFill>
              <a:sysClr val="windowText" lastClr="000000"/>
            </a:solidFill>
          </a:endParaRPr>
        </a:p>
      </dsp:txBody>
      <dsp:txXfrm rot="10800000">
        <a:off x="2520706" y="3092843"/>
        <a:ext cx="12701" cy="12701"/>
      </dsp:txXfrm>
    </dsp:sp>
    <dsp:sp modelId="{CD97A386-04CA-4850-B561-85674577743C}">
      <dsp:nvSpPr>
        <dsp:cNvPr id="0" name=""/>
        <dsp:cNvSpPr/>
      </dsp:nvSpPr>
      <dsp:spPr>
        <a:xfrm>
          <a:off x="338264" y="3090323"/>
          <a:ext cx="2777184" cy="1283424"/>
        </a:xfrm>
        <a:prstGeom prst="ellipse">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a:solidFill>
                <a:sysClr val="windowText" lastClr="000000"/>
              </a:solidFill>
            </a:rPr>
            <a:t>ADAPTATION</a:t>
          </a:r>
        </a:p>
      </dsp:txBody>
      <dsp:txXfrm>
        <a:off x="744973" y="3278276"/>
        <a:ext cx="1963766" cy="907518"/>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A6A7BCF5-9B0E-412B-BE77-39A3967397CD}" type="datetimeFigureOut">
              <a:rPr lang="en-GB" smtClean="0"/>
              <a:t>12/05/2014</a:t>
            </a:fld>
            <a:endParaRPr lang="en-GB" dirty="0"/>
          </a:p>
        </p:txBody>
      </p:sp>
      <p:sp>
        <p:nvSpPr>
          <p:cNvPr id="4" name="Slide Image Placeholder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6117" y="4722694"/>
            <a:ext cx="5408930" cy="447413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F9CAE8A1-B562-4378-B402-DB6EB542C555}" type="slidenum">
              <a:rPr lang="en-GB" smtClean="0"/>
              <a:t>‹#›</a:t>
            </a:fld>
            <a:endParaRPr lang="en-GB" dirty="0"/>
          </a:p>
        </p:txBody>
      </p:sp>
    </p:spTree>
    <p:extLst>
      <p:ext uri="{BB962C8B-B14F-4D97-AF65-F5344CB8AC3E}">
        <p14:creationId xmlns:p14="http://schemas.microsoft.com/office/powerpoint/2010/main" val="2911673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An investigation of the experiences of overseas Chinese students will provide information which can inform university policy and allow insights into how learning, teaching and assessing practice might be developed to enhance the learning experiences of students</a:t>
            </a:r>
            <a:r>
              <a:rPr lang="en-GB" sz="1400" dirty="0" smtClean="0"/>
              <a:t>.</a:t>
            </a:r>
          </a:p>
          <a:p>
            <a:pPr marL="0" indent="0">
              <a:buNone/>
            </a:pPr>
            <a:endParaRPr lang="en-GB" sz="1400" dirty="0" smtClean="0"/>
          </a:p>
          <a:p>
            <a:pPr marL="0" indent="0">
              <a:buNone/>
            </a:pPr>
            <a:r>
              <a:rPr lang="en-GB" sz="1400" dirty="0" smtClean="0"/>
              <a:t>14% of all full time first degree students were from overseas (2011/12) </a:t>
            </a:r>
          </a:p>
          <a:p>
            <a:pPr marL="0" indent="0">
              <a:buNone/>
            </a:pPr>
            <a:endParaRPr lang="en-GB" sz="1400" dirty="0" smtClean="0"/>
          </a:p>
          <a:p>
            <a:pPr marL="0" indent="0">
              <a:buNone/>
            </a:pPr>
            <a:r>
              <a:rPr lang="en-GB" sz="1400" dirty="0" smtClean="0"/>
              <a:t>An 8% increase on the previous year</a:t>
            </a:r>
          </a:p>
          <a:p>
            <a:pPr marL="0" indent="0">
              <a:buNone/>
            </a:pPr>
            <a:r>
              <a:rPr lang="en-GB" sz="1400" dirty="0" smtClean="0"/>
              <a:t>  </a:t>
            </a:r>
          </a:p>
          <a:p>
            <a:pPr marL="0" indent="0">
              <a:buNone/>
            </a:pPr>
            <a:r>
              <a:rPr lang="en-GB" sz="1400" dirty="0" smtClean="0"/>
              <a:t>Chinese students form the biggest group (39%)</a:t>
            </a:r>
          </a:p>
          <a:p>
            <a:pPr marL="0" indent="0">
              <a:buNone/>
            </a:pPr>
            <a:endParaRPr lang="en-GB" sz="1400" dirty="0" smtClean="0"/>
          </a:p>
          <a:p>
            <a:pPr marL="0" indent="0">
              <a:buNone/>
            </a:pPr>
            <a:r>
              <a:rPr lang="en-GB" sz="1400" dirty="0" smtClean="0"/>
              <a:t>Business and administration the most popular subject area (36%).  </a:t>
            </a:r>
          </a:p>
          <a:p>
            <a:pPr marL="0" indent="0">
              <a:buNone/>
            </a:pPr>
            <a:endParaRPr lang="en-GB" sz="1400" dirty="0" smtClean="0"/>
          </a:p>
          <a:p>
            <a:pPr marL="0" indent="0">
              <a:buNone/>
            </a:pPr>
            <a:r>
              <a:rPr lang="en-GB" sz="1400" dirty="0" smtClean="0"/>
              <a:t>Scotland’s proportion of international students is higher than the UK average</a:t>
            </a:r>
          </a:p>
          <a:p>
            <a:pPr marL="0" indent="0">
              <a:buNone/>
            </a:pPr>
            <a:endParaRPr lang="en-GB" sz="1400" dirty="0" smtClean="0"/>
          </a:p>
          <a:p>
            <a:pPr marL="0" indent="0">
              <a:buNone/>
            </a:pPr>
            <a:r>
              <a:rPr lang="en-GB" sz="1400" dirty="0" smtClean="0"/>
              <a:t>21% of all university students in Scotland coming from overseas compared to a UK average of 17% </a:t>
            </a:r>
          </a:p>
          <a:p>
            <a:pPr marL="0" indent="0">
              <a:buNone/>
            </a:pPr>
            <a:endParaRPr lang="en-GB" sz="1400" dirty="0" smtClean="0"/>
          </a:p>
          <a:p>
            <a:pPr marL="0" indent="0">
              <a:buNone/>
            </a:pPr>
            <a:r>
              <a:rPr lang="en-GB" sz="1400" dirty="0" smtClean="0"/>
              <a:t>All data sourced from UKCISA, 2013</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dirty="0" smtClean="0"/>
          </a:p>
          <a:p>
            <a:endParaRPr lang="en-GB" dirty="0"/>
          </a:p>
        </p:txBody>
      </p:sp>
      <p:sp>
        <p:nvSpPr>
          <p:cNvPr id="4" name="Slide Number Placeholder 3"/>
          <p:cNvSpPr>
            <a:spLocks noGrp="1"/>
          </p:cNvSpPr>
          <p:nvPr>
            <p:ph type="sldNum" sz="quarter" idx="10"/>
          </p:nvPr>
        </p:nvSpPr>
        <p:spPr/>
        <p:txBody>
          <a:bodyPr/>
          <a:lstStyle/>
          <a:p>
            <a:fld id="{F9CAE8A1-B562-4378-B402-DB6EB542C555}" type="slidenum">
              <a:rPr lang="en-GB" smtClean="0"/>
              <a:t>4</a:t>
            </a:fld>
            <a:endParaRPr lang="en-GB" dirty="0"/>
          </a:p>
        </p:txBody>
      </p:sp>
    </p:spTree>
    <p:extLst>
      <p:ext uri="{BB962C8B-B14F-4D97-AF65-F5344CB8AC3E}">
        <p14:creationId xmlns:p14="http://schemas.microsoft.com/office/powerpoint/2010/main" val="4141967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CAE8A1-B562-4378-B402-DB6EB542C555}" type="slidenum">
              <a:rPr lang="en-GB" smtClean="0"/>
              <a:t>14</a:t>
            </a:fld>
            <a:endParaRPr lang="en-GB" dirty="0"/>
          </a:p>
        </p:txBody>
      </p:sp>
    </p:spTree>
    <p:extLst>
      <p:ext uri="{BB962C8B-B14F-4D97-AF65-F5344CB8AC3E}">
        <p14:creationId xmlns:p14="http://schemas.microsoft.com/office/powerpoint/2010/main" val="307826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CAE8A1-B562-4378-B402-DB6EB542C555}" type="slidenum">
              <a:rPr lang="en-GB" smtClean="0"/>
              <a:t>15</a:t>
            </a:fld>
            <a:endParaRPr lang="en-GB" dirty="0"/>
          </a:p>
        </p:txBody>
      </p:sp>
    </p:spTree>
    <p:extLst>
      <p:ext uri="{BB962C8B-B14F-4D97-AF65-F5344CB8AC3E}">
        <p14:creationId xmlns:p14="http://schemas.microsoft.com/office/powerpoint/2010/main" val="1426064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CAE8A1-B562-4378-B402-DB6EB542C555}" type="slidenum">
              <a:rPr lang="en-GB" smtClean="0"/>
              <a:t>5</a:t>
            </a:fld>
            <a:endParaRPr lang="en-GB" dirty="0"/>
          </a:p>
        </p:txBody>
      </p:sp>
    </p:spTree>
    <p:extLst>
      <p:ext uri="{BB962C8B-B14F-4D97-AF65-F5344CB8AC3E}">
        <p14:creationId xmlns:p14="http://schemas.microsoft.com/office/powerpoint/2010/main" val="2419922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CAE8A1-B562-4378-B402-DB6EB542C555}" type="slidenum">
              <a:rPr lang="en-GB" smtClean="0"/>
              <a:t>6</a:t>
            </a:fld>
            <a:endParaRPr lang="en-GB" dirty="0"/>
          </a:p>
        </p:txBody>
      </p:sp>
    </p:spTree>
    <p:extLst>
      <p:ext uri="{BB962C8B-B14F-4D97-AF65-F5344CB8AC3E}">
        <p14:creationId xmlns:p14="http://schemas.microsoft.com/office/powerpoint/2010/main" val="4019549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dirty="0" smtClean="0"/>
              <a:t>Guo and Chase (2011) look at the internationalisation and identify challenges and barriers to integration faced by overseas students. The study offers a practice based outcome in terms of the specific support universities need to consider for their international students.</a:t>
            </a:r>
            <a:endParaRPr lang="en-GB" sz="1200" i="1" dirty="0" smtClean="0"/>
          </a:p>
          <a:p>
            <a:pPr marL="0" indent="0">
              <a:buNone/>
            </a:pPr>
            <a:endParaRPr lang="en-GB" sz="1200" dirty="0" smtClean="0"/>
          </a:p>
          <a:p>
            <a:pPr marL="0" indent="0">
              <a:buNone/>
            </a:pPr>
            <a:r>
              <a:rPr lang="en-GB" sz="1200" dirty="0" smtClean="0"/>
              <a:t>Heggins and Jackson (2003) study transition experiences of Asian students in the USA, their transition experiences and development as students and sought to identify the factors which influence the adaptation of Asian students studying in the USA.  </a:t>
            </a:r>
          </a:p>
          <a:p>
            <a:pPr marL="0" indent="0">
              <a:buNone/>
            </a:pPr>
            <a:r>
              <a:rPr lang="en-GB" sz="1200" dirty="0" smtClean="0"/>
              <a:t> </a:t>
            </a:r>
          </a:p>
          <a:p>
            <a:pPr marL="0" indent="0">
              <a:buNone/>
            </a:pPr>
            <a:r>
              <a:rPr lang="en-GB" sz="1200" dirty="0" smtClean="0"/>
              <a:t>Gu and Maley (2013) who explore how Chinese students in UK universities adapt to their ‘new learning and living environment’. The conclusion highlights that despite the challenges identified, most students coped with the demands of the new environment and adapted successfully.</a:t>
            </a:r>
          </a:p>
          <a:p>
            <a:pPr marL="0" indent="0">
              <a:buNone/>
            </a:pPr>
            <a:endParaRPr lang="en-GB" sz="1200" dirty="0" smtClean="0"/>
          </a:p>
          <a:p>
            <a:pPr marL="0" indent="0">
              <a:buNone/>
            </a:pPr>
            <a:r>
              <a:rPr lang="en-GB" sz="1200" dirty="0" smtClean="0"/>
              <a:t>Wang et al (2011) assessed the adaptation made by young Chinese students to cultural exposure in the UK.  The findings identified that students have differing levels of adaptation to ‘ideology, socialisation [and] forms of discourse….’.  The level of adjustment to the UK setting depended on individual learning approaches.</a:t>
            </a:r>
          </a:p>
          <a:p>
            <a:endParaRPr lang="en-GB" dirty="0"/>
          </a:p>
        </p:txBody>
      </p:sp>
      <p:sp>
        <p:nvSpPr>
          <p:cNvPr id="4" name="Slide Number Placeholder 3"/>
          <p:cNvSpPr>
            <a:spLocks noGrp="1"/>
          </p:cNvSpPr>
          <p:nvPr>
            <p:ph type="sldNum" sz="quarter" idx="10"/>
          </p:nvPr>
        </p:nvSpPr>
        <p:spPr/>
        <p:txBody>
          <a:bodyPr/>
          <a:lstStyle/>
          <a:p>
            <a:fld id="{F9CAE8A1-B562-4378-B402-DB6EB542C555}" type="slidenum">
              <a:rPr lang="en-GB" smtClean="0"/>
              <a:t>7</a:t>
            </a:fld>
            <a:endParaRPr lang="en-GB" dirty="0"/>
          </a:p>
        </p:txBody>
      </p:sp>
    </p:spTree>
    <p:extLst>
      <p:ext uri="{BB962C8B-B14F-4D97-AF65-F5344CB8AC3E}">
        <p14:creationId xmlns:p14="http://schemas.microsoft.com/office/powerpoint/2010/main" val="1645589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sz="1200" i="1" kern="1200" dirty="0" smtClean="0">
                <a:solidFill>
                  <a:schemeClr val="tx1"/>
                </a:solidFill>
                <a:effectLst/>
                <a:latin typeface="+mn-lt"/>
                <a:ea typeface="+mn-ea"/>
                <a:cs typeface="+mn-cs"/>
              </a:rPr>
              <a:t>Focus Groups</a:t>
            </a:r>
          </a:p>
          <a:p>
            <a:r>
              <a:rPr lang="en-GB" sz="1200" kern="1200" dirty="0" smtClean="0">
                <a:solidFill>
                  <a:schemeClr val="tx1"/>
                </a:solidFill>
                <a:effectLst/>
                <a:latin typeface="+mn-lt"/>
                <a:ea typeface="+mn-ea"/>
                <a:cs typeface="+mn-cs"/>
              </a:rPr>
              <a:t>Focus groups were held to gather data on the perceptions and experiences of the students on their transition to the new learning environment.  Focus groups were chosen because of their usefulness in identification of themes which can be explored more deeply in subsequent interviews, generating and evaluating data from different sub-groups of a population (in this case overseas Chinese students transitioning to a new learning environment) and generating data quickly and at low cost (helpful for single researcher working full time) (Cohen et al. 2011)</a:t>
            </a:r>
          </a:p>
          <a:p>
            <a:r>
              <a:rPr lang="en-GB" sz="1200" kern="1200" dirty="0" smtClean="0">
                <a:solidFill>
                  <a:schemeClr val="tx1"/>
                </a:solidFill>
                <a:effectLst/>
                <a:latin typeface="+mn-lt"/>
                <a:ea typeface="+mn-ea"/>
                <a:cs typeface="+mn-cs"/>
              </a:rPr>
              <a:t> </a:t>
            </a:r>
          </a:p>
          <a:p>
            <a:pPr lvl="1"/>
            <a:r>
              <a:rPr lang="en-GB" sz="1200" i="1" kern="1200" dirty="0" smtClean="0">
                <a:solidFill>
                  <a:schemeClr val="tx1"/>
                </a:solidFill>
                <a:effectLst/>
                <a:latin typeface="+mn-lt"/>
                <a:ea typeface="+mn-ea"/>
                <a:cs typeface="+mn-cs"/>
              </a:rPr>
              <a:t>Semi structured Interviews</a:t>
            </a:r>
          </a:p>
          <a:p>
            <a:r>
              <a:rPr lang="en-GB" sz="1200" kern="1200" dirty="0" smtClean="0">
                <a:solidFill>
                  <a:schemeClr val="tx1"/>
                </a:solidFill>
                <a:effectLst/>
                <a:latin typeface="+mn-lt"/>
                <a:ea typeface="+mn-ea"/>
                <a:cs typeface="+mn-cs"/>
              </a:rPr>
              <a:t>The semi structured interview was held with the initial aim of gathering data which would either confirm or refute the findings of the focus group.  The choice of semi structured as a format for the interview rested on the desire to be flexible and encourage ‘‘rambling’ or going off at tangents’ (Bryman and Bell p466) so as to elicit more data from the participant.  The interviewer was able to ask additional, probing, questions to gather more data on a theme and to respond to the direction the interviewee took.  The aim was to gather ‘rich, detailed’ answers (Bryman and Bell p 466).</a:t>
            </a:r>
          </a:p>
          <a:p>
            <a:endParaRPr lang="en-GB" dirty="0"/>
          </a:p>
        </p:txBody>
      </p:sp>
      <p:sp>
        <p:nvSpPr>
          <p:cNvPr id="4" name="Slide Number Placeholder 3"/>
          <p:cNvSpPr>
            <a:spLocks noGrp="1"/>
          </p:cNvSpPr>
          <p:nvPr>
            <p:ph type="sldNum" sz="quarter" idx="10"/>
          </p:nvPr>
        </p:nvSpPr>
        <p:spPr/>
        <p:txBody>
          <a:bodyPr/>
          <a:lstStyle/>
          <a:p>
            <a:fld id="{F9CAE8A1-B562-4378-B402-DB6EB542C555}" type="slidenum">
              <a:rPr lang="en-GB" smtClean="0"/>
              <a:t>9</a:t>
            </a:fld>
            <a:endParaRPr lang="en-GB" dirty="0"/>
          </a:p>
        </p:txBody>
      </p:sp>
    </p:spTree>
    <p:extLst>
      <p:ext uri="{BB962C8B-B14F-4D97-AF65-F5344CB8AC3E}">
        <p14:creationId xmlns:p14="http://schemas.microsoft.com/office/powerpoint/2010/main" val="4213961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CAE8A1-B562-4378-B402-DB6EB542C555}" type="slidenum">
              <a:rPr lang="en-GB" smtClean="0"/>
              <a:t>10</a:t>
            </a:fld>
            <a:endParaRPr lang="en-GB" dirty="0"/>
          </a:p>
        </p:txBody>
      </p:sp>
    </p:spTree>
    <p:extLst>
      <p:ext uri="{BB962C8B-B14F-4D97-AF65-F5344CB8AC3E}">
        <p14:creationId xmlns:p14="http://schemas.microsoft.com/office/powerpoint/2010/main" val="2823819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QUESTIONS ASKED</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Tell me your name and where you come from</a:t>
            </a:r>
          </a:p>
          <a:p>
            <a:r>
              <a:rPr lang="en-GB" sz="1200" kern="1200" dirty="0" smtClean="0">
                <a:solidFill>
                  <a:schemeClr val="tx1"/>
                </a:solidFill>
                <a:effectLst/>
                <a:latin typeface="+mn-lt"/>
                <a:ea typeface="+mn-ea"/>
                <a:cs typeface="+mn-cs"/>
              </a:rPr>
              <a:t>Describe how you felt when you left your home and college / university in China.</a:t>
            </a:r>
          </a:p>
          <a:p>
            <a:r>
              <a:rPr lang="en-GB" sz="1200" kern="1200" dirty="0" smtClean="0">
                <a:solidFill>
                  <a:schemeClr val="tx1"/>
                </a:solidFill>
                <a:effectLst/>
                <a:latin typeface="+mn-lt"/>
                <a:ea typeface="+mn-ea"/>
                <a:cs typeface="+mn-cs"/>
              </a:rPr>
              <a:t>Write down three things you felt about coming to ENU from your home.</a:t>
            </a:r>
          </a:p>
          <a:p>
            <a:r>
              <a:rPr lang="en-GB" sz="1200" kern="1200" dirty="0" smtClean="0">
                <a:solidFill>
                  <a:schemeClr val="tx1"/>
                </a:solidFill>
                <a:effectLst/>
                <a:latin typeface="+mn-lt"/>
                <a:ea typeface="+mn-ea"/>
                <a:cs typeface="+mn-cs"/>
              </a:rPr>
              <a:t> </a:t>
            </a:r>
          </a:p>
          <a:p>
            <a:r>
              <a:rPr lang="en-GB" sz="1200" i="1" kern="1200" dirty="0" smtClean="0">
                <a:solidFill>
                  <a:schemeClr val="tx1"/>
                </a:solidFill>
                <a:effectLst/>
                <a:latin typeface="+mn-lt"/>
                <a:ea typeface="+mn-ea"/>
                <a:cs typeface="+mn-cs"/>
              </a:rPr>
              <a:t>Think back to when you arrived at Edinburgh Napier University.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What was your first impression?  </a:t>
            </a:r>
          </a:p>
          <a:p>
            <a:r>
              <a:rPr lang="en-GB" sz="1200" kern="1200" dirty="0" smtClean="0">
                <a:solidFill>
                  <a:schemeClr val="tx1"/>
                </a:solidFill>
                <a:effectLst/>
                <a:latin typeface="+mn-lt"/>
                <a:ea typeface="+mn-ea"/>
                <a:cs typeface="+mn-cs"/>
              </a:rPr>
              <a:t>What was different from your home university? </a:t>
            </a:r>
          </a:p>
          <a:p>
            <a:r>
              <a:rPr lang="en-GB" sz="1200" kern="1200" dirty="0" smtClean="0">
                <a:solidFill>
                  <a:schemeClr val="tx1"/>
                </a:solidFill>
                <a:effectLst/>
                <a:latin typeface="+mn-lt"/>
                <a:ea typeface="+mn-ea"/>
                <a:cs typeface="+mn-cs"/>
              </a:rPr>
              <a:t>Write down three things for each.</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Tell me about something that was very enjoyable about coming to study at Edinburgh Napier University.</a:t>
            </a:r>
          </a:p>
          <a:p>
            <a:r>
              <a:rPr lang="en-GB" sz="1200" kern="1200" dirty="0" smtClean="0">
                <a:solidFill>
                  <a:schemeClr val="tx1"/>
                </a:solidFill>
                <a:effectLst/>
                <a:latin typeface="+mn-lt"/>
                <a:ea typeface="+mn-ea"/>
                <a:cs typeface="+mn-cs"/>
              </a:rPr>
              <a:t>Write down three positive things about your experiences at ENU?  Even if they are small things!</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Tell me about three things that you found very difficult or disappointing in coming to study at Edinburgh Napier University.  What was the most difficult / disappointing thing you found?</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Think back to when you </a:t>
            </a:r>
            <a:r>
              <a:rPr lang="en-GB" sz="1200" u="sng" kern="1200" dirty="0" smtClean="0">
                <a:solidFill>
                  <a:schemeClr val="tx1"/>
                </a:solidFill>
                <a:effectLst/>
                <a:latin typeface="+mn-lt"/>
                <a:ea typeface="+mn-ea"/>
                <a:cs typeface="+mn-cs"/>
              </a:rPr>
              <a:t>first</a:t>
            </a:r>
            <a:r>
              <a:rPr lang="en-GB" sz="1200" kern="1200" dirty="0" smtClean="0">
                <a:solidFill>
                  <a:schemeClr val="tx1"/>
                </a:solidFill>
                <a:effectLst/>
                <a:latin typeface="+mn-lt"/>
                <a:ea typeface="+mn-ea"/>
                <a:cs typeface="+mn-cs"/>
              </a:rPr>
              <a:t> started at ENU and how things are for you </a:t>
            </a:r>
            <a:r>
              <a:rPr lang="en-GB" sz="1200" u="sng" kern="1200" dirty="0" smtClean="0">
                <a:solidFill>
                  <a:schemeClr val="tx1"/>
                </a:solidFill>
                <a:effectLst/>
                <a:latin typeface="+mn-lt"/>
                <a:ea typeface="+mn-ea"/>
                <a:cs typeface="+mn-cs"/>
              </a:rPr>
              <a:t>now</a:t>
            </a:r>
            <a:r>
              <a:rPr lang="en-GB" sz="1200" kern="1200" dirty="0" smtClean="0">
                <a:solidFill>
                  <a:schemeClr val="tx1"/>
                </a:solidFill>
                <a:effectLst/>
                <a:latin typeface="+mn-lt"/>
                <a:ea typeface="+mn-ea"/>
                <a:cs typeface="+mn-cs"/>
              </a:rPr>
              <a:t>:</a:t>
            </a:r>
          </a:p>
          <a:p>
            <a:r>
              <a:rPr lang="en-GB" sz="1200" kern="1200" dirty="0" smtClean="0">
                <a:solidFill>
                  <a:schemeClr val="tx1"/>
                </a:solidFill>
                <a:effectLst/>
                <a:latin typeface="+mn-lt"/>
                <a:ea typeface="+mn-ea"/>
                <a:cs typeface="+mn-cs"/>
              </a:rPr>
              <a:t>How have you changed between then and now?</a:t>
            </a:r>
          </a:p>
          <a:p>
            <a:r>
              <a:rPr lang="en-GB" sz="1200" kern="1200" dirty="0" smtClean="0">
                <a:solidFill>
                  <a:schemeClr val="tx1"/>
                </a:solidFill>
                <a:effectLst/>
                <a:latin typeface="+mn-lt"/>
                <a:ea typeface="+mn-ea"/>
                <a:cs typeface="+mn-cs"/>
              </a:rPr>
              <a:t>What is the biggest change in you?</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F9CAE8A1-B562-4378-B402-DB6EB542C555}" type="slidenum">
              <a:rPr lang="en-GB" smtClean="0"/>
              <a:t>11</a:t>
            </a:fld>
            <a:endParaRPr lang="en-GB" dirty="0"/>
          </a:p>
        </p:txBody>
      </p:sp>
    </p:spTree>
    <p:extLst>
      <p:ext uri="{BB962C8B-B14F-4D97-AF65-F5344CB8AC3E}">
        <p14:creationId xmlns:p14="http://schemas.microsoft.com/office/powerpoint/2010/main" val="1814960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Speaking in class is one of the most commonly cited anxieties of second language learners (Liu and Jackson 2008) with speech anxiety and fear of negative evaluation, uncomfortableness when speaking with native speakers, negative attitudes towards the English classroom, negative self-evaluation and fear of personal failure featuring in the anxieties identified as issues for Chinese students speaking in class and in English (Mak 2011).</a:t>
            </a:r>
            <a:endParaRPr lang="en-GB" dirty="0"/>
          </a:p>
        </p:txBody>
      </p:sp>
      <p:sp>
        <p:nvSpPr>
          <p:cNvPr id="4" name="Slide Number Placeholder 3"/>
          <p:cNvSpPr>
            <a:spLocks noGrp="1"/>
          </p:cNvSpPr>
          <p:nvPr>
            <p:ph type="sldNum" sz="quarter" idx="10"/>
          </p:nvPr>
        </p:nvSpPr>
        <p:spPr/>
        <p:txBody>
          <a:bodyPr/>
          <a:lstStyle/>
          <a:p>
            <a:fld id="{F9CAE8A1-B562-4378-B402-DB6EB542C555}" type="slidenum">
              <a:rPr lang="en-GB" smtClean="0"/>
              <a:t>12</a:t>
            </a:fld>
            <a:endParaRPr lang="en-GB" dirty="0"/>
          </a:p>
        </p:txBody>
      </p:sp>
    </p:spTree>
    <p:extLst>
      <p:ext uri="{BB962C8B-B14F-4D97-AF65-F5344CB8AC3E}">
        <p14:creationId xmlns:p14="http://schemas.microsoft.com/office/powerpoint/2010/main" val="2697424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CAE8A1-B562-4378-B402-DB6EB542C555}" type="slidenum">
              <a:rPr lang="en-GB" smtClean="0"/>
              <a:t>13</a:t>
            </a:fld>
            <a:endParaRPr lang="en-GB" dirty="0"/>
          </a:p>
        </p:txBody>
      </p:sp>
    </p:spTree>
    <p:extLst>
      <p:ext uri="{BB962C8B-B14F-4D97-AF65-F5344CB8AC3E}">
        <p14:creationId xmlns:p14="http://schemas.microsoft.com/office/powerpoint/2010/main" val="4076298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85291D6-A2CB-4979-B884-EE05CE87B3DB}" type="datetimeFigureOut">
              <a:rPr lang="en-GB" smtClean="0"/>
              <a:t>12/05/2014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F600D10-2E11-4AB4-B5CC-C76774FE88E9}" type="slidenum">
              <a:rPr lang="en-GB" smtClean="0"/>
              <a:t>‹#›</a:t>
            </a:fld>
            <a:endParaRPr lang="en-GB" dirty="0"/>
          </a:p>
        </p:txBody>
      </p:sp>
    </p:spTree>
    <p:extLst>
      <p:ext uri="{BB962C8B-B14F-4D97-AF65-F5344CB8AC3E}">
        <p14:creationId xmlns:p14="http://schemas.microsoft.com/office/powerpoint/2010/main" val="3282007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5291D6-A2CB-4979-B884-EE05CE87B3DB}" type="datetimeFigureOut">
              <a:rPr lang="en-GB" smtClean="0"/>
              <a:t>12/05/2014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F600D10-2E11-4AB4-B5CC-C76774FE88E9}" type="slidenum">
              <a:rPr lang="en-GB" smtClean="0"/>
              <a:t>‹#›</a:t>
            </a:fld>
            <a:endParaRPr lang="en-GB" dirty="0"/>
          </a:p>
        </p:txBody>
      </p:sp>
    </p:spTree>
    <p:extLst>
      <p:ext uri="{BB962C8B-B14F-4D97-AF65-F5344CB8AC3E}">
        <p14:creationId xmlns:p14="http://schemas.microsoft.com/office/powerpoint/2010/main" val="4235532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5291D6-A2CB-4979-B884-EE05CE87B3DB}" type="datetimeFigureOut">
              <a:rPr lang="en-GB" smtClean="0"/>
              <a:t>12/05/2014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F600D10-2E11-4AB4-B5CC-C76774FE88E9}" type="slidenum">
              <a:rPr lang="en-GB" smtClean="0"/>
              <a:t>‹#›</a:t>
            </a:fld>
            <a:endParaRPr lang="en-GB" dirty="0"/>
          </a:p>
        </p:txBody>
      </p:sp>
    </p:spTree>
    <p:extLst>
      <p:ext uri="{BB962C8B-B14F-4D97-AF65-F5344CB8AC3E}">
        <p14:creationId xmlns:p14="http://schemas.microsoft.com/office/powerpoint/2010/main" val="477463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5291D6-A2CB-4979-B884-EE05CE87B3DB}" type="datetimeFigureOut">
              <a:rPr lang="en-GB" smtClean="0"/>
              <a:t>12/05/2014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F600D10-2E11-4AB4-B5CC-C76774FE88E9}" type="slidenum">
              <a:rPr lang="en-GB" smtClean="0"/>
              <a:t>‹#›</a:t>
            </a:fld>
            <a:endParaRPr lang="en-GB" dirty="0"/>
          </a:p>
        </p:txBody>
      </p:sp>
    </p:spTree>
    <p:extLst>
      <p:ext uri="{BB962C8B-B14F-4D97-AF65-F5344CB8AC3E}">
        <p14:creationId xmlns:p14="http://schemas.microsoft.com/office/powerpoint/2010/main" val="1121823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5291D6-A2CB-4979-B884-EE05CE87B3DB}" type="datetimeFigureOut">
              <a:rPr lang="en-GB" smtClean="0"/>
              <a:t>12/05/2014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F600D10-2E11-4AB4-B5CC-C76774FE88E9}" type="slidenum">
              <a:rPr lang="en-GB" smtClean="0"/>
              <a:t>‹#›</a:t>
            </a:fld>
            <a:endParaRPr lang="en-GB" dirty="0"/>
          </a:p>
        </p:txBody>
      </p:sp>
    </p:spTree>
    <p:extLst>
      <p:ext uri="{BB962C8B-B14F-4D97-AF65-F5344CB8AC3E}">
        <p14:creationId xmlns:p14="http://schemas.microsoft.com/office/powerpoint/2010/main" val="774985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85291D6-A2CB-4979-B884-EE05CE87B3DB}" type="datetimeFigureOut">
              <a:rPr lang="en-GB" smtClean="0"/>
              <a:t>12/05/2014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F600D10-2E11-4AB4-B5CC-C76774FE88E9}" type="slidenum">
              <a:rPr lang="en-GB" smtClean="0"/>
              <a:t>‹#›</a:t>
            </a:fld>
            <a:endParaRPr lang="en-GB" dirty="0"/>
          </a:p>
        </p:txBody>
      </p:sp>
    </p:spTree>
    <p:extLst>
      <p:ext uri="{BB962C8B-B14F-4D97-AF65-F5344CB8AC3E}">
        <p14:creationId xmlns:p14="http://schemas.microsoft.com/office/powerpoint/2010/main" val="3933789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85291D6-A2CB-4979-B884-EE05CE87B3DB}" type="datetimeFigureOut">
              <a:rPr lang="en-GB" smtClean="0"/>
              <a:t>12/05/2014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F600D10-2E11-4AB4-B5CC-C76774FE88E9}" type="slidenum">
              <a:rPr lang="en-GB" smtClean="0"/>
              <a:t>‹#›</a:t>
            </a:fld>
            <a:endParaRPr lang="en-GB" dirty="0"/>
          </a:p>
        </p:txBody>
      </p:sp>
    </p:spTree>
    <p:extLst>
      <p:ext uri="{BB962C8B-B14F-4D97-AF65-F5344CB8AC3E}">
        <p14:creationId xmlns:p14="http://schemas.microsoft.com/office/powerpoint/2010/main" val="790245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85291D6-A2CB-4979-B884-EE05CE87B3DB}" type="datetimeFigureOut">
              <a:rPr lang="en-GB" smtClean="0"/>
              <a:t>12/05/2014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F600D10-2E11-4AB4-B5CC-C76774FE88E9}" type="slidenum">
              <a:rPr lang="en-GB" smtClean="0"/>
              <a:t>‹#›</a:t>
            </a:fld>
            <a:endParaRPr lang="en-GB" dirty="0"/>
          </a:p>
        </p:txBody>
      </p:sp>
    </p:spTree>
    <p:extLst>
      <p:ext uri="{BB962C8B-B14F-4D97-AF65-F5344CB8AC3E}">
        <p14:creationId xmlns:p14="http://schemas.microsoft.com/office/powerpoint/2010/main" val="3513479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5291D6-A2CB-4979-B884-EE05CE87B3DB}" type="datetimeFigureOut">
              <a:rPr lang="en-GB" smtClean="0"/>
              <a:t>12/05/2014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F600D10-2E11-4AB4-B5CC-C76774FE88E9}" type="slidenum">
              <a:rPr lang="en-GB" smtClean="0"/>
              <a:t>‹#›</a:t>
            </a:fld>
            <a:endParaRPr lang="en-GB" dirty="0"/>
          </a:p>
        </p:txBody>
      </p:sp>
    </p:spTree>
    <p:extLst>
      <p:ext uri="{BB962C8B-B14F-4D97-AF65-F5344CB8AC3E}">
        <p14:creationId xmlns:p14="http://schemas.microsoft.com/office/powerpoint/2010/main" val="908507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5291D6-A2CB-4979-B884-EE05CE87B3DB}" type="datetimeFigureOut">
              <a:rPr lang="en-GB" smtClean="0"/>
              <a:t>12/05/2014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F600D10-2E11-4AB4-B5CC-C76774FE88E9}" type="slidenum">
              <a:rPr lang="en-GB" smtClean="0"/>
              <a:t>‹#›</a:t>
            </a:fld>
            <a:endParaRPr lang="en-GB" dirty="0"/>
          </a:p>
        </p:txBody>
      </p:sp>
    </p:spTree>
    <p:extLst>
      <p:ext uri="{BB962C8B-B14F-4D97-AF65-F5344CB8AC3E}">
        <p14:creationId xmlns:p14="http://schemas.microsoft.com/office/powerpoint/2010/main" val="1348360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5291D6-A2CB-4979-B884-EE05CE87B3DB}" type="datetimeFigureOut">
              <a:rPr lang="en-GB" smtClean="0"/>
              <a:t>12/05/2014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F600D10-2E11-4AB4-B5CC-C76774FE88E9}" type="slidenum">
              <a:rPr lang="en-GB" smtClean="0"/>
              <a:t>‹#›</a:t>
            </a:fld>
            <a:endParaRPr lang="en-GB" dirty="0"/>
          </a:p>
        </p:txBody>
      </p:sp>
    </p:spTree>
    <p:extLst>
      <p:ext uri="{BB962C8B-B14F-4D97-AF65-F5344CB8AC3E}">
        <p14:creationId xmlns:p14="http://schemas.microsoft.com/office/powerpoint/2010/main" val="1843221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5291D6-A2CB-4979-B884-EE05CE87B3DB}" type="datetimeFigureOut">
              <a:rPr lang="en-GB" smtClean="0"/>
              <a:t>12/05/2014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600D10-2E11-4AB4-B5CC-C76774FE88E9}" type="slidenum">
              <a:rPr lang="en-GB" smtClean="0"/>
              <a:t>‹#›</a:t>
            </a:fld>
            <a:endParaRPr lang="en-GB" dirty="0"/>
          </a:p>
        </p:txBody>
      </p:sp>
    </p:spTree>
    <p:extLst>
      <p:ext uri="{BB962C8B-B14F-4D97-AF65-F5344CB8AC3E}">
        <p14:creationId xmlns:p14="http://schemas.microsoft.com/office/powerpoint/2010/main" val="2009955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dx.doi.org/10.9707/2307-0919.1014"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ENU RESEARCH CONFERENCE</a:t>
            </a:r>
            <a:endParaRPr lang="en-GB" dirty="0"/>
          </a:p>
        </p:txBody>
      </p:sp>
      <p:sp>
        <p:nvSpPr>
          <p:cNvPr id="3" name="Subtitle 2"/>
          <p:cNvSpPr>
            <a:spLocks noGrp="1"/>
          </p:cNvSpPr>
          <p:nvPr>
            <p:ph type="subTitle" idx="1"/>
          </p:nvPr>
        </p:nvSpPr>
        <p:spPr/>
        <p:txBody>
          <a:bodyPr/>
          <a:lstStyle/>
          <a:p>
            <a:r>
              <a:rPr lang="en-GB" dirty="0" smtClean="0"/>
              <a:t>RACHEL HOLMES</a:t>
            </a:r>
          </a:p>
          <a:p>
            <a:r>
              <a:rPr lang="en-GB" dirty="0" smtClean="0"/>
              <a:t>DBA YEAR TWO</a:t>
            </a:r>
          </a:p>
          <a:p>
            <a:r>
              <a:rPr lang="en-GB" dirty="0" smtClean="0"/>
              <a:t>PRESENTATION</a:t>
            </a:r>
            <a:endParaRPr lang="en-GB" dirty="0"/>
          </a:p>
        </p:txBody>
      </p:sp>
    </p:spTree>
    <p:extLst>
      <p:ext uri="{BB962C8B-B14F-4D97-AF65-F5344CB8AC3E}">
        <p14:creationId xmlns:p14="http://schemas.microsoft.com/office/powerpoint/2010/main" val="3524498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FOCUS GROUP</a:t>
            </a:r>
            <a:endParaRPr lang="en-GB" dirty="0"/>
          </a:p>
        </p:txBody>
      </p:sp>
      <p:sp>
        <p:nvSpPr>
          <p:cNvPr id="3" name="Content Placeholder 2"/>
          <p:cNvSpPr>
            <a:spLocks noGrp="1"/>
          </p:cNvSpPr>
          <p:nvPr>
            <p:ph idx="1"/>
          </p:nvPr>
        </p:nvSpPr>
        <p:spPr>
          <a:xfrm>
            <a:off x="457200" y="1600200"/>
            <a:ext cx="8229600" cy="4925144"/>
          </a:xfrm>
        </p:spPr>
        <p:txBody>
          <a:bodyPr>
            <a:normAutofit/>
          </a:bodyPr>
          <a:lstStyle/>
          <a:p>
            <a:pPr marL="0" indent="0">
              <a:buNone/>
            </a:pPr>
            <a:r>
              <a:rPr lang="en-GB" dirty="0" smtClean="0"/>
              <a:t>Participants sought from Year 4 students taking accounting modules and nearing the end of one or two  years at ENU</a:t>
            </a:r>
          </a:p>
          <a:p>
            <a:pPr marL="0" indent="0">
              <a:buNone/>
            </a:pPr>
            <a:r>
              <a:rPr lang="en-GB" dirty="0" smtClean="0"/>
              <a:t>Participants were selected from students not taught by the researcher</a:t>
            </a:r>
          </a:p>
          <a:p>
            <a:pPr marL="0" indent="0">
              <a:buNone/>
            </a:pPr>
            <a:r>
              <a:rPr lang="en-GB" dirty="0" smtClean="0"/>
              <a:t>Three students participated in the pilot focus group</a:t>
            </a:r>
            <a:endParaRPr lang="en-GB" dirty="0" smtClean="0"/>
          </a:p>
          <a:p>
            <a:endParaRPr lang="en-GB" dirty="0"/>
          </a:p>
        </p:txBody>
      </p:sp>
    </p:spTree>
    <p:extLst>
      <p:ext uri="{BB962C8B-B14F-4D97-AF65-F5344CB8AC3E}">
        <p14:creationId xmlns:p14="http://schemas.microsoft.com/office/powerpoint/2010/main" val="740851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Workshop Style of Focus Group</a:t>
            </a:r>
            <a:endParaRPr lang="en-GB" dirty="0"/>
          </a:p>
        </p:txBody>
      </p:sp>
      <p:sp>
        <p:nvSpPr>
          <p:cNvPr id="3" name="Content Placeholder 2"/>
          <p:cNvSpPr>
            <a:spLocks noGrp="1"/>
          </p:cNvSpPr>
          <p:nvPr>
            <p:ph idx="1"/>
          </p:nvPr>
        </p:nvSpPr>
        <p:spPr/>
        <p:txBody>
          <a:bodyPr/>
          <a:lstStyle/>
          <a:p>
            <a:r>
              <a:rPr lang="en-GB" dirty="0" smtClean="0"/>
              <a:t>Focus group styles as a ‘workshop’</a:t>
            </a:r>
          </a:p>
          <a:p>
            <a:endParaRPr lang="en-GB" dirty="0"/>
          </a:p>
          <a:p>
            <a:r>
              <a:rPr lang="en-GB" dirty="0" smtClean="0"/>
              <a:t>Students were invited to write single words down on post its in response to questions</a:t>
            </a:r>
          </a:p>
          <a:p>
            <a:endParaRPr lang="en-GB" dirty="0" smtClean="0"/>
          </a:p>
          <a:p>
            <a:r>
              <a:rPr lang="en-GB" dirty="0" smtClean="0"/>
              <a:t>These then formed the starting point for discussion</a:t>
            </a:r>
          </a:p>
          <a:p>
            <a:endParaRPr lang="en-GB" dirty="0"/>
          </a:p>
        </p:txBody>
      </p:sp>
    </p:spTree>
    <p:extLst>
      <p:ext uri="{BB962C8B-B14F-4D97-AF65-F5344CB8AC3E}">
        <p14:creationId xmlns:p14="http://schemas.microsoft.com/office/powerpoint/2010/main" val="2705429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INTERVIEWS</a:t>
            </a:r>
            <a:endParaRPr lang="en-GB" dirty="0"/>
          </a:p>
        </p:txBody>
      </p:sp>
      <p:sp>
        <p:nvSpPr>
          <p:cNvPr id="3" name="Content Placeholder 2"/>
          <p:cNvSpPr>
            <a:spLocks noGrp="1"/>
          </p:cNvSpPr>
          <p:nvPr>
            <p:ph idx="1"/>
          </p:nvPr>
        </p:nvSpPr>
        <p:spPr/>
        <p:txBody>
          <a:bodyPr/>
          <a:lstStyle/>
          <a:p>
            <a:pPr marL="0" indent="0">
              <a:buNone/>
            </a:pPr>
            <a:r>
              <a:rPr lang="en-GB" dirty="0"/>
              <a:t>C</a:t>
            </a:r>
            <a:r>
              <a:rPr lang="en-GB" dirty="0" smtClean="0"/>
              <a:t>onducted to gather additional data and to probe more deeply into themes in focus group data.  </a:t>
            </a:r>
          </a:p>
          <a:p>
            <a:pPr marL="0" indent="0">
              <a:buNone/>
            </a:pPr>
            <a:endParaRPr lang="en-GB" dirty="0"/>
          </a:p>
          <a:p>
            <a:pPr marL="0" indent="0">
              <a:buNone/>
            </a:pPr>
            <a:r>
              <a:rPr lang="en-GB" dirty="0" smtClean="0"/>
              <a:t>Interviewees may provide data that they are not willing to disclose in front of peer group</a:t>
            </a:r>
          </a:p>
          <a:p>
            <a:pPr marL="0" indent="0">
              <a:buNone/>
            </a:pPr>
            <a:endParaRPr lang="en-GB" dirty="0"/>
          </a:p>
        </p:txBody>
      </p:sp>
    </p:spTree>
    <p:extLst>
      <p:ext uri="{BB962C8B-B14F-4D97-AF65-F5344CB8AC3E}">
        <p14:creationId xmlns:p14="http://schemas.microsoft.com/office/powerpoint/2010/main" val="24711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ANALYSIS</a:t>
            </a:r>
            <a:endParaRPr lang="en-GB" dirty="0"/>
          </a:p>
        </p:txBody>
      </p:sp>
      <p:sp>
        <p:nvSpPr>
          <p:cNvPr id="5" name="Rectangle 4"/>
          <p:cNvSpPr/>
          <p:nvPr/>
        </p:nvSpPr>
        <p:spPr>
          <a:xfrm>
            <a:off x="2100300" y="1268760"/>
            <a:ext cx="4752528" cy="914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CULTURE</a:t>
            </a:r>
            <a:endParaRPr lang="en-GB" dirty="0">
              <a:solidFill>
                <a:schemeClr val="tx1"/>
              </a:solidFill>
            </a:endParaRPr>
          </a:p>
        </p:txBody>
      </p:sp>
      <p:sp>
        <p:nvSpPr>
          <p:cNvPr id="6" name="Rounded Rectangle 5"/>
          <p:cNvSpPr/>
          <p:nvPr/>
        </p:nvSpPr>
        <p:spPr>
          <a:xfrm>
            <a:off x="2051720" y="2540723"/>
            <a:ext cx="2088232" cy="720080"/>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Learning  culture</a:t>
            </a:r>
            <a:endParaRPr lang="en-GB" dirty="0">
              <a:solidFill>
                <a:schemeClr val="tx1"/>
              </a:solidFill>
            </a:endParaRPr>
          </a:p>
        </p:txBody>
      </p:sp>
      <p:pic>
        <p:nvPicPr>
          <p:cNvPr id="1026" name="Picture 2"/>
          <p:cNvPicPr>
            <a:picLocks noGrp="1" noChangeAspect="1" noChangeArrowheads="1"/>
          </p:cNvPicPr>
          <p:nvPr>
            <p:ph idx="1"/>
          </p:nvPr>
        </p:nvPicPr>
        <p:blipFill>
          <a:blip r:embed="rId3">
            <a:extLst>
              <a:ext uri="{BEBA8EAE-BF5A-486C-A8C5-ECC9F3942E4B}">
                <a14:imgProps xmlns:a14="http://schemas.microsoft.com/office/drawing/2010/main">
                  <a14:imgLayer r:embed="rId4">
                    <a14:imgEffect>
                      <a14:brightnessContrast bright="20000" contrast="59000"/>
                    </a14:imgEffect>
                  </a14:imgLayer>
                </a14:imgProps>
              </a:ext>
              <a:ext uri="{28A0092B-C50C-407E-A947-70E740481C1C}">
                <a14:useLocalDpi xmlns:a14="http://schemas.microsoft.com/office/drawing/2010/main" val="0"/>
              </a:ext>
            </a:extLst>
          </a:blip>
          <a:srcRect/>
          <a:stretch>
            <a:fillRect/>
          </a:stretch>
        </p:blipFill>
        <p:spPr bwMode="auto">
          <a:xfrm>
            <a:off x="4597557" y="2540723"/>
            <a:ext cx="2253141" cy="749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4860032" y="2529770"/>
            <a:ext cx="1584176" cy="646331"/>
          </a:xfrm>
          <a:prstGeom prst="rect">
            <a:avLst/>
          </a:prstGeom>
          <a:noFill/>
        </p:spPr>
        <p:txBody>
          <a:bodyPr wrap="square" rtlCol="0">
            <a:spAutoFit/>
          </a:bodyPr>
          <a:lstStyle/>
          <a:p>
            <a:pPr algn="ctr"/>
            <a:r>
              <a:rPr lang="en-GB" dirty="0" smtClean="0"/>
              <a:t>Environmental Culture</a:t>
            </a:r>
            <a:endParaRPr lang="en-GB" dirty="0"/>
          </a:p>
        </p:txBody>
      </p:sp>
      <p:sp>
        <p:nvSpPr>
          <p:cNvPr id="9" name="Rectangle 8"/>
          <p:cNvSpPr/>
          <p:nvPr/>
        </p:nvSpPr>
        <p:spPr>
          <a:xfrm>
            <a:off x="2062606" y="3356992"/>
            <a:ext cx="4896544" cy="43204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DIFFERENCES IDENTIFIED</a:t>
            </a:r>
            <a:endParaRPr lang="en-GB" dirty="0">
              <a:solidFill>
                <a:schemeClr val="tx1"/>
              </a:solidFill>
            </a:endParaRPr>
          </a:p>
        </p:txBody>
      </p:sp>
      <p:sp>
        <p:nvSpPr>
          <p:cNvPr id="11" name="Rectangle 10"/>
          <p:cNvSpPr/>
          <p:nvPr/>
        </p:nvSpPr>
        <p:spPr>
          <a:xfrm>
            <a:off x="2100300" y="4365104"/>
            <a:ext cx="4752528" cy="100811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DIFFERENCES POSITIVELY EXPERIENCED?</a:t>
            </a:r>
          </a:p>
          <a:p>
            <a:pPr algn="ctr"/>
            <a:r>
              <a:rPr lang="en-GB" dirty="0" smtClean="0">
                <a:solidFill>
                  <a:schemeClr val="tx1"/>
                </a:solidFill>
              </a:rPr>
              <a:t>DIFFERENCES NEGATIVELY EXPERIENCED – BARRIERS TO LEARNING?</a:t>
            </a:r>
            <a:endParaRPr lang="en-GB" dirty="0">
              <a:solidFill>
                <a:schemeClr val="tx1"/>
              </a:solidFill>
            </a:endParaRPr>
          </a:p>
        </p:txBody>
      </p:sp>
      <p:sp>
        <p:nvSpPr>
          <p:cNvPr id="12" name="Rectangle 11"/>
          <p:cNvSpPr/>
          <p:nvPr/>
        </p:nvSpPr>
        <p:spPr>
          <a:xfrm>
            <a:off x="2116223" y="5990389"/>
            <a:ext cx="4752528" cy="864096"/>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HOW DO THE STUDENTS ADAPT TO BARRIERS AND CHALLENGES?</a:t>
            </a:r>
            <a:endParaRPr lang="en-GB" dirty="0">
              <a:solidFill>
                <a:schemeClr val="tx1"/>
              </a:solidFill>
            </a:endParaRPr>
          </a:p>
        </p:txBody>
      </p:sp>
      <p:cxnSp>
        <p:nvCxnSpPr>
          <p:cNvPr id="15" name="Straight Arrow Connector 14"/>
          <p:cNvCxnSpPr>
            <a:stCxn id="9" idx="2"/>
          </p:cNvCxnSpPr>
          <p:nvPr/>
        </p:nvCxnSpPr>
        <p:spPr>
          <a:xfrm>
            <a:off x="4510878" y="3789040"/>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323528" y="4365104"/>
            <a:ext cx="1584176" cy="2232248"/>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dirty="0" smtClean="0">
                <a:solidFill>
                  <a:schemeClr val="tx1"/>
                </a:solidFill>
              </a:rPr>
              <a:t>COMMUNITIES OF LEARNING</a:t>
            </a:r>
          </a:p>
          <a:p>
            <a:pPr algn="ctr"/>
            <a:r>
              <a:rPr lang="en-GB" dirty="0" smtClean="0">
                <a:solidFill>
                  <a:schemeClr val="tx1"/>
                </a:solidFill>
              </a:rPr>
              <a:t>IMPACT ON LEARNING EXPERIENCE</a:t>
            </a:r>
            <a:endParaRPr lang="en-GB" dirty="0">
              <a:solidFill>
                <a:schemeClr val="tx1"/>
              </a:solidFill>
            </a:endParaRPr>
          </a:p>
        </p:txBody>
      </p:sp>
      <p:cxnSp>
        <p:nvCxnSpPr>
          <p:cNvPr id="19" name="Straight Arrow Connector 18"/>
          <p:cNvCxnSpPr/>
          <p:nvPr/>
        </p:nvCxnSpPr>
        <p:spPr>
          <a:xfrm>
            <a:off x="3095836" y="2183160"/>
            <a:ext cx="0" cy="3466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57270" y="2183160"/>
            <a:ext cx="15875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52695" y="5437517"/>
            <a:ext cx="136600"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4288" y="4365104"/>
            <a:ext cx="1719263" cy="2255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3719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PROVISIONAL FINDINGS </a:t>
            </a:r>
            <a:br>
              <a:rPr lang="en-GB" dirty="0" smtClean="0"/>
            </a:br>
            <a:r>
              <a:rPr lang="en-GB" dirty="0" smtClean="0"/>
              <a:t>FROM PILOT STUDY</a:t>
            </a:r>
            <a:endParaRPr lang="en-GB" dirty="0"/>
          </a:p>
        </p:txBody>
      </p:sp>
      <p:sp>
        <p:nvSpPr>
          <p:cNvPr id="3" name="Content Placeholder 2"/>
          <p:cNvSpPr>
            <a:spLocks noGrp="1"/>
          </p:cNvSpPr>
          <p:nvPr>
            <p:ph idx="1"/>
          </p:nvPr>
        </p:nvSpPr>
        <p:spPr>
          <a:xfrm>
            <a:off x="107504" y="1556792"/>
            <a:ext cx="8589640" cy="5184576"/>
          </a:xfrm>
        </p:spPr>
        <p:txBody>
          <a:bodyPr>
            <a:normAutofit fontScale="55000" lnSpcReduction="20000"/>
          </a:bodyPr>
          <a:lstStyle/>
          <a:p>
            <a:pPr marL="0" indent="0">
              <a:buNone/>
            </a:pPr>
            <a:r>
              <a:rPr lang="en-US" sz="4000" dirty="0"/>
              <a:t> </a:t>
            </a:r>
            <a:endParaRPr lang="en-GB" sz="4000" dirty="0"/>
          </a:p>
          <a:p>
            <a:pPr marL="0" indent="0">
              <a:buNone/>
            </a:pPr>
            <a:r>
              <a:rPr lang="en-US" sz="4000" dirty="0"/>
              <a:t> </a:t>
            </a:r>
            <a:endParaRPr lang="en-GB" sz="4000" dirty="0"/>
          </a:p>
          <a:p>
            <a:pPr marL="0" lvl="0" indent="0">
              <a:buNone/>
            </a:pPr>
            <a:r>
              <a:rPr lang="en-US" sz="4000" dirty="0"/>
              <a:t>Differences in learning culture and differences in cultural environment are experienced by students on transition to a Scottish university.</a:t>
            </a:r>
            <a:endParaRPr lang="en-GB" sz="4000" dirty="0"/>
          </a:p>
          <a:p>
            <a:pPr marL="0" indent="0">
              <a:buNone/>
            </a:pPr>
            <a:r>
              <a:rPr lang="en-US" sz="4000" dirty="0"/>
              <a:t> </a:t>
            </a:r>
            <a:endParaRPr lang="en-GB" sz="4000" dirty="0"/>
          </a:p>
          <a:p>
            <a:pPr marL="0" lvl="0" indent="0">
              <a:buNone/>
            </a:pPr>
            <a:r>
              <a:rPr lang="en-US" sz="4000" dirty="0"/>
              <a:t>Some differences are experienced positively and are seen as an aid to learning, while other differences were experienced negatively, creating barriers to learning.</a:t>
            </a:r>
            <a:endParaRPr lang="en-GB" sz="4000" dirty="0"/>
          </a:p>
          <a:p>
            <a:pPr marL="0" indent="0">
              <a:buNone/>
            </a:pPr>
            <a:r>
              <a:rPr lang="en-US" sz="4000" dirty="0"/>
              <a:t> </a:t>
            </a:r>
            <a:endParaRPr lang="en-GB" sz="4000" dirty="0"/>
          </a:p>
          <a:p>
            <a:pPr marL="0" lvl="0" indent="0">
              <a:buNone/>
            </a:pPr>
            <a:r>
              <a:rPr lang="en-US" sz="4000" dirty="0"/>
              <a:t>Students use a variety of adaptation techniques to overcome barriers to learning.</a:t>
            </a:r>
            <a:endParaRPr lang="en-GB" sz="4000" dirty="0"/>
          </a:p>
          <a:p>
            <a:pPr marL="0" indent="0">
              <a:buNone/>
            </a:pPr>
            <a:r>
              <a:rPr lang="en-US" sz="4000" dirty="0"/>
              <a:t> </a:t>
            </a:r>
            <a:endParaRPr lang="en-GB" sz="4000" dirty="0"/>
          </a:p>
          <a:p>
            <a:pPr marL="0" lvl="0" indent="0">
              <a:buNone/>
            </a:pPr>
            <a:r>
              <a:rPr lang="en-US" sz="4000" dirty="0"/>
              <a:t>Communities of learning have some influence on the learning success of students in some respects but not in others.</a:t>
            </a:r>
            <a:endParaRPr lang="en-GB" sz="4000" dirty="0"/>
          </a:p>
          <a:p>
            <a:endParaRPr lang="en-GB" dirty="0"/>
          </a:p>
        </p:txBody>
      </p:sp>
    </p:spTree>
    <p:extLst>
      <p:ext uri="{BB962C8B-B14F-4D97-AF65-F5344CB8AC3E}">
        <p14:creationId xmlns:p14="http://schemas.microsoft.com/office/powerpoint/2010/main" val="2109612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a:xfrm>
            <a:off x="457200" y="1268760"/>
            <a:ext cx="8363272" cy="5589240"/>
          </a:xfrm>
        </p:spPr>
        <p:txBody>
          <a:bodyPr>
            <a:normAutofit fontScale="85000" lnSpcReduction="20000"/>
          </a:bodyPr>
          <a:lstStyle/>
          <a:p>
            <a:pPr marL="0" indent="0">
              <a:buNone/>
            </a:pPr>
            <a:r>
              <a:rPr lang="en-GB" sz="1600" dirty="0" smtClean="0"/>
              <a:t>Bartlett, T. and Fischer, K. (2011), 'Chinese Students Prove a Tricky Fit on US Campuses; American colleges find the Chinese-student boom a tricky fit', The Chronicle of Higher Education, Vol. 58(12)</a:t>
            </a:r>
          </a:p>
          <a:p>
            <a:pPr marL="0" indent="0">
              <a:buNone/>
            </a:pPr>
            <a:endParaRPr lang="en-GB" sz="1600" dirty="0" smtClean="0"/>
          </a:p>
          <a:p>
            <a:pPr marL="0" indent="0">
              <a:buNone/>
            </a:pPr>
            <a:r>
              <a:rPr lang="en-GB" sz="1600" dirty="0" smtClean="0"/>
              <a:t>Gu, Q. and Maley, A. (2008),  'Changing Places: A Study of Chinese Students in the UK',  Language and Intercultural Communication, Vol. 8(4), pp224-245</a:t>
            </a:r>
          </a:p>
          <a:p>
            <a:pPr marL="0" indent="0">
              <a:buNone/>
            </a:pPr>
            <a:endParaRPr lang="en-GB" sz="1600" dirty="0"/>
          </a:p>
          <a:p>
            <a:pPr marL="0" indent="0">
              <a:buNone/>
            </a:pPr>
            <a:r>
              <a:rPr lang="en-GB" sz="1600" dirty="0" smtClean="0"/>
              <a:t>Heggins, W. and Jackson, J. (2003),  'Understanding the collegiate experience for Asian international students at a midwestern research university',  College Student Journal,  Vol. 37(3), pp379-391.</a:t>
            </a:r>
          </a:p>
          <a:p>
            <a:pPr marL="0" indent="0">
              <a:buNone/>
            </a:pPr>
            <a:endParaRPr lang="en-GB" sz="1600" dirty="0" smtClean="0"/>
          </a:p>
          <a:p>
            <a:pPr marL="0" indent="0">
              <a:buNone/>
            </a:pPr>
            <a:r>
              <a:rPr lang="en-GB" sz="1600" dirty="0" smtClean="0"/>
              <a:t>Higher Education Statistics Organisation (2013).  Data on international students at UK universities.  Available online at http://www.hesa.ac.uk/index.php/content/view/1897/239/   [accessed 21/11/2013]</a:t>
            </a:r>
          </a:p>
          <a:p>
            <a:pPr marL="0" indent="0">
              <a:buNone/>
            </a:pPr>
            <a:endParaRPr lang="en-GB" sz="1600" dirty="0" smtClean="0"/>
          </a:p>
          <a:p>
            <a:pPr marL="0" indent="0">
              <a:buNone/>
            </a:pPr>
            <a:r>
              <a:rPr lang="en-GB" sz="1600" dirty="0" smtClean="0"/>
              <a:t>Hofstede, G. (2011). Dimensionalizing Cultures: The Hofstede Model in Context. Online Readings in Psychology and Culture, 2(1). </a:t>
            </a:r>
            <a:r>
              <a:rPr lang="en-GB" sz="1600" u="sng" dirty="0" smtClean="0">
                <a:hlinkClick r:id="rId3"/>
              </a:rPr>
              <a:t>http://dx.doi.org/10.9707/2307-0919.1014</a:t>
            </a:r>
            <a:r>
              <a:rPr lang="en-GB" sz="1600" dirty="0" smtClean="0"/>
              <a:t> [accessed 7.5.14]</a:t>
            </a:r>
          </a:p>
          <a:p>
            <a:pPr marL="0" indent="0">
              <a:buNone/>
            </a:pPr>
            <a:endParaRPr lang="en-GB" sz="1600" dirty="0" smtClean="0"/>
          </a:p>
          <a:p>
            <a:pPr marL="0" indent="0">
              <a:buNone/>
            </a:pPr>
            <a:r>
              <a:rPr lang="en-GB" sz="1600" dirty="0" smtClean="0"/>
              <a:t>Luo, Lu. (1990),  'Adaptation to British universities: Homesickness and mental health of Chinese students', Couselling Psychology Quarterly, Vol. 3(3), pp225-233Guo and Chase (2011)</a:t>
            </a:r>
          </a:p>
          <a:p>
            <a:pPr marL="0" indent="0">
              <a:buNone/>
            </a:pPr>
            <a:endParaRPr lang="en-GB" sz="1600" dirty="0" smtClean="0"/>
          </a:p>
          <a:p>
            <a:pPr marL="0" indent="0">
              <a:buNone/>
            </a:pPr>
            <a:endParaRPr lang="en-GB" sz="1600" dirty="0" smtClean="0"/>
          </a:p>
          <a:p>
            <a:pPr marL="0" indent="0">
              <a:buNone/>
            </a:pPr>
            <a:r>
              <a:rPr lang="en-GB" sz="1600" dirty="0" smtClean="0"/>
              <a:t>Quan, R., Smailes, J. and Fraser, W. (2013), 'The transition experiences of direct entrants from overseas higher education partners into UK universities', Teaching in Higher Education, Vol. 18 (4), pp414-426</a:t>
            </a:r>
            <a:endParaRPr lang="en-GB" sz="1600" dirty="0"/>
          </a:p>
          <a:p>
            <a:pPr marL="0" indent="0">
              <a:buNone/>
            </a:pPr>
            <a:endParaRPr lang="en-GB" sz="1600" dirty="0" smtClean="0"/>
          </a:p>
          <a:p>
            <a:pPr marL="0" indent="0">
              <a:buNone/>
            </a:pPr>
            <a:r>
              <a:rPr lang="en-GB" sz="1600" dirty="0" smtClean="0"/>
              <a:t>Ryan, J. and Carroll, J., (2005), Teaching International Students: Improving Learning for All. London and New York: Routledge, pp 3-10.</a:t>
            </a:r>
          </a:p>
          <a:p>
            <a:pPr marL="0" indent="0">
              <a:buNone/>
            </a:pPr>
            <a:endParaRPr lang="en-GB" sz="1600" dirty="0" smtClean="0"/>
          </a:p>
          <a:p>
            <a:pPr marL="0" indent="0">
              <a:buNone/>
            </a:pPr>
            <a:r>
              <a:rPr lang="en-GB" sz="1600" dirty="0" smtClean="0"/>
              <a:t>Wang, Y., Harding, R. and Li-Wei, M. (2011), 'Impact of cultural exposure on young Chinese students' adaptation in a UK business school',  Studies in Higher Education, Vol 37(5), pp621-639</a:t>
            </a:r>
          </a:p>
        </p:txBody>
      </p:sp>
    </p:spTree>
    <p:extLst>
      <p:ext uri="{BB962C8B-B14F-4D97-AF65-F5344CB8AC3E}">
        <p14:creationId xmlns:p14="http://schemas.microsoft.com/office/powerpoint/2010/main" val="2104033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AIM</a:t>
            </a:r>
            <a:endParaRPr lang="en-GB" dirty="0"/>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lgn="ctr">
              <a:buNone/>
            </a:pPr>
            <a:r>
              <a:rPr lang="en-GB" dirty="0"/>
              <a:t>T</a:t>
            </a:r>
            <a:r>
              <a:rPr lang="en-GB" dirty="0" smtClean="0"/>
              <a:t>o </a:t>
            </a:r>
            <a:r>
              <a:rPr lang="en-GB" dirty="0"/>
              <a:t>investigate the experiences of overseas Chinese students transitioning to the new learning environment of accounting degree programmes at a Scottish university</a:t>
            </a:r>
            <a:r>
              <a:rPr lang="en-GB" dirty="0" smtClean="0"/>
              <a:t>.</a:t>
            </a:r>
          </a:p>
          <a:p>
            <a:pPr marL="0" indent="0" algn="ctr">
              <a:buNone/>
            </a:pPr>
            <a:endParaRPr lang="en-GB" dirty="0"/>
          </a:p>
          <a:p>
            <a:pPr marL="0" indent="0" algn="ctr">
              <a:buNone/>
            </a:pPr>
            <a:r>
              <a:rPr lang="en-GB" dirty="0" smtClean="0"/>
              <a:t>  </a:t>
            </a:r>
            <a:endParaRPr lang="en-GB" dirty="0"/>
          </a:p>
          <a:p>
            <a:pPr marL="0" indent="0">
              <a:buNone/>
            </a:pPr>
            <a:endParaRPr lang="en-GB" dirty="0"/>
          </a:p>
          <a:p>
            <a:endParaRPr lang="en-GB" dirty="0"/>
          </a:p>
        </p:txBody>
      </p:sp>
    </p:spTree>
    <p:extLst>
      <p:ext uri="{BB962C8B-B14F-4D97-AF65-F5344CB8AC3E}">
        <p14:creationId xmlns:p14="http://schemas.microsoft.com/office/powerpoint/2010/main" val="910116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Questions</a:t>
            </a:r>
            <a:endParaRPr lang="en-GB" dirty="0"/>
          </a:p>
        </p:txBody>
      </p:sp>
      <p:sp>
        <p:nvSpPr>
          <p:cNvPr id="3" name="Content Placeholder 2"/>
          <p:cNvSpPr>
            <a:spLocks noGrp="1"/>
          </p:cNvSpPr>
          <p:nvPr>
            <p:ph idx="1"/>
          </p:nvPr>
        </p:nvSpPr>
        <p:spPr>
          <a:xfrm>
            <a:off x="323528" y="1600200"/>
            <a:ext cx="8363272" cy="5069160"/>
          </a:xfrm>
        </p:spPr>
        <p:txBody>
          <a:bodyPr>
            <a:normAutofit fontScale="62500" lnSpcReduction="20000"/>
          </a:bodyPr>
          <a:lstStyle/>
          <a:p>
            <a:pPr lvl="0"/>
            <a:r>
              <a:rPr lang="en-GB" sz="3800" dirty="0" smtClean="0"/>
              <a:t>In what ways do students experience differences in culture and language on transition to the new learning environment of a degree programme in Scotland?</a:t>
            </a:r>
          </a:p>
          <a:p>
            <a:pPr marL="0" lvl="0" indent="0">
              <a:buNone/>
            </a:pPr>
            <a:endParaRPr lang="en-GB" sz="3800" dirty="0" smtClean="0"/>
          </a:p>
          <a:p>
            <a:pPr lvl="0"/>
            <a:r>
              <a:rPr lang="en-GB" sz="3800" dirty="0" smtClean="0"/>
              <a:t>What barriers are there to students’ learning success on transition to a new learning environment of a degree programme in Scotland?</a:t>
            </a:r>
          </a:p>
          <a:p>
            <a:pPr marL="0" lvl="0" indent="0">
              <a:buNone/>
            </a:pPr>
            <a:endParaRPr lang="en-GB" sz="3800" dirty="0" smtClean="0"/>
          </a:p>
          <a:p>
            <a:pPr lvl="0"/>
            <a:r>
              <a:rPr lang="en-GB" sz="3800" dirty="0" smtClean="0"/>
              <a:t>How do students adapt to any barriers encountered on their transition to the new learning environment of a degree programme in Scotland.</a:t>
            </a:r>
          </a:p>
          <a:p>
            <a:pPr marL="0" lvl="0" indent="0">
              <a:buNone/>
            </a:pPr>
            <a:endParaRPr lang="en-GB" sz="3800" dirty="0" smtClean="0"/>
          </a:p>
          <a:p>
            <a:pPr lvl="0"/>
            <a:r>
              <a:rPr lang="en-GB" sz="3800" dirty="0" smtClean="0"/>
              <a:t>What is the impact, if any, of communities of learning, on the experiences of students in transitioning to the new learning environment?</a:t>
            </a:r>
          </a:p>
          <a:p>
            <a:endParaRPr lang="en-GB" dirty="0"/>
          </a:p>
        </p:txBody>
      </p:sp>
    </p:spTree>
    <p:extLst>
      <p:ext uri="{BB962C8B-B14F-4D97-AF65-F5344CB8AC3E}">
        <p14:creationId xmlns:p14="http://schemas.microsoft.com/office/powerpoint/2010/main" val="3080929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RATIONALE FOR THE STUDY</a:t>
            </a:r>
            <a:endParaRPr lang="en-GB" dirty="0"/>
          </a:p>
        </p:txBody>
      </p:sp>
      <p:sp>
        <p:nvSpPr>
          <p:cNvPr id="3" name="Content Placeholder 2"/>
          <p:cNvSpPr>
            <a:spLocks noGrp="1"/>
          </p:cNvSpPr>
          <p:nvPr>
            <p:ph idx="1"/>
          </p:nvPr>
        </p:nvSpPr>
        <p:spPr>
          <a:xfrm>
            <a:off x="179512" y="1340768"/>
            <a:ext cx="8507288" cy="5328592"/>
          </a:xfrm>
        </p:spPr>
        <p:txBody>
          <a:bodyPr>
            <a:normAutofit/>
          </a:bodyPr>
          <a:lstStyle/>
          <a:p>
            <a:pPr marL="0" indent="0">
              <a:buNone/>
            </a:pPr>
            <a:endParaRPr lang="en-GB" dirty="0"/>
          </a:p>
          <a:p>
            <a:endParaRPr lang="en-GB" dirty="0"/>
          </a:p>
        </p:txBody>
      </p:sp>
      <p:sp>
        <p:nvSpPr>
          <p:cNvPr id="4" name="TextBox 3"/>
          <p:cNvSpPr txBox="1"/>
          <p:nvPr/>
        </p:nvSpPr>
        <p:spPr>
          <a:xfrm>
            <a:off x="827584" y="1484784"/>
            <a:ext cx="7704856" cy="3785652"/>
          </a:xfrm>
          <a:prstGeom prst="rect">
            <a:avLst/>
          </a:prstGeom>
          <a:noFill/>
        </p:spPr>
        <p:txBody>
          <a:bodyPr wrap="square" rtlCol="0">
            <a:spAutoFit/>
          </a:bodyPr>
          <a:lstStyle/>
          <a:p>
            <a:pPr>
              <a:defRPr/>
            </a:pPr>
            <a:r>
              <a:rPr lang="en-GB" sz="4000" dirty="0"/>
              <a:t>I</a:t>
            </a:r>
            <a:r>
              <a:rPr lang="en-GB" sz="4000" dirty="0" smtClean="0"/>
              <a:t>nform </a:t>
            </a:r>
            <a:r>
              <a:rPr lang="en-GB" sz="4000" dirty="0"/>
              <a:t>university </a:t>
            </a:r>
            <a:r>
              <a:rPr lang="en-GB" sz="4000" dirty="0" err="1" smtClean="0"/>
              <a:t>policy,practice</a:t>
            </a:r>
            <a:r>
              <a:rPr lang="en-GB" sz="4000" dirty="0" smtClean="0"/>
              <a:t> and understanding and </a:t>
            </a:r>
            <a:r>
              <a:rPr lang="en-GB" sz="4000" dirty="0"/>
              <a:t>allow insights into how learning, teaching and assessing practice might be developed to enhance the learning experiences of students.</a:t>
            </a:r>
          </a:p>
        </p:txBody>
      </p:sp>
    </p:spTree>
    <p:extLst>
      <p:ext uri="{BB962C8B-B14F-4D97-AF65-F5344CB8AC3E}">
        <p14:creationId xmlns:p14="http://schemas.microsoft.com/office/powerpoint/2010/main" val="2882358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LITERATURE</a:t>
            </a:r>
            <a:endParaRPr lang="en-GB" dirty="0"/>
          </a:p>
        </p:txBody>
      </p:sp>
      <p:sp>
        <p:nvSpPr>
          <p:cNvPr id="3" name="Content Placeholder 2"/>
          <p:cNvSpPr>
            <a:spLocks noGrp="1"/>
          </p:cNvSpPr>
          <p:nvPr>
            <p:ph idx="1"/>
          </p:nvPr>
        </p:nvSpPr>
        <p:spPr>
          <a:xfrm>
            <a:off x="457200" y="1196752"/>
            <a:ext cx="8147248" cy="5472608"/>
          </a:xfrm>
        </p:spPr>
        <p:txBody>
          <a:bodyPr>
            <a:normAutofit fontScale="85000" lnSpcReduction="10000"/>
          </a:bodyPr>
          <a:lstStyle/>
          <a:p>
            <a:pPr marL="0" indent="0">
              <a:buNone/>
            </a:pPr>
            <a:r>
              <a:rPr lang="en-GB" dirty="0"/>
              <a:t>The review of literature identified four areas of literature: </a:t>
            </a:r>
            <a:endParaRPr lang="en-GB" dirty="0" smtClean="0"/>
          </a:p>
          <a:p>
            <a:r>
              <a:rPr lang="en-GB" dirty="0"/>
              <a:t>T</a:t>
            </a:r>
            <a:r>
              <a:rPr lang="en-GB" dirty="0" smtClean="0"/>
              <a:t>ransition</a:t>
            </a:r>
            <a:r>
              <a:rPr lang="en-GB" dirty="0"/>
              <a:t>, culture, adaptation and communities.  </a:t>
            </a:r>
            <a:endParaRPr lang="en-GB" dirty="0" smtClean="0"/>
          </a:p>
          <a:p>
            <a:pPr marL="0" indent="0">
              <a:buNone/>
            </a:pPr>
            <a:endParaRPr lang="en-GB" dirty="0" smtClean="0"/>
          </a:p>
          <a:p>
            <a:r>
              <a:rPr lang="en-GB" dirty="0" smtClean="0"/>
              <a:t>The </a:t>
            </a:r>
            <a:r>
              <a:rPr lang="en-GB" dirty="0"/>
              <a:t>primary area is transition and, specifically, the transition experiences of students transitioning to new cultural learning environments. </a:t>
            </a:r>
            <a:endParaRPr lang="en-GB" dirty="0" smtClean="0"/>
          </a:p>
          <a:p>
            <a:pPr marL="0" indent="0">
              <a:buNone/>
            </a:pPr>
            <a:r>
              <a:rPr lang="en-GB" dirty="0" smtClean="0"/>
              <a:t> </a:t>
            </a:r>
          </a:p>
          <a:p>
            <a:r>
              <a:rPr lang="en-GB" dirty="0" smtClean="0"/>
              <a:t>The other areas of literature, culture, adaptation and communities, drive the research questions asking how differences in culture, students’ abilities to adapt and communities impact transition to the new learning environment</a:t>
            </a:r>
            <a:endParaRPr lang="en-GB" dirty="0" smtClean="0"/>
          </a:p>
          <a:p>
            <a:endParaRPr lang="en-GB" dirty="0"/>
          </a:p>
        </p:txBody>
      </p:sp>
    </p:spTree>
    <p:extLst>
      <p:ext uri="{BB962C8B-B14F-4D97-AF65-F5344CB8AC3E}">
        <p14:creationId xmlns:p14="http://schemas.microsoft.com/office/powerpoint/2010/main" val="3260950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575293643"/>
              </p:ext>
            </p:extLst>
          </p:nvPr>
        </p:nvGraphicFramePr>
        <p:xfrm>
          <a:off x="1403648" y="1716722"/>
          <a:ext cx="6912768" cy="45205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1403648" y="692696"/>
            <a:ext cx="6696744" cy="707886"/>
          </a:xfrm>
          <a:prstGeom prst="rect">
            <a:avLst/>
          </a:prstGeom>
          <a:noFill/>
        </p:spPr>
        <p:txBody>
          <a:bodyPr wrap="square" rtlCol="0">
            <a:spAutoFit/>
          </a:bodyPr>
          <a:lstStyle/>
          <a:p>
            <a:pPr algn="ctr"/>
            <a:r>
              <a:rPr lang="en-GB" sz="4000" b="1" dirty="0" smtClean="0"/>
              <a:t>CONCEPTUAL FRAMEWORK</a:t>
            </a:r>
            <a:endParaRPr lang="en-GB" sz="4000" b="1" dirty="0"/>
          </a:p>
        </p:txBody>
      </p:sp>
    </p:spTree>
    <p:extLst>
      <p:ext uri="{BB962C8B-B14F-4D97-AF65-F5344CB8AC3E}">
        <p14:creationId xmlns:p14="http://schemas.microsoft.com/office/powerpoint/2010/main" val="3621066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LITERATURE</a:t>
            </a:r>
            <a:br>
              <a:rPr lang="en-GB" dirty="0" smtClean="0"/>
            </a:br>
            <a:endParaRPr lang="en-GB" dirty="0"/>
          </a:p>
        </p:txBody>
      </p:sp>
      <p:sp>
        <p:nvSpPr>
          <p:cNvPr id="3" name="Content Placeholder 2"/>
          <p:cNvSpPr>
            <a:spLocks noGrp="1"/>
          </p:cNvSpPr>
          <p:nvPr>
            <p:ph idx="1"/>
          </p:nvPr>
        </p:nvSpPr>
        <p:spPr>
          <a:xfrm>
            <a:off x="457200" y="908720"/>
            <a:ext cx="8075240" cy="5832648"/>
          </a:xfrm>
        </p:spPr>
        <p:txBody>
          <a:bodyPr>
            <a:normAutofit/>
          </a:bodyPr>
          <a:lstStyle/>
          <a:p>
            <a:pPr marL="0" indent="0">
              <a:buNone/>
            </a:pPr>
            <a:r>
              <a:rPr lang="en-GB" sz="2000" dirty="0" smtClean="0"/>
              <a:t>TRANSITION</a:t>
            </a:r>
          </a:p>
          <a:p>
            <a:r>
              <a:rPr lang="en-GB" sz="2000" dirty="0" smtClean="0"/>
              <a:t>Ryan </a:t>
            </a:r>
            <a:r>
              <a:rPr lang="en-GB" sz="2000" dirty="0"/>
              <a:t>and Carroll (2005) find there is a higher degree of difficulty faced by international students on transition to </a:t>
            </a:r>
            <a:r>
              <a:rPr lang="en-GB" sz="2000" dirty="0" smtClean="0"/>
              <a:t>university</a:t>
            </a:r>
          </a:p>
          <a:p>
            <a:r>
              <a:rPr lang="en-GB" sz="2000" dirty="0"/>
              <a:t>Quan et al (</a:t>
            </a:r>
            <a:r>
              <a:rPr lang="en-GB" sz="2000" dirty="0" smtClean="0"/>
              <a:t>2012) suggest overseas Chinese students are under greater pressure to adapt quickly</a:t>
            </a:r>
          </a:p>
          <a:p>
            <a:pPr marL="0" indent="0">
              <a:buNone/>
            </a:pPr>
            <a:r>
              <a:rPr lang="en-GB" sz="2000" dirty="0" smtClean="0"/>
              <a:t>CULTURE</a:t>
            </a:r>
          </a:p>
          <a:p>
            <a:r>
              <a:rPr lang="en-GB" sz="2000" dirty="0" smtClean="0"/>
              <a:t>Language difficulties in overseas student transition are highlighted by Bartlett and Fischer (2011).</a:t>
            </a:r>
          </a:p>
          <a:p>
            <a:r>
              <a:rPr lang="en-GB" sz="2000" dirty="0" smtClean="0"/>
              <a:t>Luo (1990) studied the psychological reaction (culture shock) of Chinese students towards transition to university in the UK.</a:t>
            </a:r>
          </a:p>
          <a:p>
            <a:pPr marL="0" indent="0">
              <a:buNone/>
            </a:pPr>
            <a:r>
              <a:rPr lang="en-GB" sz="2000" dirty="0" smtClean="0"/>
              <a:t>ADAPTATION</a:t>
            </a:r>
          </a:p>
          <a:p>
            <a:r>
              <a:rPr lang="en-GB" sz="2000" dirty="0" smtClean="0"/>
              <a:t>Guo and Chase (2011) - challenges and barriers; </a:t>
            </a:r>
          </a:p>
          <a:p>
            <a:r>
              <a:rPr lang="en-GB" sz="2000" dirty="0" smtClean="0"/>
              <a:t>Heggins and Jackson (2003) - factors influencing adaptation US</a:t>
            </a:r>
          </a:p>
          <a:p>
            <a:r>
              <a:rPr lang="en-GB" sz="2000" dirty="0" smtClean="0"/>
              <a:t>Gu and Maley (2013) - how students adapt to new learning environment in UK</a:t>
            </a:r>
          </a:p>
          <a:p>
            <a:r>
              <a:rPr lang="en-GB" sz="2000" dirty="0" smtClean="0"/>
              <a:t>Wang et al (2011) -adapting to new culture in UK</a:t>
            </a:r>
          </a:p>
          <a:p>
            <a:endParaRPr lang="en-GB" sz="2000" dirty="0" smtClean="0"/>
          </a:p>
          <a:p>
            <a:pPr marL="0" indent="0">
              <a:buNone/>
            </a:pPr>
            <a:endParaRPr lang="en-GB" sz="2000" dirty="0"/>
          </a:p>
        </p:txBody>
      </p:sp>
    </p:spTree>
    <p:extLst>
      <p:ext uri="{BB962C8B-B14F-4D97-AF65-F5344CB8AC3E}">
        <p14:creationId xmlns:p14="http://schemas.microsoft.com/office/powerpoint/2010/main" val="2964858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Literature Communities</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t>Examples </a:t>
            </a:r>
            <a:r>
              <a:rPr lang="en-GB" dirty="0"/>
              <a:t>may be </a:t>
            </a:r>
            <a:r>
              <a:rPr lang="en-GB" dirty="0" smtClean="0"/>
              <a:t>year </a:t>
            </a:r>
            <a:r>
              <a:rPr lang="en-GB" dirty="0"/>
              <a:t>group</a:t>
            </a:r>
            <a:r>
              <a:rPr lang="en-GB" dirty="0" smtClean="0"/>
              <a:t>, </a:t>
            </a:r>
            <a:r>
              <a:rPr lang="en-GB" dirty="0"/>
              <a:t>flat mates, online community, a study group or a group set up to complete a </a:t>
            </a:r>
            <a:r>
              <a:rPr lang="en-GB" dirty="0" smtClean="0"/>
              <a:t>group work </a:t>
            </a:r>
            <a:r>
              <a:rPr lang="en-GB" dirty="0"/>
              <a:t>assignment.</a:t>
            </a:r>
            <a:endParaRPr lang="en-GB" b="1" dirty="0"/>
          </a:p>
          <a:p>
            <a:pPr marL="0" indent="0">
              <a:buNone/>
            </a:pPr>
            <a:endParaRPr lang="en-GB" i="1" dirty="0"/>
          </a:p>
          <a:p>
            <a:pPr marL="0" indent="0">
              <a:buNone/>
            </a:pPr>
            <a:r>
              <a:rPr lang="en-GB" dirty="0"/>
              <a:t>Quan (2012) show that the social anxieties affecting students on transition were, to an extent overcome by forming communities or ‘intra-networks’ within their learning environment.</a:t>
            </a:r>
            <a:endParaRPr lang="en-GB" i="1" dirty="0"/>
          </a:p>
          <a:p>
            <a:endParaRPr lang="en-GB" dirty="0"/>
          </a:p>
        </p:txBody>
      </p:sp>
    </p:spTree>
    <p:extLst>
      <p:ext uri="{BB962C8B-B14F-4D97-AF65-F5344CB8AC3E}">
        <p14:creationId xmlns:p14="http://schemas.microsoft.com/office/powerpoint/2010/main" val="1393417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METHOD</a:t>
            </a:r>
            <a:endParaRPr lang="en-GB" dirty="0"/>
          </a:p>
        </p:txBody>
      </p:sp>
      <p:sp>
        <p:nvSpPr>
          <p:cNvPr id="3" name="Content Placeholder 2"/>
          <p:cNvSpPr>
            <a:spLocks noGrp="1"/>
          </p:cNvSpPr>
          <p:nvPr>
            <p:ph idx="1"/>
          </p:nvPr>
        </p:nvSpPr>
        <p:spPr/>
        <p:txBody>
          <a:bodyPr>
            <a:normAutofit/>
          </a:bodyPr>
          <a:lstStyle/>
          <a:p>
            <a:pPr marL="0" indent="0" algn="ctr">
              <a:buNone/>
            </a:pPr>
            <a:endParaRPr lang="en-GB" dirty="0" smtClean="0"/>
          </a:p>
          <a:p>
            <a:pPr marL="0" indent="0" algn="ctr">
              <a:buNone/>
            </a:pPr>
            <a:endParaRPr lang="en-GB" dirty="0"/>
          </a:p>
          <a:p>
            <a:pPr marL="0" indent="0" algn="ctr">
              <a:buNone/>
            </a:pPr>
            <a:r>
              <a:rPr lang="en-GB" dirty="0" smtClean="0"/>
              <a:t>The </a:t>
            </a:r>
            <a:r>
              <a:rPr lang="en-GB" dirty="0"/>
              <a:t>methodology is qualitative using focus groups and semi-structured </a:t>
            </a:r>
            <a:r>
              <a:rPr lang="en-GB" dirty="0" smtClean="0"/>
              <a:t>interviews</a:t>
            </a:r>
          </a:p>
          <a:p>
            <a:pPr marL="0" indent="0" algn="ctr">
              <a:buNone/>
            </a:pPr>
            <a:endParaRPr lang="en-GB" dirty="0" smtClean="0"/>
          </a:p>
          <a:p>
            <a:pPr marL="0" indent="0" algn="ctr">
              <a:buNone/>
            </a:pPr>
            <a:endParaRPr lang="en-GB" dirty="0"/>
          </a:p>
          <a:p>
            <a:endParaRPr lang="en-GB" dirty="0"/>
          </a:p>
        </p:txBody>
      </p:sp>
    </p:spTree>
    <p:extLst>
      <p:ext uri="{BB962C8B-B14F-4D97-AF65-F5344CB8AC3E}">
        <p14:creationId xmlns:p14="http://schemas.microsoft.com/office/powerpoint/2010/main" val="36453787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1345</Words>
  <Application>Microsoft Office PowerPoint</Application>
  <PresentationFormat>On-screen Show (4:3)</PresentationFormat>
  <Paragraphs>163</Paragraphs>
  <Slides>15</Slides>
  <Notes>11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ENU RESEARCH CONFERENCE</vt:lpstr>
      <vt:lpstr>RESEARCH AIM</vt:lpstr>
      <vt:lpstr>Research Questions</vt:lpstr>
      <vt:lpstr>RATIONALE FOR THE STUDY</vt:lpstr>
      <vt:lpstr>LITERATURE</vt:lpstr>
      <vt:lpstr>PowerPoint Presentation</vt:lpstr>
      <vt:lpstr>LITERATURE </vt:lpstr>
      <vt:lpstr>Literature Communities</vt:lpstr>
      <vt:lpstr>RESEARCH METHOD</vt:lpstr>
      <vt:lpstr>FOCUS GROUP</vt:lpstr>
      <vt:lpstr>Workshop Style of Focus Group</vt:lpstr>
      <vt:lpstr>INTERVIEWS</vt:lpstr>
      <vt:lpstr>ANALYSIS</vt:lpstr>
      <vt:lpstr>PROVISIONAL FINDINGS  FROM PILOT STUDY</vt:lpstr>
      <vt:lpstr>REFERENCES</vt:lpstr>
    </vt:vector>
  </TitlesOfParts>
  <Company>Edinburgh Napier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ENU RESEARCH CONFERENCE</dc:title>
  <dc:creator>Holmes, Rachel</dc:creator>
  <cp:lastModifiedBy>Holmes, Rachel</cp:lastModifiedBy>
  <cp:revision>7</cp:revision>
  <cp:lastPrinted>2014-05-12T13:59:43Z</cp:lastPrinted>
  <dcterms:created xsi:type="dcterms:W3CDTF">2014-05-12T13:11:06Z</dcterms:created>
  <dcterms:modified xsi:type="dcterms:W3CDTF">2014-05-12T15:09:46Z</dcterms:modified>
</cp:coreProperties>
</file>