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5213" cy="21388388"/>
  <p:notesSz cx="6858000" cy="9144000"/>
  <p:defaultTextStyle>
    <a:defPPr>
      <a:defRPr lang="en-US"/>
    </a:defPPr>
    <a:lvl1pPr marL="0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59">
          <p15:clr>
            <a:srgbClr val="A4A3A4"/>
          </p15:clr>
        </p15:guide>
        <p15:guide id="2" pos="95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83" autoAdjust="0"/>
    <p:restoredTop sz="94630" autoAdjust="0"/>
  </p:normalViewPr>
  <p:slideViewPr>
    <p:cSldViewPr snapToGrid="0">
      <p:cViewPr varScale="1">
        <p:scale>
          <a:sx n="30" d="100"/>
          <a:sy n="30" d="100"/>
        </p:scale>
        <p:origin x="1836" y="102"/>
      </p:cViewPr>
      <p:guideLst>
        <p:guide orient="horz" pos="6759"/>
        <p:guide pos="95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F28AD-9666-474F-BF3A-4D49F692A4D0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A5394-E45B-431F-A351-FDA2F67C78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582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A5394-E45B-431F-A351-FDA2F67C78E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65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3500370"/>
            <a:ext cx="22706410" cy="7446328"/>
          </a:xfrm>
        </p:spPr>
        <p:txBody>
          <a:bodyPr anchor="b"/>
          <a:lstStyle>
            <a:lvl1pPr algn="ctr">
              <a:defRPr sz="163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3856"/>
            <a:ext cx="22706410" cy="5163908"/>
          </a:xfrm>
        </p:spPr>
        <p:txBody>
          <a:bodyPr/>
          <a:lstStyle>
            <a:lvl1pPr marL="0" indent="0" algn="ctr">
              <a:buNone/>
              <a:defRPr sz="6500"/>
            </a:lvl1pPr>
            <a:lvl2pPr marL="1239926" indent="0" algn="ctr">
              <a:buNone/>
              <a:defRPr sz="5400"/>
            </a:lvl2pPr>
            <a:lvl3pPr marL="2479853" indent="0" algn="ctr">
              <a:buNone/>
              <a:defRPr sz="4900"/>
            </a:lvl3pPr>
            <a:lvl4pPr marL="3719779" indent="0" algn="ctr">
              <a:buNone/>
              <a:defRPr sz="4300"/>
            </a:lvl4pPr>
            <a:lvl5pPr marL="4959706" indent="0" algn="ctr">
              <a:buNone/>
              <a:defRPr sz="4300"/>
            </a:lvl5pPr>
            <a:lvl6pPr marL="6199632" indent="0" algn="ctr">
              <a:buNone/>
              <a:defRPr sz="4300"/>
            </a:lvl6pPr>
            <a:lvl7pPr marL="7439558" indent="0" algn="ctr">
              <a:buNone/>
              <a:defRPr sz="4300"/>
            </a:lvl7pPr>
            <a:lvl8pPr marL="8679485" indent="0" algn="ctr">
              <a:buNone/>
              <a:defRPr sz="4300"/>
            </a:lvl8pPr>
            <a:lvl9pPr marL="9919411" indent="0" algn="ctr">
              <a:buNone/>
              <a:defRPr sz="43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13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26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699" y="1138734"/>
            <a:ext cx="6528093" cy="181256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8734"/>
            <a:ext cx="19205838" cy="181256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76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64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3" y="5332247"/>
            <a:ext cx="26112371" cy="8896974"/>
          </a:xfrm>
        </p:spPr>
        <p:txBody>
          <a:bodyPr anchor="b"/>
          <a:lstStyle>
            <a:lvl1pPr>
              <a:defRPr sz="163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3" y="14313390"/>
            <a:ext cx="26112371" cy="4678708"/>
          </a:xfrm>
        </p:spPr>
        <p:txBody>
          <a:bodyPr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23992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79853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371977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495970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619963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743955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867948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9919411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0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3668"/>
            <a:ext cx="12866966" cy="13570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3668"/>
            <a:ext cx="12866966" cy="13570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69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735"/>
            <a:ext cx="26112371" cy="4134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5" y="5243127"/>
            <a:ext cx="12807833" cy="2569576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9926" indent="0">
              <a:buNone/>
              <a:defRPr sz="5400" b="1"/>
            </a:lvl2pPr>
            <a:lvl3pPr marL="2479853" indent="0">
              <a:buNone/>
              <a:defRPr sz="4900" b="1"/>
            </a:lvl3pPr>
            <a:lvl4pPr marL="3719779" indent="0">
              <a:buNone/>
              <a:defRPr sz="4300" b="1"/>
            </a:lvl4pPr>
            <a:lvl5pPr marL="4959706" indent="0">
              <a:buNone/>
              <a:defRPr sz="4300" b="1"/>
            </a:lvl5pPr>
            <a:lvl6pPr marL="6199632" indent="0">
              <a:buNone/>
              <a:defRPr sz="4300" b="1"/>
            </a:lvl6pPr>
            <a:lvl7pPr marL="7439558" indent="0">
              <a:buNone/>
              <a:defRPr sz="4300" b="1"/>
            </a:lvl7pPr>
            <a:lvl8pPr marL="8679485" indent="0">
              <a:buNone/>
              <a:defRPr sz="4300" b="1"/>
            </a:lvl8pPr>
            <a:lvl9pPr marL="9919411" indent="0">
              <a:buNone/>
              <a:defRPr sz="4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5" y="7812703"/>
            <a:ext cx="12807833" cy="114913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7" y="5243127"/>
            <a:ext cx="12870909" cy="2569576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9926" indent="0">
              <a:buNone/>
              <a:defRPr sz="5400" b="1"/>
            </a:lvl2pPr>
            <a:lvl3pPr marL="2479853" indent="0">
              <a:buNone/>
              <a:defRPr sz="4900" b="1"/>
            </a:lvl3pPr>
            <a:lvl4pPr marL="3719779" indent="0">
              <a:buNone/>
              <a:defRPr sz="4300" b="1"/>
            </a:lvl4pPr>
            <a:lvl5pPr marL="4959706" indent="0">
              <a:buNone/>
              <a:defRPr sz="4300" b="1"/>
            </a:lvl5pPr>
            <a:lvl6pPr marL="6199632" indent="0">
              <a:buNone/>
              <a:defRPr sz="4300" b="1"/>
            </a:lvl6pPr>
            <a:lvl7pPr marL="7439558" indent="0">
              <a:buNone/>
              <a:defRPr sz="4300" b="1"/>
            </a:lvl7pPr>
            <a:lvl8pPr marL="8679485" indent="0">
              <a:buNone/>
              <a:defRPr sz="4300" b="1"/>
            </a:lvl8pPr>
            <a:lvl9pPr marL="9919411" indent="0">
              <a:buNone/>
              <a:defRPr sz="4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7" y="7812703"/>
            <a:ext cx="12870909" cy="114913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35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8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83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6" y="1425892"/>
            <a:ext cx="9764543" cy="4990624"/>
          </a:xfrm>
        </p:spPr>
        <p:txBody>
          <a:bodyPr anchor="b"/>
          <a:lstStyle>
            <a:lvl1pPr>
              <a:defRPr sz="87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9534"/>
            <a:ext cx="15326827" cy="15199618"/>
          </a:xfrm>
        </p:spPr>
        <p:txBody>
          <a:bodyPr/>
          <a:lstStyle>
            <a:lvl1pPr>
              <a:defRPr sz="87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6" y="6416517"/>
            <a:ext cx="9764543" cy="11887390"/>
          </a:xfrm>
        </p:spPr>
        <p:txBody>
          <a:bodyPr/>
          <a:lstStyle>
            <a:lvl1pPr marL="0" indent="0">
              <a:buNone/>
              <a:defRPr sz="4300"/>
            </a:lvl1pPr>
            <a:lvl2pPr marL="1239926" indent="0">
              <a:buNone/>
              <a:defRPr sz="3800"/>
            </a:lvl2pPr>
            <a:lvl3pPr marL="2479853" indent="0">
              <a:buNone/>
              <a:defRPr sz="3300"/>
            </a:lvl3pPr>
            <a:lvl4pPr marL="3719779" indent="0">
              <a:buNone/>
              <a:defRPr sz="2700"/>
            </a:lvl4pPr>
            <a:lvl5pPr marL="4959706" indent="0">
              <a:buNone/>
              <a:defRPr sz="2700"/>
            </a:lvl5pPr>
            <a:lvl6pPr marL="6199632" indent="0">
              <a:buNone/>
              <a:defRPr sz="2700"/>
            </a:lvl6pPr>
            <a:lvl7pPr marL="7439558" indent="0">
              <a:buNone/>
              <a:defRPr sz="2700"/>
            </a:lvl7pPr>
            <a:lvl8pPr marL="8679485" indent="0">
              <a:buNone/>
              <a:defRPr sz="2700"/>
            </a:lvl8pPr>
            <a:lvl9pPr marL="9919411" indent="0">
              <a:buNone/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43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6" y="1425892"/>
            <a:ext cx="9764543" cy="4990624"/>
          </a:xfrm>
        </p:spPr>
        <p:txBody>
          <a:bodyPr anchor="b"/>
          <a:lstStyle>
            <a:lvl1pPr>
              <a:defRPr sz="87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70909" y="3079534"/>
            <a:ext cx="15326827" cy="15199618"/>
          </a:xfrm>
        </p:spPr>
        <p:txBody>
          <a:bodyPr/>
          <a:lstStyle>
            <a:lvl1pPr marL="0" indent="0">
              <a:buNone/>
              <a:defRPr sz="8700"/>
            </a:lvl1pPr>
            <a:lvl2pPr marL="1239926" indent="0">
              <a:buNone/>
              <a:defRPr sz="7600"/>
            </a:lvl2pPr>
            <a:lvl3pPr marL="2479853" indent="0">
              <a:buNone/>
              <a:defRPr sz="6500"/>
            </a:lvl3pPr>
            <a:lvl4pPr marL="3719779" indent="0">
              <a:buNone/>
              <a:defRPr sz="5400"/>
            </a:lvl4pPr>
            <a:lvl5pPr marL="4959706" indent="0">
              <a:buNone/>
              <a:defRPr sz="5400"/>
            </a:lvl5pPr>
            <a:lvl6pPr marL="6199632" indent="0">
              <a:buNone/>
              <a:defRPr sz="5400"/>
            </a:lvl6pPr>
            <a:lvl7pPr marL="7439558" indent="0">
              <a:buNone/>
              <a:defRPr sz="5400"/>
            </a:lvl7pPr>
            <a:lvl8pPr marL="8679485" indent="0">
              <a:buNone/>
              <a:defRPr sz="5400"/>
            </a:lvl8pPr>
            <a:lvl9pPr marL="9919411" indent="0">
              <a:buNone/>
              <a:defRPr sz="54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6" y="6416517"/>
            <a:ext cx="9764543" cy="11887390"/>
          </a:xfrm>
        </p:spPr>
        <p:txBody>
          <a:bodyPr/>
          <a:lstStyle>
            <a:lvl1pPr marL="0" indent="0">
              <a:buNone/>
              <a:defRPr sz="4300"/>
            </a:lvl1pPr>
            <a:lvl2pPr marL="1239926" indent="0">
              <a:buNone/>
              <a:defRPr sz="3800"/>
            </a:lvl2pPr>
            <a:lvl3pPr marL="2479853" indent="0">
              <a:buNone/>
              <a:defRPr sz="3300"/>
            </a:lvl3pPr>
            <a:lvl4pPr marL="3719779" indent="0">
              <a:buNone/>
              <a:defRPr sz="2700"/>
            </a:lvl4pPr>
            <a:lvl5pPr marL="4959706" indent="0">
              <a:buNone/>
              <a:defRPr sz="2700"/>
            </a:lvl5pPr>
            <a:lvl6pPr marL="6199632" indent="0">
              <a:buNone/>
              <a:defRPr sz="2700"/>
            </a:lvl6pPr>
            <a:lvl7pPr marL="7439558" indent="0">
              <a:buNone/>
              <a:defRPr sz="2700"/>
            </a:lvl7pPr>
            <a:lvl8pPr marL="8679485" indent="0">
              <a:buNone/>
              <a:defRPr sz="2700"/>
            </a:lvl8pPr>
            <a:lvl9pPr marL="9919411" indent="0">
              <a:buNone/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04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735"/>
            <a:ext cx="26112371" cy="4134100"/>
          </a:xfrm>
          <a:prstGeom prst="rect">
            <a:avLst/>
          </a:prstGeom>
        </p:spPr>
        <p:txBody>
          <a:bodyPr vert="horz" lIns="247985" tIns="123993" rIns="247985" bIns="1239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3668"/>
            <a:ext cx="26112371" cy="13570736"/>
          </a:xfrm>
          <a:prstGeom prst="rect">
            <a:avLst/>
          </a:prstGeom>
        </p:spPr>
        <p:txBody>
          <a:bodyPr vert="horz" lIns="247985" tIns="123993" rIns="247985" bIns="1239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23868"/>
            <a:ext cx="6811923" cy="1138734"/>
          </a:xfrm>
          <a:prstGeom prst="rect">
            <a:avLst/>
          </a:prstGeom>
        </p:spPr>
        <p:txBody>
          <a:bodyPr vert="horz" lIns="247985" tIns="123993" rIns="247985" bIns="123993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EFB5A-3F04-4F80-A367-AE70D37D743E}" type="datetimeFigureOut">
              <a:rPr lang="en-GB" smtClean="0"/>
              <a:t>12/06/2015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23868"/>
            <a:ext cx="10217884" cy="1138734"/>
          </a:xfrm>
          <a:prstGeom prst="rect">
            <a:avLst/>
          </a:prstGeom>
        </p:spPr>
        <p:txBody>
          <a:bodyPr vert="horz" lIns="247985" tIns="123993" rIns="247985" bIns="123993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23868"/>
            <a:ext cx="6811923" cy="1138734"/>
          </a:xfrm>
          <a:prstGeom prst="rect">
            <a:avLst/>
          </a:prstGeom>
        </p:spPr>
        <p:txBody>
          <a:bodyPr vert="horz" lIns="247985" tIns="123993" rIns="247985" bIns="123993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B26A2-4D08-4B70-905F-E704C2490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3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479853" rtl="0" eaLnBrk="1" latinLnBrk="0" hangingPunct="1">
        <a:lnSpc>
          <a:spcPct val="90000"/>
        </a:lnSpc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9963" indent="-619963" algn="l" defTabSz="2479853" rtl="0" eaLnBrk="1" latinLnBrk="0" hangingPunct="1">
        <a:lnSpc>
          <a:spcPct val="90000"/>
        </a:lnSpc>
        <a:spcBef>
          <a:spcPts val="2712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859890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099816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39742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579669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819595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8059522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9299448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539374" indent="-619963" algn="l" defTabSz="2479853" rtl="0" eaLnBrk="1" latinLnBrk="0" hangingPunct="1">
        <a:lnSpc>
          <a:spcPct val="90000"/>
        </a:lnSpc>
        <a:spcBef>
          <a:spcPts val="1356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9926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79853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19779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59706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99632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39558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79485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919411" algn="l" defTabSz="247985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858464" y="20162446"/>
            <a:ext cx="10416749" cy="1138734"/>
          </a:xfrm>
        </p:spPr>
        <p:txBody>
          <a:bodyPr/>
          <a:lstStyle/>
          <a:p>
            <a:pPr algn="r"/>
            <a:r>
              <a:rPr lang="de-DE" dirty="0" smtClean="0"/>
              <a:t>Rachel Holmes Edinburgh Napier University</a:t>
            </a:r>
            <a:endParaRPr lang="en-GB" dirty="0"/>
          </a:p>
        </p:txBody>
      </p:sp>
      <p:sp>
        <p:nvSpPr>
          <p:cNvPr id="4" name="AutoShape 4" descr="Image result for art china number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8285517" y="8268361"/>
            <a:ext cx="21388389" cy="4851667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 wrap="square" lIns="247985" tIns="123993" rIns="247985" bIns="123993" rtlCol="0">
            <a:spAutoFit/>
          </a:bodyPr>
          <a:lstStyle/>
          <a:p>
            <a:pPr algn="ctr"/>
            <a:endParaRPr lang="en-GB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9600" b="1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cs typeface="Avenir Black"/>
              </a:rPr>
              <a:t>2+2=5</a:t>
            </a:r>
            <a:r>
              <a:rPr lang="en-GB" sz="9600" b="1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cs typeface="Avenir Black"/>
              </a:rPr>
              <a:t>?   </a:t>
            </a:r>
            <a:r>
              <a:rPr lang="zh-CN" altLang="en-US" sz="9600" dirty="0" smtClean="0"/>
              <a:t>二</a:t>
            </a:r>
            <a:r>
              <a:rPr lang="zh-CN" altLang="en-US" sz="9600" dirty="0"/>
              <a:t>加二等于五</a:t>
            </a:r>
            <a:r>
              <a:rPr lang="en-GB" sz="9600" dirty="0"/>
              <a:t>？</a:t>
            </a:r>
          </a:p>
          <a:p>
            <a:pPr algn="ctr"/>
            <a:r>
              <a:rPr lang="ja-JP" altLang="en-US" sz="8800" dirty="0" smtClean="0"/>
              <a:t> </a:t>
            </a:r>
            <a:endParaRPr lang="ja-JP" altLang="en-US" sz="8800" dirty="0"/>
          </a:p>
          <a:p>
            <a:pPr algn="ctr"/>
            <a:endParaRPr lang="en-GB" sz="8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72" y="15875"/>
            <a:ext cx="25884741" cy="2005936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73762" y="334529"/>
            <a:ext cx="6121533" cy="1855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cs typeface="Avenir Black"/>
              </a:rPr>
              <a:t>Despite a growing body of literature </a:t>
            </a:r>
            <a:r>
              <a:rPr lang="en-GB" sz="4800" dirty="0" smtClean="0">
                <a:cs typeface="Avenir Black"/>
              </a:rPr>
              <a:t>on overseas </a:t>
            </a:r>
            <a:r>
              <a:rPr lang="en-GB" sz="4800" dirty="0">
                <a:cs typeface="Avenir Black"/>
              </a:rPr>
              <a:t>Chinese students at Western universities, discipline specific studies are rare.  T</a:t>
            </a:r>
            <a:r>
              <a:rPr lang="en-GB" sz="4800" dirty="0" smtClean="0">
                <a:cs typeface="Avenir Black"/>
              </a:rPr>
              <a:t>eaching </a:t>
            </a:r>
            <a:r>
              <a:rPr lang="en-GB" sz="4800" dirty="0">
                <a:cs typeface="Avenir Black"/>
              </a:rPr>
              <a:t>professionally accredited </a:t>
            </a:r>
            <a:r>
              <a:rPr lang="en-GB" sz="4800" dirty="0" smtClean="0">
                <a:cs typeface="Avenir Black"/>
              </a:rPr>
              <a:t>accounting subjects raised questions about how </a:t>
            </a:r>
            <a:r>
              <a:rPr lang="en-GB" sz="4800" dirty="0">
                <a:cs typeface="Avenir Black"/>
              </a:rPr>
              <a:t>overseas Chinese students experience </a:t>
            </a:r>
            <a:r>
              <a:rPr lang="en-GB" sz="4800" dirty="0" smtClean="0">
                <a:cs typeface="Avenir Black"/>
              </a:rPr>
              <a:t>discipline specific aspects in their studies. Western </a:t>
            </a:r>
            <a:r>
              <a:rPr lang="en-GB" sz="4800" dirty="0">
                <a:cs typeface="Avenir Black"/>
              </a:rPr>
              <a:t>cultural concepts and ideas </a:t>
            </a:r>
            <a:r>
              <a:rPr lang="en-GB" sz="4800" dirty="0" smtClean="0">
                <a:cs typeface="Avenir Black"/>
              </a:rPr>
              <a:t>of accounting are </a:t>
            </a:r>
            <a:r>
              <a:rPr lang="en-GB" sz="4800" dirty="0">
                <a:cs typeface="Avenir Black"/>
              </a:rPr>
              <a:t>often </a:t>
            </a:r>
            <a:r>
              <a:rPr lang="en-GB" sz="4800" dirty="0" smtClean="0">
                <a:cs typeface="Avenir Black"/>
              </a:rPr>
              <a:t>assumed to </a:t>
            </a:r>
            <a:r>
              <a:rPr lang="en-GB" sz="4800" dirty="0">
                <a:cs typeface="Avenir Black"/>
              </a:rPr>
              <a:t>be ‘international’ and therefore readily understood</a:t>
            </a:r>
            <a:r>
              <a:rPr lang="en-GB" sz="4800" dirty="0" smtClean="0">
                <a:cs typeface="Avenir Black"/>
              </a:rPr>
              <a:t>.  Practice and evidence from my research shows this is not always the case.</a:t>
            </a:r>
            <a:endParaRPr lang="en-GB" sz="4800" dirty="0">
              <a:cs typeface="Avenir Blac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88087" y="20142864"/>
            <a:ext cx="210727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>
                <a:cs typeface="Avenir Black"/>
              </a:rPr>
              <a:t>Overseas </a:t>
            </a:r>
            <a:r>
              <a:rPr lang="en-GB" sz="4000" dirty="0">
                <a:cs typeface="Avenir Black"/>
              </a:rPr>
              <a:t>Chinese </a:t>
            </a:r>
            <a:r>
              <a:rPr lang="en-GB" sz="4000" dirty="0" smtClean="0">
                <a:cs typeface="Avenir Black"/>
              </a:rPr>
              <a:t>Student Experience of a Western, Professionally </a:t>
            </a:r>
            <a:r>
              <a:rPr lang="en-GB" sz="4000" dirty="0">
                <a:cs typeface="Avenir Black"/>
              </a:rPr>
              <a:t>Accredited </a:t>
            </a:r>
            <a:r>
              <a:rPr lang="en-GB" sz="4000" dirty="0" smtClean="0">
                <a:cs typeface="Avenir Black"/>
              </a:rPr>
              <a:t>Accounting Degree</a:t>
            </a:r>
            <a:endParaRPr lang="en-GB" sz="4000" dirty="0">
              <a:cs typeface="Avenir Black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20703415" y="9979985"/>
            <a:ext cx="151352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5400" dirty="0">
                <a:latin typeface="Freestyle Script" panose="030804020302050B0404" pitchFamily="66" charset="0"/>
                <a:cs typeface="Avenir Black"/>
              </a:rPr>
              <a:t>A critical realist approach, qualitative methodology using focus </a:t>
            </a:r>
            <a:r>
              <a:rPr lang="en-GB" sz="5400" dirty="0" smtClean="0">
                <a:latin typeface="Freestyle Script" panose="030804020302050B0404" pitchFamily="66" charset="0"/>
                <a:cs typeface="Avenir Black"/>
              </a:rPr>
              <a:t>groups, </a:t>
            </a:r>
            <a:r>
              <a:rPr lang="en-GB" sz="5400" dirty="0">
                <a:latin typeface="Freestyle Script" panose="030804020302050B0404" pitchFamily="66" charset="0"/>
                <a:cs typeface="Avenir Black"/>
              </a:rPr>
              <a:t>audio </a:t>
            </a:r>
            <a:r>
              <a:rPr lang="en-GB" sz="5400" dirty="0" smtClean="0">
                <a:latin typeface="Freestyle Script" panose="030804020302050B0404" pitchFamily="66" charset="0"/>
                <a:cs typeface="Avenir Black"/>
              </a:rPr>
              <a:t>recordings transcribed, then coded for themes and </a:t>
            </a:r>
            <a:r>
              <a:rPr lang="en-GB" sz="5400" dirty="0">
                <a:latin typeface="Freestyle Script" panose="030804020302050B0404" pitchFamily="66" charset="0"/>
                <a:cs typeface="Avenir Black"/>
              </a:rPr>
              <a:t>analysis </a:t>
            </a:r>
            <a:r>
              <a:rPr lang="en-GB" sz="5400" dirty="0" smtClean="0">
                <a:latin typeface="Freestyle Script" panose="030804020302050B0404" pitchFamily="66" charset="0"/>
                <a:cs typeface="Avenir Black"/>
              </a:rPr>
              <a:t>using NVIVO</a:t>
            </a:r>
            <a:endParaRPr lang="en-GB" sz="5400" dirty="0">
              <a:latin typeface="Freestyle Script" panose="030804020302050B0404" pitchFamily="66" charset="0"/>
              <a:cs typeface="Avenir Black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363708" y="17234529"/>
            <a:ext cx="86110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Freestyle Script" panose="030804020302050B0404" pitchFamily="66" charset="0"/>
                <a:cs typeface="Avenir Black"/>
              </a:rPr>
              <a:t>Ideas and concepts don’t always translate:  UK and Scots </a:t>
            </a:r>
            <a:r>
              <a:rPr lang="en-GB" sz="4800" dirty="0" smtClean="0">
                <a:latin typeface="Freestyle Script" panose="030804020302050B0404" pitchFamily="66" charset="0"/>
                <a:cs typeface="Avenir Black"/>
              </a:rPr>
              <a:t>accounting, taxation, auditing </a:t>
            </a:r>
            <a:r>
              <a:rPr lang="en-GB" sz="4800" dirty="0">
                <a:latin typeface="Freestyle Script" panose="030804020302050B0404" pitchFamily="66" charset="0"/>
                <a:cs typeface="Avenir Black"/>
              </a:rPr>
              <a:t>laws </a:t>
            </a:r>
            <a:r>
              <a:rPr lang="en-GB" sz="4800" dirty="0" smtClean="0">
                <a:latin typeface="Freestyle Script" panose="030804020302050B0404" pitchFamily="66" charset="0"/>
                <a:cs typeface="Avenir Black"/>
              </a:rPr>
              <a:t>are often </a:t>
            </a:r>
            <a:r>
              <a:rPr lang="en-GB" sz="4800" dirty="0">
                <a:latin typeface="Freestyle Script" panose="030804020302050B0404" pitchFamily="66" charset="0"/>
                <a:cs typeface="Avenir Black"/>
              </a:rPr>
              <a:t>formed in </a:t>
            </a:r>
            <a:r>
              <a:rPr lang="en-GB" sz="4800" dirty="0" smtClean="0">
                <a:latin typeface="Freestyle Script" panose="030804020302050B0404" pitchFamily="66" charset="0"/>
                <a:cs typeface="Avenir Black"/>
              </a:rPr>
              <a:t>recent and very old case law which </a:t>
            </a:r>
            <a:r>
              <a:rPr lang="en-GB" sz="4800" dirty="0">
                <a:latin typeface="Freestyle Script" panose="030804020302050B0404" pitchFamily="66" charset="0"/>
                <a:cs typeface="Avenir Black"/>
              </a:rPr>
              <a:t>does not exist in </a:t>
            </a:r>
            <a:r>
              <a:rPr lang="en-GB" sz="4800" dirty="0" smtClean="0">
                <a:latin typeface="Freestyle Script" panose="030804020302050B0404" pitchFamily="66" charset="0"/>
                <a:cs typeface="Avenir Black"/>
              </a:rPr>
              <a:t>China.</a:t>
            </a:r>
            <a:endParaRPr lang="en-GB" sz="4800" dirty="0">
              <a:latin typeface="Freestyle Script" panose="030804020302050B0404" pitchFamily="66" charset="0"/>
              <a:cs typeface="Avenir Black"/>
            </a:endParaRPr>
          </a:p>
        </p:txBody>
      </p:sp>
      <p:sp>
        <p:nvSpPr>
          <p:cNvPr id="20" name="Rectangle 19"/>
          <p:cNvSpPr/>
          <p:nvPr/>
        </p:nvSpPr>
        <p:spPr>
          <a:xfrm rot="20561886">
            <a:off x="13544907" y="7546871"/>
            <a:ext cx="4957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Freestyle Script" panose="030804020302050B0404" pitchFamily="66" charset="0"/>
                <a:cs typeface="Avenir Black"/>
              </a:rPr>
              <a:t>Regulations are not </a:t>
            </a:r>
            <a:r>
              <a:rPr lang="en-GB" sz="4800" dirty="0" smtClean="0">
                <a:latin typeface="Freestyle Script" panose="030804020302050B0404" pitchFamily="66" charset="0"/>
                <a:cs typeface="Avenir Black"/>
              </a:rPr>
              <a:t>rules in UK.  Not </a:t>
            </a:r>
            <a:r>
              <a:rPr lang="en-GB" sz="4800" dirty="0">
                <a:latin typeface="Freestyle Script" panose="030804020302050B0404" pitchFamily="66" charset="0"/>
                <a:cs typeface="Avenir Black"/>
              </a:rPr>
              <a:t>the same in China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 rot="515530">
            <a:off x="13038538" y="3021465"/>
            <a:ext cx="60590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Freestyle Script" panose="030804020302050B0404" pitchFamily="66" charset="0"/>
                <a:cs typeface="Avenir Black"/>
              </a:rPr>
              <a:t>Auditing is full of discipline specific ideas and language (‘True and Fair’ has no definition and does not exist in China until recently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 rot="2203141">
            <a:off x="19784705" y="11449243"/>
            <a:ext cx="57066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Freestyle Script" panose="030804020302050B0404" pitchFamily="66" charset="0"/>
                <a:cs typeface="Avenir Black"/>
              </a:rPr>
              <a:t>Idiomatic language in assessment papers: ‘remittance’, ‘cash till’, ‘ring up on register’, ‘docket’, ‘slip’, ‘wrong end of stick’. </a:t>
            </a:r>
          </a:p>
        </p:txBody>
      </p:sp>
      <p:sp>
        <p:nvSpPr>
          <p:cNvPr id="23" name="Rectangle 22"/>
          <p:cNvSpPr/>
          <p:nvPr/>
        </p:nvSpPr>
        <p:spPr>
          <a:xfrm rot="19746338">
            <a:off x="20703974" y="4918438"/>
            <a:ext cx="60850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Freestyle Script" panose="030804020302050B0404" pitchFamily="66" charset="0"/>
                <a:cs typeface="Avenir Black"/>
              </a:rPr>
              <a:t>Group work: famous UK companies selected for case studies are not known to Chinese students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895295" y="308829"/>
            <a:ext cx="186342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latin typeface="Arial Black" panose="020B0A04020102020204" pitchFamily="34" charset="0"/>
              </a:rPr>
              <a:t>国际会计</a:t>
            </a:r>
            <a:r>
              <a:rPr lang="en-GB" sz="6600" dirty="0">
                <a:latin typeface="Arial Black" panose="020B0A04020102020204" pitchFamily="34" charset="0"/>
              </a:rPr>
              <a:t>+</a:t>
            </a:r>
            <a:r>
              <a:rPr lang="zh-CN" altLang="en-US" sz="6600" dirty="0">
                <a:latin typeface="Arial Black" panose="020B0A04020102020204" pitchFamily="34" charset="0"/>
              </a:rPr>
              <a:t>教育</a:t>
            </a:r>
            <a:r>
              <a:rPr lang="en-GB" sz="6600" dirty="0">
                <a:latin typeface="Arial Black" panose="020B0A04020102020204" pitchFamily="34" charset="0"/>
              </a:rPr>
              <a:t>+</a:t>
            </a:r>
            <a:r>
              <a:rPr lang="zh-CN" altLang="en-US" sz="6600" dirty="0">
                <a:latin typeface="Arial Black" panose="020B0A04020102020204" pitchFamily="34" charset="0"/>
              </a:rPr>
              <a:t>文化</a:t>
            </a:r>
            <a:r>
              <a:rPr lang="en-GB" sz="6600" dirty="0" smtClean="0">
                <a:latin typeface="Arial Black" panose="020B0A04020102020204" pitchFamily="34" charset="0"/>
              </a:rPr>
              <a:t>+</a:t>
            </a:r>
            <a:endParaRPr lang="zh-TW" altLang="en-US" sz="6600" b="1" dirty="0">
              <a:latin typeface="Arial Black" panose="020B0A04020102020204" pitchFamily="34" charset="0"/>
            </a:endParaRPr>
          </a:p>
          <a:p>
            <a:pPr algn="ctr"/>
            <a:r>
              <a:rPr lang="en-GB" sz="6000" dirty="0" smtClean="0"/>
              <a:t>INTERNATIONAL + ACCOUNTING + EDUCATION + CULTURE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003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260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BatangChe</vt:lpstr>
      <vt:lpstr>ＭＳ Ｐゴシック</vt:lpstr>
      <vt:lpstr>新細明體</vt:lpstr>
      <vt:lpstr>宋体</vt:lpstr>
      <vt:lpstr>Arial</vt:lpstr>
      <vt:lpstr>Arial Black</vt:lpstr>
      <vt:lpstr>Avenir Black</vt:lpstr>
      <vt:lpstr>Calibri</vt:lpstr>
      <vt:lpstr>Calibri Light</vt:lpstr>
      <vt:lpstr>Freestyle Script</vt:lpstr>
      <vt:lpstr>Office Theme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Holmes, Rachel</dc:creator>
  <cp:lastModifiedBy>Rachel Holmes</cp:lastModifiedBy>
  <cp:revision>25</cp:revision>
  <dcterms:created xsi:type="dcterms:W3CDTF">2015-04-13T16:54:54Z</dcterms:created>
  <dcterms:modified xsi:type="dcterms:W3CDTF">2015-06-12T11:00:39Z</dcterms:modified>
</cp:coreProperties>
</file>