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7" r:id="rId3"/>
    <p:sldId id="370" r:id="rId4"/>
    <p:sldId id="379" r:id="rId5"/>
    <p:sldId id="376" r:id="rId6"/>
    <p:sldId id="371" r:id="rId7"/>
    <p:sldId id="380" r:id="rId8"/>
    <p:sldId id="377" r:id="rId9"/>
    <p:sldId id="378" r:id="rId10"/>
    <p:sldId id="374" r:id="rId1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0F34"/>
    <a:srgbClr val="D31145"/>
    <a:srgbClr val="C41E3A"/>
    <a:srgbClr val="CC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875" autoAdjust="0"/>
    <p:restoredTop sz="94698" autoAdjust="0"/>
  </p:normalViewPr>
  <p:slideViewPr>
    <p:cSldViewPr snapToGrid="0" showGuides="1">
      <p:cViewPr varScale="1">
        <p:scale>
          <a:sx n="93" d="100"/>
          <a:sy n="93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Monday @ 17:00</c:v>
                </c:pt>
                <c:pt idx="1">
                  <c:v>Tuesday @ 09:00</c:v>
                </c:pt>
                <c:pt idx="2">
                  <c:v>Tuesday @ 11:00</c:v>
                </c:pt>
                <c:pt idx="3">
                  <c:v>Tuesday @ 12:00 </c:v>
                </c:pt>
                <c:pt idx="4">
                  <c:v>Tuesday @ 12:00</c:v>
                </c:pt>
                <c:pt idx="5">
                  <c:v>Tuesday @ 17:00</c:v>
                </c:pt>
                <c:pt idx="6">
                  <c:v>Tuesday @ 17:00</c:v>
                </c:pt>
                <c:pt idx="7">
                  <c:v>Thursday @ 9:00</c:v>
                </c:pt>
                <c:pt idx="8">
                  <c:v>Thursday @ 12:00</c:v>
                </c:pt>
                <c:pt idx="9">
                  <c:v>Friday @ 15:00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18</c:v>
                </c:pt>
                <c:pt idx="1">
                  <c:v>10</c:v>
                </c:pt>
                <c:pt idx="2">
                  <c:v>19</c:v>
                </c:pt>
                <c:pt idx="3">
                  <c:v>17</c:v>
                </c:pt>
                <c:pt idx="4">
                  <c:v>17</c:v>
                </c:pt>
                <c:pt idx="5">
                  <c:v>16</c:v>
                </c:pt>
                <c:pt idx="6">
                  <c:v>12</c:v>
                </c:pt>
                <c:pt idx="7">
                  <c:v>15</c:v>
                </c:pt>
                <c:pt idx="8">
                  <c:v>16</c:v>
                </c:pt>
                <c:pt idx="9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Monday @ 17:00</c:v>
                </c:pt>
                <c:pt idx="1">
                  <c:v>Tuesday @ 09:00</c:v>
                </c:pt>
                <c:pt idx="2">
                  <c:v>Tuesday @ 11:00</c:v>
                </c:pt>
                <c:pt idx="3">
                  <c:v>Tuesday @ 12:00 </c:v>
                </c:pt>
                <c:pt idx="4">
                  <c:v>Tuesday @ 12:00</c:v>
                </c:pt>
                <c:pt idx="5">
                  <c:v>Tuesday @ 17:00</c:v>
                </c:pt>
                <c:pt idx="6">
                  <c:v>Tuesday @ 17:00</c:v>
                </c:pt>
                <c:pt idx="7">
                  <c:v>Thursday @ 9:00</c:v>
                </c:pt>
                <c:pt idx="8">
                  <c:v>Thursday @ 12:00</c:v>
                </c:pt>
                <c:pt idx="9">
                  <c:v>Friday @ 15:00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7</c:v>
                </c:pt>
                <c:pt idx="1">
                  <c:v>15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12</c:v>
                </c:pt>
                <c:pt idx="7">
                  <c:v>15</c:v>
                </c:pt>
                <c:pt idx="8">
                  <c:v>9</c:v>
                </c:pt>
                <c:pt idx="9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5119872"/>
        <c:axId val="35122176"/>
      </c:barChart>
      <c:catAx>
        <c:axId val="35119872"/>
        <c:scaling>
          <c:orientation val="minMax"/>
        </c:scaling>
        <c:delete val="0"/>
        <c:axPos val="b"/>
        <c:majorTickMark val="out"/>
        <c:minorTickMark val="none"/>
        <c:tickLblPos val="nextTo"/>
        <c:crossAx val="35122176"/>
        <c:crosses val="autoZero"/>
        <c:auto val="1"/>
        <c:lblAlgn val="ctr"/>
        <c:lblOffset val="100"/>
        <c:noMultiLvlLbl val="0"/>
      </c:catAx>
      <c:valAx>
        <c:axId val="35122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1198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Sheet3!$A$10</c:f>
              <c:strCache>
                <c:ptCount val="1"/>
                <c:pt idx="0">
                  <c:v>2013-14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en-GB"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Sheet3!$B$9:$F$9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Sheet3!$B$10:$F$10</c:f>
              <c:numCache>
                <c:formatCode>0%</c:formatCode>
                <c:ptCount val="5"/>
                <c:pt idx="0">
                  <c:v>0.42</c:v>
                </c:pt>
                <c:pt idx="1">
                  <c:v>0.39</c:v>
                </c:pt>
                <c:pt idx="2">
                  <c:v>0.11</c:v>
                </c:pt>
                <c:pt idx="3">
                  <c:v>7.0000000000000007E-2</c:v>
                </c:pt>
                <c:pt idx="4">
                  <c:v>0.01</c:v>
                </c:pt>
              </c:numCache>
            </c:numRef>
          </c:val>
        </c:ser>
        <c:ser>
          <c:idx val="2"/>
          <c:order val="1"/>
          <c:tx>
            <c:strRef>
              <c:f>Sheet3!$A$12</c:f>
              <c:strCache>
                <c:ptCount val="1"/>
                <c:pt idx="0">
                  <c:v>2014-15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Sheet3!$B$9:$F$9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Sheet3!$B$12:$F$12</c:f>
              <c:numCache>
                <c:formatCode>0%</c:formatCode>
                <c:ptCount val="5"/>
                <c:pt idx="0">
                  <c:v>0.37</c:v>
                </c:pt>
                <c:pt idx="1">
                  <c:v>0.46</c:v>
                </c:pt>
                <c:pt idx="2">
                  <c:v>0.13</c:v>
                </c:pt>
                <c:pt idx="3">
                  <c:v>0.04</c:v>
                </c:pt>
                <c:pt idx="4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35368320"/>
        <c:axId val="35370112"/>
      </c:barChart>
      <c:catAx>
        <c:axId val="35368320"/>
        <c:scaling>
          <c:orientation val="minMax"/>
        </c:scaling>
        <c:delete val="0"/>
        <c:axPos val="b"/>
        <c:majorTickMark val="out"/>
        <c:minorTickMark val="none"/>
        <c:tickLblPos val="nextTo"/>
        <c:crossAx val="35370112"/>
        <c:crosses val="autoZero"/>
        <c:auto val="1"/>
        <c:lblAlgn val="ctr"/>
        <c:lblOffset val="100"/>
        <c:noMultiLvlLbl val="0"/>
      </c:catAx>
      <c:valAx>
        <c:axId val="35370112"/>
        <c:scaling>
          <c:orientation val="minMax"/>
          <c:max val="0.60000000000000009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353683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Sheet3!$A$10</c:f>
              <c:strCache>
                <c:ptCount val="1"/>
                <c:pt idx="0">
                  <c:v>2013-14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 algn="ctr">
                  <a:defRPr lang="en-GB"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Sheet3!$G$9:$K$9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Sheet3!$G$10:$K$10</c:f>
              <c:numCache>
                <c:formatCode>0%</c:formatCode>
                <c:ptCount val="5"/>
                <c:pt idx="0">
                  <c:v>0.24</c:v>
                </c:pt>
                <c:pt idx="1">
                  <c:v>0.43</c:v>
                </c:pt>
                <c:pt idx="2">
                  <c:v>0.25</c:v>
                </c:pt>
                <c:pt idx="3">
                  <c:v>0.08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Sheet3!$A$12</c:f>
              <c:strCache>
                <c:ptCount val="1"/>
                <c:pt idx="0">
                  <c:v>2014-15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 algn="ctr">
                  <a:defRPr lang="en-GB"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Sheet3!$G$9:$K$9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Sheet3!$G$12:$K$12</c:f>
              <c:numCache>
                <c:formatCode>0%</c:formatCode>
                <c:ptCount val="5"/>
                <c:pt idx="0">
                  <c:v>0.43</c:v>
                </c:pt>
                <c:pt idx="1">
                  <c:v>0.46</c:v>
                </c:pt>
                <c:pt idx="2">
                  <c:v>7.0000000000000007E-2</c:v>
                </c:pt>
                <c:pt idx="3">
                  <c:v>0.03</c:v>
                </c:pt>
                <c:pt idx="4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35432704"/>
        <c:axId val="35434496"/>
      </c:barChart>
      <c:catAx>
        <c:axId val="3543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434496"/>
        <c:crosses val="autoZero"/>
        <c:auto val="1"/>
        <c:lblAlgn val="ctr"/>
        <c:lblOffset val="100"/>
        <c:noMultiLvlLbl val="0"/>
      </c:catAx>
      <c:valAx>
        <c:axId val="35434496"/>
        <c:scaling>
          <c:orientation val="minMax"/>
          <c:max val="0.60000000000000009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354327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Sheet2!$A$10</c:f>
              <c:strCache>
                <c:ptCount val="1"/>
                <c:pt idx="0">
                  <c:v>2013-14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en-GB"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Sheet2!$B$9:$F$9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Sheet2!$B$10:$F$10</c:f>
              <c:numCache>
                <c:formatCode>0%</c:formatCode>
                <c:ptCount val="5"/>
                <c:pt idx="0">
                  <c:v>0.25</c:v>
                </c:pt>
                <c:pt idx="1">
                  <c:v>0.35</c:v>
                </c:pt>
                <c:pt idx="2">
                  <c:v>0.28999999999999998</c:v>
                </c:pt>
                <c:pt idx="3">
                  <c:v>0.1</c:v>
                </c:pt>
                <c:pt idx="4">
                  <c:v>0.01</c:v>
                </c:pt>
              </c:numCache>
            </c:numRef>
          </c:val>
        </c:ser>
        <c:ser>
          <c:idx val="2"/>
          <c:order val="1"/>
          <c:tx>
            <c:strRef>
              <c:f>Sheet2!$A$12</c:f>
              <c:strCache>
                <c:ptCount val="1"/>
                <c:pt idx="0">
                  <c:v>2014-15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Sheet2!$B$9:$F$9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Sheet2!$B$12:$F$12</c:f>
              <c:numCache>
                <c:formatCode>0%</c:formatCode>
                <c:ptCount val="5"/>
                <c:pt idx="0">
                  <c:v>0.37</c:v>
                </c:pt>
                <c:pt idx="1">
                  <c:v>0.44</c:v>
                </c:pt>
                <c:pt idx="2">
                  <c:v>0.13</c:v>
                </c:pt>
                <c:pt idx="3">
                  <c:v>0.05</c:v>
                </c:pt>
                <c:pt idx="4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4709376"/>
        <c:axId val="44710912"/>
      </c:barChart>
      <c:catAx>
        <c:axId val="44709376"/>
        <c:scaling>
          <c:orientation val="minMax"/>
        </c:scaling>
        <c:delete val="0"/>
        <c:axPos val="b"/>
        <c:majorTickMark val="out"/>
        <c:minorTickMark val="none"/>
        <c:tickLblPos val="nextTo"/>
        <c:crossAx val="44710912"/>
        <c:crosses val="autoZero"/>
        <c:auto val="1"/>
        <c:lblAlgn val="ctr"/>
        <c:lblOffset val="100"/>
        <c:noMultiLvlLbl val="0"/>
      </c:catAx>
      <c:valAx>
        <c:axId val="44710912"/>
        <c:scaling>
          <c:orientation val="minMax"/>
          <c:max val="0.60000000000000009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447093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Sheet2!$A$10</c:f>
              <c:strCache>
                <c:ptCount val="1"/>
                <c:pt idx="0">
                  <c:v>2013-14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 algn="ctr">
                  <a:defRPr lang="en-GB"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Sheet2!$G$9:$K$9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Sheet2!$G$10:$K$10</c:f>
              <c:numCache>
                <c:formatCode>0%</c:formatCode>
                <c:ptCount val="5"/>
                <c:pt idx="0">
                  <c:v>0.2</c:v>
                </c:pt>
                <c:pt idx="1">
                  <c:v>0.45</c:v>
                </c:pt>
                <c:pt idx="2">
                  <c:v>0.25</c:v>
                </c:pt>
                <c:pt idx="3">
                  <c:v>0.06</c:v>
                </c:pt>
                <c:pt idx="4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Sheet2!$A$12</c:f>
              <c:strCache>
                <c:ptCount val="1"/>
                <c:pt idx="0">
                  <c:v>2014-15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 algn="ctr">
                  <a:defRPr lang="en-GB"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Sheet2!$G$9:$K$9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Sheet2!$G$12:$K$12</c:f>
              <c:numCache>
                <c:formatCode>0%</c:formatCode>
                <c:ptCount val="5"/>
                <c:pt idx="0">
                  <c:v>0.32</c:v>
                </c:pt>
                <c:pt idx="1">
                  <c:v>0.52</c:v>
                </c:pt>
                <c:pt idx="2">
                  <c:v>0.17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5048192"/>
        <c:axId val="45049728"/>
      </c:barChart>
      <c:catAx>
        <c:axId val="4504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5049728"/>
        <c:crosses val="autoZero"/>
        <c:auto val="1"/>
        <c:lblAlgn val="ctr"/>
        <c:lblOffset val="100"/>
        <c:noMultiLvlLbl val="0"/>
      </c:catAx>
      <c:valAx>
        <c:axId val="4504972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450481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303571093041859/" TargetMode="External"/><Relationship Id="rId2" Type="http://schemas.openxmlformats.org/officeDocument/2006/relationships/hyperlink" Target="http://enubmclectures.podbean.com/" TargetMode="External"/><Relationship Id="rId1" Type="http://schemas.openxmlformats.org/officeDocument/2006/relationships/hyperlink" Target="http://moodle.napier.ac.uk/course/view.php?id=14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167306-40A2-4D27-94AD-4115544AD3B3}" type="doc">
      <dgm:prSet loTypeId="urn:microsoft.com/office/officeart/2005/8/layout/radial6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D04F3CE7-497B-4BE6-95E9-67CF3F59EE8E}">
      <dgm:prSet phldrT="[Text]"/>
      <dgm:spPr/>
      <dgm:t>
        <a:bodyPr/>
        <a:lstStyle/>
        <a:p>
          <a:r>
            <a:rPr lang="en-GB" dirty="0" smtClean="0"/>
            <a:t>Lectures &amp; Tutorials</a:t>
          </a:r>
          <a:endParaRPr lang="en-GB" dirty="0"/>
        </a:p>
      </dgm:t>
    </dgm:pt>
    <dgm:pt modelId="{935A8990-0B3F-44B2-A0C7-49B4CB9D5672}" type="parTrans" cxnId="{4BF44B90-7E14-4D9F-9D93-D739B8583AA9}">
      <dgm:prSet/>
      <dgm:spPr/>
      <dgm:t>
        <a:bodyPr/>
        <a:lstStyle/>
        <a:p>
          <a:endParaRPr lang="en-GB"/>
        </a:p>
      </dgm:t>
    </dgm:pt>
    <dgm:pt modelId="{7E9D3B30-2A11-4656-8EA5-EB7C12076F06}" type="sibTrans" cxnId="{4BF44B90-7E14-4D9F-9D93-D739B8583AA9}">
      <dgm:prSet/>
      <dgm:spPr/>
      <dgm:t>
        <a:bodyPr/>
        <a:lstStyle/>
        <a:p>
          <a:endParaRPr lang="en-GB"/>
        </a:p>
      </dgm:t>
    </dgm:pt>
    <dgm:pt modelId="{5C0CF127-F6C4-4609-A1FC-D3B9DA0ECE99}">
      <dgm:prSet phldrT="[Text]"/>
      <dgm:spPr>
        <a:solidFill>
          <a:schemeClr val="accent1">
            <a:lumMod val="25000"/>
          </a:schemeClr>
        </a:solidFill>
      </dgm:spPr>
      <dgm:t>
        <a:bodyPr/>
        <a:lstStyle/>
        <a:p>
          <a:r>
            <a:rPr lang="en-GB" dirty="0" smtClean="0"/>
            <a:t>Assessment</a:t>
          </a:r>
        </a:p>
        <a:p>
          <a:r>
            <a:rPr lang="en-GB" dirty="0" smtClean="0"/>
            <a:t>&amp;</a:t>
          </a:r>
        </a:p>
        <a:p>
          <a:r>
            <a:rPr lang="en-GB" dirty="0" smtClean="0"/>
            <a:t>Feedback</a:t>
          </a:r>
          <a:endParaRPr lang="en-GB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00F74BE2-7304-4D74-AB0A-71DBD0F10082}" type="parTrans" cxnId="{279537A2-5EC7-4B6D-A5EC-C3D15E5BEFDC}">
      <dgm:prSet/>
      <dgm:spPr/>
      <dgm:t>
        <a:bodyPr/>
        <a:lstStyle/>
        <a:p>
          <a:endParaRPr lang="en-GB"/>
        </a:p>
      </dgm:t>
    </dgm:pt>
    <dgm:pt modelId="{14321D15-ACDB-4810-A368-72C0F6C698CC}" type="sibTrans" cxnId="{279537A2-5EC7-4B6D-A5EC-C3D15E5BEFDC}">
      <dgm:prSet/>
      <dgm:spPr/>
      <dgm:t>
        <a:bodyPr/>
        <a:lstStyle/>
        <a:p>
          <a:endParaRPr lang="en-GB"/>
        </a:p>
      </dgm:t>
    </dgm:pt>
    <dgm:pt modelId="{8E7264C9-9A12-4293-8B85-9CD6D295CC52}">
      <dgm:prSet phldrT="[Text]"/>
      <dgm:spPr>
        <a:solidFill>
          <a:srgbClr val="CC3300"/>
        </a:solidFill>
      </dgm:spPr>
      <dgm:t>
        <a:bodyPr/>
        <a:lstStyle/>
        <a:p>
          <a:r>
            <a:rPr lang="en-GB" dirty="0" smtClean="0"/>
            <a:t>Podcasts</a:t>
          </a:r>
          <a:endParaRPr lang="en-GB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/>
          </dgm14:cNvPr>
        </a:ext>
      </dgm:extLst>
    </dgm:pt>
    <dgm:pt modelId="{9C70FE96-7DA7-430E-B807-B85A7F561F84}" type="parTrans" cxnId="{52A4D21D-0898-4147-80BE-D05BB8FF7A5B}">
      <dgm:prSet/>
      <dgm:spPr/>
      <dgm:t>
        <a:bodyPr/>
        <a:lstStyle/>
        <a:p>
          <a:endParaRPr lang="en-GB"/>
        </a:p>
      </dgm:t>
    </dgm:pt>
    <dgm:pt modelId="{C97F2E98-79C3-47C6-8C8F-7FED225B92CE}" type="sibTrans" cxnId="{52A4D21D-0898-4147-80BE-D05BB8FF7A5B}">
      <dgm:prSet/>
      <dgm:spPr/>
      <dgm:t>
        <a:bodyPr/>
        <a:lstStyle/>
        <a:p>
          <a:endParaRPr lang="en-GB"/>
        </a:p>
      </dgm:t>
    </dgm:pt>
    <dgm:pt modelId="{5DE5AFDE-AAA8-4422-8F50-8E0BC83CB857}">
      <dgm:prSet phldrT="[Text]"/>
      <dgm:spPr>
        <a:solidFill>
          <a:srgbClr val="BE0F34"/>
        </a:solidFill>
      </dgm:spPr>
      <dgm:t>
        <a:bodyPr/>
        <a:lstStyle/>
        <a:p>
          <a:r>
            <a:rPr lang="en-GB" dirty="0" smtClean="0"/>
            <a:t>Facebook</a:t>
          </a:r>
          <a:endParaRPr lang="en-GB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/>
          </dgm14:cNvPr>
        </a:ext>
      </dgm:extLst>
    </dgm:pt>
    <dgm:pt modelId="{0B13ACF9-0694-4BD1-9C07-24C7A265BC43}" type="parTrans" cxnId="{0E9D3E75-B08C-427E-BD58-36243672B842}">
      <dgm:prSet/>
      <dgm:spPr/>
      <dgm:t>
        <a:bodyPr/>
        <a:lstStyle/>
        <a:p>
          <a:endParaRPr lang="en-GB"/>
        </a:p>
      </dgm:t>
    </dgm:pt>
    <dgm:pt modelId="{E6AE49D7-38BD-4A63-81D6-09217EDD5B87}" type="sibTrans" cxnId="{0E9D3E75-B08C-427E-BD58-36243672B842}">
      <dgm:prSet/>
      <dgm:spPr/>
      <dgm:t>
        <a:bodyPr/>
        <a:lstStyle/>
        <a:p>
          <a:endParaRPr lang="en-GB"/>
        </a:p>
      </dgm:t>
    </dgm:pt>
    <dgm:pt modelId="{418F6815-4935-4BCE-B56B-11CFD1B6AD96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GB" u="none" dirty="0" smtClean="0">
              <a:solidFill>
                <a:schemeClr val="bg1"/>
              </a:solidFill>
            </a:rPr>
            <a:t>Moodle</a:t>
          </a:r>
          <a:endParaRPr lang="en-GB" u="none" dirty="0">
            <a:solidFill>
              <a:schemeClr val="bg1"/>
            </a:solidFill>
          </a:endParaRPr>
        </a:p>
      </dgm:t>
      <dgm:extLst/>
    </dgm:pt>
    <dgm:pt modelId="{6F9F5602-B585-4B7A-B600-42F4C0464C4D}" type="parTrans" cxnId="{F32DDAB8-3C78-46F6-98EF-936514462432}">
      <dgm:prSet/>
      <dgm:spPr/>
      <dgm:t>
        <a:bodyPr/>
        <a:lstStyle/>
        <a:p>
          <a:endParaRPr lang="en-GB"/>
        </a:p>
      </dgm:t>
    </dgm:pt>
    <dgm:pt modelId="{38ED486B-D60A-4DCA-8421-04FAD28C5FD5}" type="sibTrans" cxnId="{F32DDAB8-3C78-46F6-98EF-936514462432}">
      <dgm:prSet/>
      <dgm:spPr/>
      <dgm:t>
        <a:bodyPr/>
        <a:lstStyle/>
        <a:p>
          <a:endParaRPr lang="en-GB"/>
        </a:p>
      </dgm:t>
    </dgm:pt>
    <dgm:pt modelId="{F1AE6F3D-1FAA-4C47-BBD8-A67019624B4F}" type="pres">
      <dgm:prSet presAssocID="{2B167306-40A2-4D27-94AD-4115544AD3B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F8E398E-F4EA-467C-8851-277B6F8A8094}" type="pres">
      <dgm:prSet presAssocID="{D04F3CE7-497B-4BE6-95E9-67CF3F59EE8E}" presName="centerShape" presStyleLbl="node0" presStyleIdx="0" presStyleCnt="1"/>
      <dgm:spPr/>
      <dgm:t>
        <a:bodyPr/>
        <a:lstStyle/>
        <a:p>
          <a:endParaRPr lang="en-GB"/>
        </a:p>
      </dgm:t>
    </dgm:pt>
    <dgm:pt modelId="{51B8E79E-DBEE-48D7-A9E8-CE44656D91C2}" type="pres">
      <dgm:prSet presAssocID="{5C0CF127-F6C4-4609-A1FC-D3B9DA0ECE9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180A5C-1E7B-41F5-90E7-2BB463F9F7F5}" type="pres">
      <dgm:prSet presAssocID="{5C0CF127-F6C4-4609-A1FC-D3B9DA0ECE99}" presName="dummy" presStyleCnt="0"/>
      <dgm:spPr/>
    </dgm:pt>
    <dgm:pt modelId="{3A5A7DA4-3D1D-49C9-95DB-2783652622B7}" type="pres">
      <dgm:prSet presAssocID="{14321D15-ACDB-4810-A368-72C0F6C698CC}" presName="sibTrans" presStyleLbl="sibTrans2D1" presStyleIdx="0" presStyleCnt="4"/>
      <dgm:spPr/>
      <dgm:t>
        <a:bodyPr/>
        <a:lstStyle/>
        <a:p>
          <a:endParaRPr lang="en-GB"/>
        </a:p>
      </dgm:t>
    </dgm:pt>
    <dgm:pt modelId="{410099AF-6975-43FE-B185-E37CD5D72CF5}" type="pres">
      <dgm:prSet presAssocID="{8E7264C9-9A12-4293-8B85-9CD6D295CC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72FB1-A56E-439B-980C-740BA5DD2AD3}" type="pres">
      <dgm:prSet presAssocID="{8E7264C9-9A12-4293-8B85-9CD6D295CC52}" presName="dummy" presStyleCnt="0"/>
      <dgm:spPr/>
    </dgm:pt>
    <dgm:pt modelId="{57838013-EA7D-4C35-A452-77E40513EAB0}" type="pres">
      <dgm:prSet presAssocID="{C97F2E98-79C3-47C6-8C8F-7FED225B92CE}" presName="sibTrans" presStyleLbl="sibTrans2D1" presStyleIdx="1" presStyleCnt="4"/>
      <dgm:spPr/>
      <dgm:t>
        <a:bodyPr/>
        <a:lstStyle/>
        <a:p>
          <a:endParaRPr lang="en-GB"/>
        </a:p>
      </dgm:t>
    </dgm:pt>
    <dgm:pt modelId="{729C76B6-FBA5-4735-93AB-25B68962C3BF}" type="pres">
      <dgm:prSet presAssocID="{5DE5AFDE-AAA8-4422-8F50-8E0BC83CB85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DF7C7A-ECE2-47D7-A9EC-44CF6E670AEB}" type="pres">
      <dgm:prSet presAssocID="{5DE5AFDE-AAA8-4422-8F50-8E0BC83CB857}" presName="dummy" presStyleCnt="0"/>
      <dgm:spPr/>
    </dgm:pt>
    <dgm:pt modelId="{B79A9BE1-5FD2-4896-8FB8-39BEEA7320A7}" type="pres">
      <dgm:prSet presAssocID="{E6AE49D7-38BD-4A63-81D6-09217EDD5B87}" presName="sibTrans" presStyleLbl="sibTrans2D1" presStyleIdx="2" presStyleCnt="4"/>
      <dgm:spPr/>
      <dgm:t>
        <a:bodyPr/>
        <a:lstStyle/>
        <a:p>
          <a:endParaRPr lang="en-GB"/>
        </a:p>
      </dgm:t>
    </dgm:pt>
    <dgm:pt modelId="{BCAD3D98-D33A-4C9F-B1E6-A911729962FD}" type="pres">
      <dgm:prSet presAssocID="{418F6815-4935-4BCE-B56B-11CFD1B6AD9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74C1D6-0E7E-4923-A2F7-E59EE3F59C65}" type="pres">
      <dgm:prSet presAssocID="{418F6815-4935-4BCE-B56B-11CFD1B6AD96}" presName="dummy" presStyleCnt="0"/>
      <dgm:spPr/>
    </dgm:pt>
    <dgm:pt modelId="{40B1AC91-4235-466A-844C-879CC8DEE488}" type="pres">
      <dgm:prSet presAssocID="{38ED486B-D60A-4DCA-8421-04FAD28C5FD5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96D316BA-D263-49C5-B148-B484BD4A897E}" type="presOf" srcId="{8E7264C9-9A12-4293-8B85-9CD6D295CC52}" destId="{410099AF-6975-43FE-B185-E37CD5D72CF5}" srcOrd="0" destOrd="0" presId="urn:microsoft.com/office/officeart/2005/8/layout/radial6"/>
    <dgm:cxn modelId="{4457B9E2-732A-457A-B52E-CD4D69697616}" type="presOf" srcId="{5C0CF127-F6C4-4609-A1FC-D3B9DA0ECE99}" destId="{51B8E79E-DBEE-48D7-A9E8-CE44656D91C2}" srcOrd="0" destOrd="0" presId="urn:microsoft.com/office/officeart/2005/8/layout/radial6"/>
    <dgm:cxn modelId="{D5FC3C2E-E9A5-4DFA-80AB-40E430D313DE}" type="presOf" srcId="{5DE5AFDE-AAA8-4422-8F50-8E0BC83CB857}" destId="{729C76B6-FBA5-4735-93AB-25B68962C3BF}" srcOrd="0" destOrd="0" presId="urn:microsoft.com/office/officeart/2005/8/layout/radial6"/>
    <dgm:cxn modelId="{F32DDAB8-3C78-46F6-98EF-936514462432}" srcId="{D04F3CE7-497B-4BE6-95E9-67CF3F59EE8E}" destId="{418F6815-4935-4BCE-B56B-11CFD1B6AD96}" srcOrd="3" destOrd="0" parTransId="{6F9F5602-B585-4B7A-B600-42F4C0464C4D}" sibTransId="{38ED486B-D60A-4DCA-8421-04FAD28C5FD5}"/>
    <dgm:cxn modelId="{5C02A701-DF36-46FB-B02A-C0D5B86DB86F}" type="presOf" srcId="{D04F3CE7-497B-4BE6-95E9-67CF3F59EE8E}" destId="{6F8E398E-F4EA-467C-8851-277B6F8A8094}" srcOrd="0" destOrd="0" presId="urn:microsoft.com/office/officeart/2005/8/layout/radial6"/>
    <dgm:cxn modelId="{417C2EDA-886C-4F9F-B0DF-E44107F234DB}" type="presOf" srcId="{C97F2E98-79C3-47C6-8C8F-7FED225B92CE}" destId="{57838013-EA7D-4C35-A452-77E40513EAB0}" srcOrd="0" destOrd="0" presId="urn:microsoft.com/office/officeart/2005/8/layout/radial6"/>
    <dgm:cxn modelId="{4CC6A886-9487-447B-A654-CB631275E253}" type="presOf" srcId="{2B167306-40A2-4D27-94AD-4115544AD3B3}" destId="{F1AE6F3D-1FAA-4C47-BBD8-A67019624B4F}" srcOrd="0" destOrd="0" presId="urn:microsoft.com/office/officeart/2005/8/layout/radial6"/>
    <dgm:cxn modelId="{4BF44B90-7E14-4D9F-9D93-D739B8583AA9}" srcId="{2B167306-40A2-4D27-94AD-4115544AD3B3}" destId="{D04F3CE7-497B-4BE6-95E9-67CF3F59EE8E}" srcOrd="0" destOrd="0" parTransId="{935A8990-0B3F-44B2-A0C7-49B4CB9D5672}" sibTransId="{7E9D3B30-2A11-4656-8EA5-EB7C12076F06}"/>
    <dgm:cxn modelId="{EE7E896E-1372-4C7E-B2D3-3EA30F9CC56B}" type="presOf" srcId="{14321D15-ACDB-4810-A368-72C0F6C698CC}" destId="{3A5A7DA4-3D1D-49C9-95DB-2783652622B7}" srcOrd="0" destOrd="0" presId="urn:microsoft.com/office/officeart/2005/8/layout/radial6"/>
    <dgm:cxn modelId="{3208917F-DDDA-4463-BBDB-3DD3BA0FEE68}" type="presOf" srcId="{E6AE49D7-38BD-4A63-81D6-09217EDD5B87}" destId="{B79A9BE1-5FD2-4896-8FB8-39BEEA7320A7}" srcOrd="0" destOrd="0" presId="urn:microsoft.com/office/officeart/2005/8/layout/radial6"/>
    <dgm:cxn modelId="{7DA2DBB2-9252-4AB0-B952-14D2D353A050}" type="presOf" srcId="{38ED486B-D60A-4DCA-8421-04FAD28C5FD5}" destId="{40B1AC91-4235-466A-844C-879CC8DEE488}" srcOrd="0" destOrd="0" presId="urn:microsoft.com/office/officeart/2005/8/layout/radial6"/>
    <dgm:cxn modelId="{279537A2-5EC7-4B6D-A5EC-C3D15E5BEFDC}" srcId="{D04F3CE7-497B-4BE6-95E9-67CF3F59EE8E}" destId="{5C0CF127-F6C4-4609-A1FC-D3B9DA0ECE99}" srcOrd="0" destOrd="0" parTransId="{00F74BE2-7304-4D74-AB0A-71DBD0F10082}" sibTransId="{14321D15-ACDB-4810-A368-72C0F6C698CC}"/>
    <dgm:cxn modelId="{0E9D3E75-B08C-427E-BD58-36243672B842}" srcId="{D04F3CE7-497B-4BE6-95E9-67CF3F59EE8E}" destId="{5DE5AFDE-AAA8-4422-8F50-8E0BC83CB857}" srcOrd="2" destOrd="0" parTransId="{0B13ACF9-0694-4BD1-9C07-24C7A265BC43}" sibTransId="{E6AE49D7-38BD-4A63-81D6-09217EDD5B87}"/>
    <dgm:cxn modelId="{52A4D21D-0898-4147-80BE-D05BB8FF7A5B}" srcId="{D04F3CE7-497B-4BE6-95E9-67CF3F59EE8E}" destId="{8E7264C9-9A12-4293-8B85-9CD6D295CC52}" srcOrd="1" destOrd="0" parTransId="{9C70FE96-7DA7-430E-B807-B85A7F561F84}" sibTransId="{C97F2E98-79C3-47C6-8C8F-7FED225B92CE}"/>
    <dgm:cxn modelId="{D9AF677B-2AD3-47E0-831E-13F3AA93DBE4}" type="presOf" srcId="{418F6815-4935-4BCE-B56B-11CFD1B6AD96}" destId="{BCAD3D98-D33A-4C9F-B1E6-A911729962FD}" srcOrd="0" destOrd="0" presId="urn:microsoft.com/office/officeart/2005/8/layout/radial6"/>
    <dgm:cxn modelId="{066C998C-DC4C-4727-94C4-228CD8974E09}" type="presParOf" srcId="{F1AE6F3D-1FAA-4C47-BBD8-A67019624B4F}" destId="{6F8E398E-F4EA-467C-8851-277B6F8A8094}" srcOrd="0" destOrd="0" presId="urn:microsoft.com/office/officeart/2005/8/layout/radial6"/>
    <dgm:cxn modelId="{18CC72E1-3E15-4419-A415-25A8D0EE8B29}" type="presParOf" srcId="{F1AE6F3D-1FAA-4C47-BBD8-A67019624B4F}" destId="{51B8E79E-DBEE-48D7-A9E8-CE44656D91C2}" srcOrd="1" destOrd="0" presId="urn:microsoft.com/office/officeart/2005/8/layout/radial6"/>
    <dgm:cxn modelId="{0B3466A0-F957-4264-93E6-6F069AA8C7A1}" type="presParOf" srcId="{F1AE6F3D-1FAA-4C47-BBD8-A67019624B4F}" destId="{91180A5C-1E7B-41F5-90E7-2BB463F9F7F5}" srcOrd="2" destOrd="0" presId="urn:microsoft.com/office/officeart/2005/8/layout/radial6"/>
    <dgm:cxn modelId="{CEF9EADD-42A6-47A6-80C3-B33900FE6FC4}" type="presParOf" srcId="{F1AE6F3D-1FAA-4C47-BBD8-A67019624B4F}" destId="{3A5A7DA4-3D1D-49C9-95DB-2783652622B7}" srcOrd="3" destOrd="0" presId="urn:microsoft.com/office/officeart/2005/8/layout/radial6"/>
    <dgm:cxn modelId="{A0BAF5B0-5B63-44AA-B6DE-EFBBF8AE0615}" type="presParOf" srcId="{F1AE6F3D-1FAA-4C47-BBD8-A67019624B4F}" destId="{410099AF-6975-43FE-B185-E37CD5D72CF5}" srcOrd="4" destOrd="0" presId="urn:microsoft.com/office/officeart/2005/8/layout/radial6"/>
    <dgm:cxn modelId="{28DC1208-B01F-4E54-930B-6F5347473D5C}" type="presParOf" srcId="{F1AE6F3D-1FAA-4C47-BBD8-A67019624B4F}" destId="{DFE72FB1-A56E-439B-980C-740BA5DD2AD3}" srcOrd="5" destOrd="0" presId="urn:microsoft.com/office/officeart/2005/8/layout/radial6"/>
    <dgm:cxn modelId="{EB7807D8-1C8C-4E9C-B5EE-567D69E5CA3A}" type="presParOf" srcId="{F1AE6F3D-1FAA-4C47-BBD8-A67019624B4F}" destId="{57838013-EA7D-4C35-A452-77E40513EAB0}" srcOrd="6" destOrd="0" presId="urn:microsoft.com/office/officeart/2005/8/layout/radial6"/>
    <dgm:cxn modelId="{C65F400E-AE3F-414C-8F2A-9707346ED763}" type="presParOf" srcId="{F1AE6F3D-1FAA-4C47-BBD8-A67019624B4F}" destId="{729C76B6-FBA5-4735-93AB-25B68962C3BF}" srcOrd="7" destOrd="0" presId="urn:microsoft.com/office/officeart/2005/8/layout/radial6"/>
    <dgm:cxn modelId="{C96780CE-F3F1-4A9E-BBCC-547EC047DE7C}" type="presParOf" srcId="{F1AE6F3D-1FAA-4C47-BBD8-A67019624B4F}" destId="{52DF7C7A-ECE2-47D7-A9EC-44CF6E670AEB}" srcOrd="8" destOrd="0" presId="urn:microsoft.com/office/officeart/2005/8/layout/radial6"/>
    <dgm:cxn modelId="{40030DFA-6FDF-434B-B415-A613759E34A7}" type="presParOf" srcId="{F1AE6F3D-1FAA-4C47-BBD8-A67019624B4F}" destId="{B79A9BE1-5FD2-4896-8FB8-39BEEA7320A7}" srcOrd="9" destOrd="0" presId="urn:microsoft.com/office/officeart/2005/8/layout/radial6"/>
    <dgm:cxn modelId="{3FDE89DB-946E-4E08-A991-28088678364C}" type="presParOf" srcId="{F1AE6F3D-1FAA-4C47-BBD8-A67019624B4F}" destId="{BCAD3D98-D33A-4C9F-B1E6-A911729962FD}" srcOrd="10" destOrd="0" presId="urn:microsoft.com/office/officeart/2005/8/layout/radial6"/>
    <dgm:cxn modelId="{71522B2D-63F3-478A-AFB7-5ADB31CDB88C}" type="presParOf" srcId="{F1AE6F3D-1FAA-4C47-BBD8-A67019624B4F}" destId="{8B74C1D6-0E7E-4923-A2F7-E59EE3F59C65}" srcOrd="11" destOrd="0" presId="urn:microsoft.com/office/officeart/2005/8/layout/radial6"/>
    <dgm:cxn modelId="{DB7EF5D5-9C5E-413E-9A0D-5873238DAE87}" type="presParOf" srcId="{F1AE6F3D-1FAA-4C47-BBD8-A67019624B4F}" destId="{40B1AC91-4235-466A-844C-879CC8DEE48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1AC91-4235-466A-844C-879CC8DEE488}">
      <dsp:nvSpPr>
        <dsp:cNvPr id="0" name=""/>
        <dsp:cNvSpPr/>
      </dsp:nvSpPr>
      <dsp:spPr>
        <a:xfrm>
          <a:off x="389655" y="648073"/>
          <a:ext cx="2595686" cy="2595686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A9BE1-5FD2-4896-8FB8-39BEEA7320A7}">
      <dsp:nvSpPr>
        <dsp:cNvPr id="0" name=""/>
        <dsp:cNvSpPr/>
      </dsp:nvSpPr>
      <dsp:spPr>
        <a:xfrm>
          <a:off x="389655" y="648073"/>
          <a:ext cx="2595686" cy="2595686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838013-EA7D-4C35-A452-77E40513EAB0}">
      <dsp:nvSpPr>
        <dsp:cNvPr id="0" name=""/>
        <dsp:cNvSpPr/>
      </dsp:nvSpPr>
      <dsp:spPr>
        <a:xfrm>
          <a:off x="389655" y="648073"/>
          <a:ext cx="2595686" cy="2595686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A7DA4-3D1D-49C9-95DB-2783652622B7}">
      <dsp:nvSpPr>
        <dsp:cNvPr id="0" name=""/>
        <dsp:cNvSpPr/>
      </dsp:nvSpPr>
      <dsp:spPr>
        <a:xfrm>
          <a:off x="389655" y="648073"/>
          <a:ext cx="2595686" cy="2595686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E398E-F4EA-467C-8851-277B6F8A8094}">
      <dsp:nvSpPr>
        <dsp:cNvPr id="0" name=""/>
        <dsp:cNvSpPr/>
      </dsp:nvSpPr>
      <dsp:spPr>
        <a:xfrm>
          <a:off x="1090117" y="1348535"/>
          <a:ext cx="1194762" cy="11947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Lectures &amp; Tutorials</a:t>
          </a:r>
          <a:endParaRPr lang="en-GB" sz="1600" kern="1200" dirty="0"/>
        </a:p>
      </dsp:txBody>
      <dsp:txXfrm>
        <a:off x="1265086" y="1523504"/>
        <a:ext cx="844824" cy="844824"/>
      </dsp:txXfrm>
    </dsp:sp>
    <dsp:sp modelId="{51B8E79E-DBEE-48D7-A9E8-CE44656D91C2}">
      <dsp:nvSpPr>
        <dsp:cNvPr id="0" name=""/>
        <dsp:cNvSpPr/>
      </dsp:nvSpPr>
      <dsp:spPr>
        <a:xfrm>
          <a:off x="1269332" y="260014"/>
          <a:ext cx="836333" cy="836333"/>
        </a:xfrm>
        <a:prstGeom prst="ellipse">
          <a:avLst/>
        </a:prstGeom>
        <a:solidFill>
          <a:schemeClr val="accent1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Assessment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&amp;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Feedback</a:t>
          </a:r>
          <a:endParaRPr lang="en-GB" sz="800" kern="1200" dirty="0"/>
        </a:p>
      </dsp:txBody>
      <dsp:txXfrm>
        <a:off x="1391810" y="382492"/>
        <a:ext cx="591377" cy="591377"/>
      </dsp:txXfrm>
    </dsp:sp>
    <dsp:sp modelId="{410099AF-6975-43FE-B185-E37CD5D72CF5}">
      <dsp:nvSpPr>
        <dsp:cNvPr id="0" name=""/>
        <dsp:cNvSpPr/>
      </dsp:nvSpPr>
      <dsp:spPr>
        <a:xfrm>
          <a:off x="2537067" y="1527750"/>
          <a:ext cx="836333" cy="836333"/>
        </a:xfrm>
        <a:prstGeom prst="ellipse">
          <a:avLst/>
        </a:prstGeom>
        <a:solidFill>
          <a:srgbClr val="CC33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Podcasts</a:t>
          </a:r>
          <a:endParaRPr lang="en-GB" sz="800" kern="1200" dirty="0"/>
        </a:p>
      </dsp:txBody>
      <dsp:txXfrm>
        <a:off x="2659545" y="1650228"/>
        <a:ext cx="591377" cy="591377"/>
      </dsp:txXfrm>
    </dsp:sp>
    <dsp:sp modelId="{729C76B6-FBA5-4735-93AB-25B68962C3BF}">
      <dsp:nvSpPr>
        <dsp:cNvPr id="0" name=""/>
        <dsp:cNvSpPr/>
      </dsp:nvSpPr>
      <dsp:spPr>
        <a:xfrm>
          <a:off x="1269332" y="2795485"/>
          <a:ext cx="836333" cy="836333"/>
        </a:xfrm>
        <a:prstGeom prst="ellipse">
          <a:avLst/>
        </a:prstGeom>
        <a:solidFill>
          <a:srgbClr val="BE0F3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Facebook</a:t>
          </a:r>
          <a:endParaRPr lang="en-GB" sz="800" kern="1200" dirty="0"/>
        </a:p>
      </dsp:txBody>
      <dsp:txXfrm>
        <a:off x="1391810" y="2917963"/>
        <a:ext cx="591377" cy="591377"/>
      </dsp:txXfrm>
    </dsp:sp>
    <dsp:sp modelId="{BCAD3D98-D33A-4C9F-B1E6-A911729962FD}">
      <dsp:nvSpPr>
        <dsp:cNvPr id="0" name=""/>
        <dsp:cNvSpPr/>
      </dsp:nvSpPr>
      <dsp:spPr>
        <a:xfrm>
          <a:off x="1596" y="1527750"/>
          <a:ext cx="836333" cy="836333"/>
        </a:xfrm>
        <a:prstGeom prst="ellipse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u="none" kern="1200" dirty="0" smtClean="0">
              <a:solidFill>
                <a:schemeClr val="bg1"/>
              </a:solidFill>
            </a:rPr>
            <a:t>Moodle</a:t>
          </a:r>
          <a:endParaRPr lang="en-GB" sz="800" u="none" kern="1200" dirty="0">
            <a:solidFill>
              <a:schemeClr val="bg1"/>
            </a:solidFill>
          </a:endParaRPr>
        </a:p>
      </dsp:txBody>
      <dsp:txXfrm>
        <a:off x="124074" y="1650228"/>
        <a:ext cx="591377" cy="591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C1CB87D-ACF9-42C6-95C6-1A21902E5323}" type="datetimeFigureOut">
              <a:rPr lang="en-GB"/>
              <a:pPr>
                <a:defRPr/>
              </a:pPr>
              <a:t>15/06/2015</a:t>
            </a:fld>
            <a:endParaRPr lang="en-GB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DA9B6769-8BC3-4653-AD35-65266C9A06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467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1D45641F-2D93-41D2-ABE7-183B0A115A92}" type="datetimeFigureOut">
              <a:rPr lang="en-GB"/>
              <a:pPr>
                <a:defRPr/>
              </a:pPr>
              <a:t>15/06/2015</a:t>
            </a:fld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F0BC4EA-35E2-4798-ABF7-A45F466514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902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729" tIns="46865" rIns="93729" bIns="46865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59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44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7838"/>
            <a:ext cx="2057400" cy="5222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7838"/>
            <a:ext cx="6019800" cy="5222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066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F5E22-B90F-4CC3-9627-14A975789868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065C7-99A2-4288-A8FB-9E80CD1CA9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049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31D31-D9A4-4964-A0E4-E496DB7A4273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2CF43-9204-4F95-9DEC-FAF76D3633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430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E6E43-5FF2-40A3-B602-48FF260E5BC4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525CD-40A1-452F-AFB7-BD1665B392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039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47E3E-4423-4D25-B8FC-38FDE4D14CDD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DE404-E5FB-4066-8F0D-8837B90F91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9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8BC93-3ED2-4543-88E9-A6A2F064E912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AB649-064D-4D2E-978C-63FA13A0FB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217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60F6F-04D1-4960-86DD-672955F79EDE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E1545-0F6A-4D03-9C01-25E6883ED8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19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0A592-CA6F-4486-BFCE-39050B36CFD6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D2E51-75AC-46D9-9A07-085D5D1E5D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776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47E15-9362-4238-87FE-50257CF178CE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3DB98-17A9-4FDA-9CE1-3EEEF9DD10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087758"/>
            <a:ext cx="8448674" cy="42281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08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0F327-1F37-4954-83C3-CA8495AFBD65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C2164-AE8B-4AD0-974E-50BC77075E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619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62E52-5822-471C-A7FF-AEAA28994410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2D51D-1E56-4AA9-94B7-D9432AF0E8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108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8773-0A12-4AAF-A549-7128E1C3A285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A7D18-E266-4C2F-BBF2-C80F164125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36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571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0325"/>
            <a:ext cx="4038600" cy="4370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0325"/>
            <a:ext cx="4038600" cy="4370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4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07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20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54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676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049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1279525"/>
            <a:ext cx="84486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2079625"/>
            <a:ext cx="8448675" cy="422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28" name="Picture 17" descr="ENU_Logo_be0f34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352425"/>
            <a:ext cx="2200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B6D4535-085D-47C1-B334-58069B837BB1}" type="datetimeFigureOut">
              <a:rPr lang="en-US"/>
              <a:pPr>
                <a:defRPr/>
              </a:pPr>
              <a:t>6/15/2015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F2852B41-B1D0-4F48-939B-61D35287E0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hyperlink" Target="http://onlinevideo.napier.ac.uk/Play/2455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onlinevideo.napier.ac.uk/Play/245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Intro P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en-GB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en-GB"/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300266" y="785732"/>
            <a:ext cx="853150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b="1" dirty="0">
                <a:solidFill>
                  <a:schemeClr val="accent3"/>
                </a:solidFill>
              </a:rPr>
              <a:t>Employability Skills in Large Business Modules: </a:t>
            </a:r>
            <a:endParaRPr lang="en-GB" sz="2800" b="1" dirty="0" smtClean="0">
              <a:solidFill>
                <a:schemeClr val="accent3"/>
              </a:solidFill>
            </a:endParaRPr>
          </a:p>
          <a:p>
            <a:r>
              <a:rPr lang="en-GB" sz="2800" b="1" dirty="0" smtClean="0">
                <a:solidFill>
                  <a:schemeClr val="accent3"/>
                </a:solidFill>
              </a:rPr>
              <a:t>Built-in </a:t>
            </a:r>
            <a:r>
              <a:rPr lang="en-GB" sz="2800" b="1" dirty="0">
                <a:solidFill>
                  <a:schemeClr val="accent3"/>
                </a:solidFill>
              </a:rPr>
              <a:t>or Bolted-on?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-15034" y="6128750"/>
            <a:ext cx="486492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 dirty="0" smtClean="0"/>
              <a:t>April Edwards, Confident Futures</a:t>
            </a:r>
          </a:p>
          <a:p>
            <a:pPr eaLnBrk="1" hangingPunct="1"/>
            <a:r>
              <a:rPr lang="en-GB" sz="1400" b="1" dirty="0" smtClean="0"/>
              <a:t>Stephen Robertson, Strategy, Operations &amp; Economics</a:t>
            </a:r>
          </a:p>
          <a:p>
            <a:pPr eaLnBrk="1" hangingPunct="1"/>
            <a:r>
              <a:rPr lang="en-GB" sz="1400" b="1" dirty="0" smtClean="0"/>
              <a:t>June 2015</a:t>
            </a:r>
            <a:endParaRPr lang="en-GB" sz="1400" b="1" dirty="0"/>
          </a:p>
        </p:txBody>
      </p:sp>
      <p:pic>
        <p:nvPicPr>
          <p:cNvPr id="9" name="Picture 10" descr="Yellow-plus-black-CF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3726" y="5977721"/>
            <a:ext cx="2892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449" y="285379"/>
            <a:ext cx="27606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What did you do?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05848556"/>
              </p:ext>
            </p:extLst>
          </p:nvPr>
        </p:nvGraphicFramePr>
        <p:xfrm>
          <a:off x="714121" y="904146"/>
          <a:ext cx="3374998" cy="389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" name="Picture 7" descr="C:\Documents and Settings\qa47\Local Settings\Temporary Internet Files\Content.IE5\J0UY6KUC\MCj01875870000[1].wmf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64745" y="1394018"/>
            <a:ext cx="2447925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213449" y="5157627"/>
            <a:ext cx="42558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Trimester 1: </a:t>
            </a:r>
          </a:p>
          <a:p>
            <a:pPr algn="ctr"/>
            <a:r>
              <a:rPr lang="en-GB" sz="2400" dirty="0" smtClean="0"/>
              <a:t>255 students in 10 tutorials</a:t>
            </a:r>
          </a:p>
          <a:p>
            <a:pPr algn="ctr"/>
            <a:r>
              <a:rPr lang="en-GB" sz="2400" dirty="0" smtClean="0"/>
              <a:t>Trimester 2: </a:t>
            </a:r>
          </a:p>
          <a:p>
            <a:pPr algn="ctr"/>
            <a:r>
              <a:rPr lang="en-GB" sz="2400" dirty="0" smtClean="0"/>
              <a:t>185 students in 8 tutorials</a:t>
            </a:r>
            <a:endParaRPr lang="en-GB" sz="2400" dirty="0"/>
          </a:p>
        </p:txBody>
      </p:sp>
      <p:sp>
        <p:nvSpPr>
          <p:cNvPr id="25" name="Rectangle 24"/>
          <p:cNvSpPr/>
          <p:nvPr/>
        </p:nvSpPr>
        <p:spPr>
          <a:xfrm>
            <a:off x="4702478" y="5332772"/>
            <a:ext cx="43002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/>
              <a:t>Help </a:t>
            </a:r>
            <a:r>
              <a:rPr lang="en-GB" sz="2400" dirty="0"/>
              <a:t>students to develop a wide range of relevant skills, attributes and attitudes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4962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3986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Introduction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8920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The Role of The Manager</a:t>
            </a:r>
          </a:p>
        </p:txBody>
      </p:sp>
      <p:sp>
        <p:nvSpPr>
          <p:cNvPr id="5" name="Rectangle 4"/>
          <p:cNvSpPr/>
          <p:nvPr/>
        </p:nvSpPr>
        <p:spPr>
          <a:xfrm>
            <a:off x="1993854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Teams &amp; Culture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728788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External View</a:t>
            </a:r>
          </a:p>
        </p:txBody>
      </p:sp>
      <p:sp>
        <p:nvSpPr>
          <p:cNvPr id="7" name="Rectangle 6"/>
          <p:cNvSpPr/>
          <p:nvPr/>
        </p:nvSpPr>
        <p:spPr>
          <a:xfrm>
            <a:off x="3463722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Business Structures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198656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Decision Making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4933590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Ethics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68524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Influence &amp; </a:t>
            </a:r>
            <a:r>
              <a:rPr lang="en-GB" sz="2000" dirty="0" smtClean="0">
                <a:solidFill>
                  <a:schemeClr val="tx1"/>
                </a:solidFill>
              </a:rPr>
              <a:t>Power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3458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Strategy &amp; Leadership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38392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Planning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73330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Revision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0800000">
            <a:off x="3672361" y="4767209"/>
            <a:ext cx="318499" cy="54453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 rot="10800000">
            <a:off x="4409906" y="4766995"/>
            <a:ext cx="318499" cy="54453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 rot="10800000">
            <a:off x="7348661" y="4762216"/>
            <a:ext cx="318499" cy="54453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267182" y="5322016"/>
            <a:ext cx="179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Presentation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604522" y="5320306"/>
            <a:ext cx="179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Report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200700" y="285378"/>
            <a:ext cx="2930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How did you do it?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66158" y="1149062"/>
            <a:ext cx="1797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Before</a:t>
            </a:r>
            <a:endParaRPr lang="en-GB" sz="2800" b="1" dirty="0"/>
          </a:p>
        </p:txBody>
      </p:sp>
      <p:sp>
        <p:nvSpPr>
          <p:cNvPr id="22" name="Down Arrow 21"/>
          <p:cNvSpPr/>
          <p:nvPr/>
        </p:nvSpPr>
        <p:spPr>
          <a:xfrm rot="10800000">
            <a:off x="5127375" y="4785833"/>
            <a:ext cx="318499" cy="1265646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59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3986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Introduction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8920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The Role of The Manager</a:t>
            </a:r>
          </a:p>
        </p:txBody>
      </p:sp>
      <p:sp>
        <p:nvSpPr>
          <p:cNvPr id="5" name="Rectangle 4"/>
          <p:cNvSpPr/>
          <p:nvPr/>
        </p:nvSpPr>
        <p:spPr>
          <a:xfrm>
            <a:off x="1993854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Teams &amp; Culture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728788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External View</a:t>
            </a:r>
          </a:p>
        </p:txBody>
      </p:sp>
      <p:sp>
        <p:nvSpPr>
          <p:cNvPr id="7" name="Rectangle 6"/>
          <p:cNvSpPr/>
          <p:nvPr/>
        </p:nvSpPr>
        <p:spPr>
          <a:xfrm>
            <a:off x="3463722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Business Structures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198656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Decision Making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4933590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Feedback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8524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Ethics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3458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Influence &amp; Power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38392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Planning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73330" y="2215791"/>
            <a:ext cx="732897" cy="240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Revision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0800000">
            <a:off x="3672361" y="4767209"/>
            <a:ext cx="318499" cy="54453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 rot="10800000">
            <a:off x="4409906" y="4766995"/>
            <a:ext cx="318499" cy="54453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 rot="10800000">
            <a:off x="7348661" y="4762216"/>
            <a:ext cx="318499" cy="54453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267182" y="5322016"/>
            <a:ext cx="179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Presentation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604522" y="5320306"/>
            <a:ext cx="179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Report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666158" y="1149062"/>
            <a:ext cx="1797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After</a:t>
            </a:r>
            <a:endParaRPr lang="en-GB" sz="2800" b="1" dirty="0"/>
          </a:p>
        </p:txBody>
      </p:sp>
      <p:sp>
        <p:nvSpPr>
          <p:cNvPr id="21" name="Rectangle 20"/>
          <p:cNvSpPr/>
          <p:nvPr/>
        </p:nvSpPr>
        <p:spPr>
          <a:xfrm>
            <a:off x="200700" y="285378"/>
            <a:ext cx="2930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How did you do it?</a:t>
            </a:r>
          </a:p>
        </p:txBody>
      </p:sp>
      <p:sp>
        <p:nvSpPr>
          <p:cNvPr id="23" name="Down Arrow 22"/>
          <p:cNvSpPr/>
          <p:nvPr/>
        </p:nvSpPr>
        <p:spPr>
          <a:xfrm rot="10800000">
            <a:off x="5127375" y="4785833"/>
            <a:ext cx="318499" cy="1265646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373956" y="5400251"/>
            <a:ext cx="1468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Lecture</a:t>
            </a:r>
          </a:p>
          <a:p>
            <a:r>
              <a:rPr lang="en-GB" dirty="0" smtClean="0"/>
              <a:t>Tutorials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24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700" y="285378"/>
            <a:ext cx="4246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Why did you do it that way?</a:t>
            </a:r>
          </a:p>
        </p:txBody>
      </p:sp>
      <p:pic>
        <p:nvPicPr>
          <p:cNvPr id="3" name="Picture 7" descr="C:\Documents and Settings\qa47\Local Settings\Temporary Internet Files\Content.IE5\J0UY6KUC\MCj01875870000[1].wm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59262" y="2363056"/>
            <a:ext cx="2131080" cy="2509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71254" y="1252592"/>
            <a:ext cx="2856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70C0"/>
                </a:solidFill>
              </a:rPr>
              <a:t>Performance Goal (%)</a:t>
            </a:r>
            <a:endParaRPr lang="en-GB" sz="20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1751" y="1252592"/>
            <a:ext cx="3772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70C0"/>
                </a:solidFill>
              </a:rPr>
              <a:t>Learning Goal (%+feedback)</a:t>
            </a:r>
            <a:endParaRPr lang="en-GB" sz="2000" b="1" dirty="0">
              <a:solidFill>
                <a:srgbClr val="0070C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099389" y="1253448"/>
            <a:ext cx="830443" cy="367621"/>
          </a:xfrm>
          <a:prstGeom prst="rightArrow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7" name="TextBox 6"/>
          <p:cNvSpPr txBox="1"/>
          <p:nvPr/>
        </p:nvSpPr>
        <p:spPr>
          <a:xfrm>
            <a:off x="7602870" y="1643869"/>
            <a:ext cx="1304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3">
                    <a:lumMod val="50000"/>
                  </a:schemeClr>
                </a:solidFill>
              </a:rPr>
              <a:t>Dweck</a:t>
            </a:r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 2006</a:t>
            </a:r>
            <a:endParaRPr lang="en-GB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699" y="2296248"/>
            <a:ext cx="3484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Feedback to the whole team</a:t>
            </a:r>
          </a:p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Explain the criteria</a:t>
            </a:r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699" y="3080127"/>
            <a:ext cx="3251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3">
                    <a:lumMod val="50000"/>
                  </a:schemeClr>
                </a:solidFill>
              </a:rPr>
              <a:t>Ecclestone</a:t>
            </a:r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en-GB" sz="1400" dirty="0" err="1" smtClean="0">
                <a:solidFill>
                  <a:schemeClr val="accent3">
                    <a:lumMod val="50000"/>
                  </a:schemeClr>
                </a:solidFill>
              </a:rPr>
              <a:t>Boud</a:t>
            </a:r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 &amp; </a:t>
            </a:r>
            <a:r>
              <a:rPr lang="en-GB" sz="1400" dirty="0" err="1" smtClean="0">
                <a:solidFill>
                  <a:schemeClr val="accent3">
                    <a:lumMod val="50000"/>
                  </a:schemeClr>
                </a:solidFill>
              </a:rPr>
              <a:t>Falchikov</a:t>
            </a:r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 2006</a:t>
            </a:r>
            <a:endParaRPr lang="en-GB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699" y="4041118"/>
            <a:ext cx="3484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Long-term use of feedback for growth which helps develop better team skills.</a:t>
            </a:r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699" y="5071573"/>
            <a:ext cx="30253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3">
                    <a:lumMod val="50000"/>
                  </a:schemeClr>
                </a:solidFill>
              </a:rPr>
              <a:t>Falchikov</a:t>
            </a:r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en-GB" sz="1400" dirty="0" err="1" smtClean="0">
                <a:solidFill>
                  <a:schemeClr val="accent3">
                    <a:lumMod val="50000"/>
                  </a:schemeClr>
                </a:solidFill>
              </a:rPr>
              <a:t>Boud</a:t>
            </a:r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 &amp; </a:t>
            </a:r>
            <a:r>
              <a:rPr lang="en-GB" sz="1400" dirty="0" err="1" smtClean="0">
                <a:solidFill>
                  <a:schemeClr val="accent3">
                    <a:lumMod val="50000"/>
                  </a:schemeClr>
                </a:solidFill>
              </a:rPr>
              <a:t>Falchikov</a:t>
            </a:r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 2006</a:t>
            </a:r>
            <a:endParaRPr lang="en-GB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699" y="5703796"/>
            <a:ext cx="6438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Feedback from multiple sources.</a:t>
            </a:r>
          </a:p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Students need to know how to use the feedback given.</a:t>
            </a:r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699" y="6487675"/>
            <a:ext cx="30253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3">
                    <a:lumMod val="50000"/>
                  </a:schemeClr>
                </a:solidFill>
              </a:rPr>
              <a:t>Boud</a:t>
            </a:r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 &amp; </a:t>
            </a:r>
            <a:r>
              <a:rPr lang="en-GB" sz="1400" dirty="0" err="1" smtClean="0">
                <a:solidFill>
                  <a:schemeClr val="accent3">
                    <a:lumMod val="50000"/>
                  </a:schemeClr>
                </a:solidFill>
              </a:rPr>
              <a:t>Falchikov</a:t>
            </a:r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 2006</a:t>
            </a:r>
            <a:endParaRPr lang="en-GB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53017" y="2309439"/>
            <a:ext cx="3129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</a:rPr>
              <a:t>Feedback on feedback for the module delivery team.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02870" y="3139615"/>
            <a:ext cx="1304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Bain 2004</a:t>
            </a:r>
            <a:endParaRPr lang="en-GB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4625" y="4177597"/>
            <a:ext cx="32757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</a:rPr>
              <a:t>What we do is as important as what we say. We need to demonstrate openness.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32498" y="5285171"/>
            <a:ext cx="14632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3">
                    <a:lumMod val="50000"/>
                  </a:schemeClr>
                </a:solidFill>
              </a:rPr>
              <a:t>Brookfield 1995</a:t>
            </a:r>
            <a:endParaRPr lang="en-GB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38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2345068"/>
              </p:ext>
            </p:extLst>
          </p:nvPr>
        </p:nvGraphicFramePr>
        <p:xfrm>
          <a:off x="534256" y="1345915"/>
          <a:ext cx="7993295" cy="486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206623" y="285378"/>
            <a:ext cx="4371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What difference did it make?</a:t>
            </a:r>
          </a:p>
        </p:txBody>
      </p:sp>
    </p:spTree>
    <p:extLst>
      <p:ext uri="{BB962C8B-B14F-4D97-AF65-F5344CB8AC3E}">
        <p14:creationId xmlns:p14="http://schemas.microsoft.com/office/powerpoint/2010/main" val="186940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623" y="285378"/>
            <a:ext cx="4371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What difference did it make?</a:t>
            </a:r>
          </a:p>
        </p:txBody>
      </p:sp>
      <p:sp>
        <p:nvSpPr>
          <p:cNvPr id="9" name="Rectangle 8"/>
          <p:cNvSpPr/>
          <p:nvPr/>
        </p:nvSpPr>
        <p:spPr>
          <a:xfrm>
            <a:off x="554796" y="886899"/>
            <a:ext cx="5707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The assessment criteria for marking are clear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076742"/>
              </p:ext>
            </p:extLst>
          </p:nvPr>
        </p:nvGraphicFramePr>
        <p:xfrm>
          <a:off x="391614" y="1379476"/>
          <a:ext cx="8373437" cy="2606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5331461"/>
              </p:ext>
            </p:extLst>
          </p:nvPr>
        </p:nvGraphicFramePr>
        <p:xfrm>
          <a:off x="396751" y="4100860"/>
          <a:ext cx="8363164" cy="251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376" y="1469207"/>
            <a:ext cx="400110" cy="18928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1400" b="1" dirty="0" smtClean="0"/>
              <a:t>Trimester One</a:t>
            </a:r>
            <a:endParaRPr lang="en-GB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1666" y="4210655"/>
            <a:ext cx="400110" cy="18928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1400" b="1" dirty="0" smtClean="0"/>
              <a:t>Trimester Two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417055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623" y="285378"/>
            <a:ext cx="4371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What difference did it make?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718161"/>
              </p:ext>
            </p:extLst>
          </p:nvPr>
        </p:nvGraphicFramePr>
        <p:xfrm>
          <a:off x="381340" y="1379475"/>
          <a:ext cx="8393986" cy="2618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122945"/>
              </p:ext>
            </p:extLst>
          </p:nvPr>
        </p:nvGraphicFramePr>
        <p:xfrm>
          <a:off x="385259" y="4080312"/>
          <a:ext cx="8386148" cy="251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554796" y="886899"/>
            <a:ext cx="80329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Feedback on my assessment has helped to improve my learning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76" y="1469207"/>
            <a:ext cx="400110" cy="18928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1400" b="1" dirty="0" smtClean="0"/>
              <a:t>Trimester One</a:t>
            </a:r>
            <a:endParaRPr lang="en-GB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1666" y="4210655"/>
            <a:ext cx="400110" cy="18928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1400" b="1" dirty="0" smtClean="0"/>
              <a:t>Trimester Two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23839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623" y="285378"/>
            <a:ext cx="2307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</a:rPr>
              <a:t>Reference List</a:t>
            </a:r>
            <a:endParaRPr lang="en-GB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7416" y="1720840"/>
            <a:ext cx="69145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Bain, K. (2004) What The Best College Teachers Do (Kindle) Cambridge, MA. U.S.A.: Harvard University Press</a:t>
            </a:r>
          </a:p>
          <a:p>
            <a:endParaRPr lang="en-GB" dirty="0"/>
          </a:p>
          <a:p>
            <a:r>
              <a:rPr lang="en-GB" dirty="0" err="1"/>
              <a:t>Boud</a:t>
            </a:r>
            <a:r>
              <a:rPr lang="en-GB" dirty="0"/>
              <a:t>, D. &amp; </a:t>
            </a:r>
            <a:r>
              <a:rPr lang="en-GB" dirty="0" err="1"/>
              <a:t>Falchikov</a:t>
            </a:r>
            <a:r>
              <a:rPr lang="en-GB" dirty="0"/>
              <a:t>, N. (</a:t>
            </a:r>
            <a:r>
              <a:rPr lang="en-GB" dirty="0" err="1"/>
              <a:t>Eds</a:t>
            </a:r>
            <a:r>
              <a:rPr lang="en-GB" dirty="0"/>
              <a:t>) (2007) Rethinking Assessment in Higher Education: Learning for the Longer Term (Kindle) : Routledge</a:t>
            </a:r>
          </a:p>
          <a:p>
            <a:endParaRPr lang="en-GB" dirty="0"/>
          </a:p>
          <a:p>
            <a:r>
              <a:rPr lang="en-GB" dirty="0"/>
              <a:t>Brookfield, S.D. (1995) Becoming a Critically Reflective Teacher (Kindle) San Francisco, CA. U.S.A.: </a:t>
            </a:r>
            <a:r>
              <a:rPr lang="en-GB" dirty="0" err="1"/>
              <a:t>Jossey</a:t>
            </a:r>
            <a:r>
              <a:rPr lang="en-GB" dirty="0"/>
              <a:t>-Bass</a:t>
            </a:r>
          </a:p>
          <a:p>
            <a:endParaRPr lang="en-GB" dirty="0"/>
          </a:p>
          <a:p>
            <a:r>
              <a:rPr lang="en-GB" dirty="0" err="1"/>
              <a:t>Dweck</a:t>
            </a:r>
            <a:r>
              <a:rPr lang="en-GB" dirty="0"/>
              <a:t>, C.S. (2012) </a:t>
            </a:r>
            <a:r>
              <a:rPr lang="en-GB" dirty="0" err="1"/>
              <a:t>Mindset</a:t>
            </a:r>
            <a:r>
              <a:rPr lang="en-GB" dirty="0"/>
              <a:t>: How You Can Fulfil Your Potential London, England: </a:t>
            </a:r>
            <a:r>
              <a:rPr lang="en-GB" dirty="0" smtClean="0"/>
              <a:t>Robinson</a:t>
            </a:r>
          </a:p>
          <a:p>
            <a:endParaRPr lang="en-GB" dirty="0"/>
          </a:p>
          <a:p>
            <a:r>
              <a:rPr lang="en-GB" dirty="0" err="1" smtClean="0"/>
              <a:t>Huxham</a:t>
            </a:r>
            <a:r>
              <a:rPr lang="en-GB" dirty="0" smtClean="0"/>
              <a:t>, M. (2103) Making Feedback Work For You Workbook Edinburgh, Scotland: Edinburgh Napier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</TotalTime>
  <Words>400</Words>
  <Application>Microsoft Office PowerPoint</Application>
  <PresentationFormat>On-screen Show (4:3)</PresentationFormat>
  <Paragraphs>85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Edinburgh Napier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edin_nap_uni_white_97-2003.pot</dc:title>
  <dc:creator>ML</dc:creator>
  <cp:lastModifiedBy>Stevie</cp:lastModifiedBy>
  <cp:revision>133</cp:revision>
  <dcterms:created xsi:type="dcterms:W3CDTF">2006-03-13T14:02:06Z</dcterms:created>
  <dcterms:modified xsi:type="dcterms:W3CDTF">2015-06-15T20:18:02Z</dcterms:modified>
</cp:coreProperties>
</file>