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75" r:id="rId3"/>
    <p:sldId id="274" r:id="rId4"/>
    <p:sldId id="271" r:id="rId5"/>
    <p:sldId id="265" r:id="rId6"/>
    <p:sldId id="272" r:id="rId7"/>
    <p:sldId id="276" r:id="rId8"/>
    <p:sldId id="277" r:id="rId9"/>
    <p:sldId id="273" r:id="rId10"/>
    <p:sldId id="278" r:id="rId11"/>
    <p:sldId id="266" r:id="rId12"/>
    <p:sldId id="267" r:id="rId13"/>
    <p:sldId id="279" r:id="rId14"/>
    <p:sldId id="268" r:id="rId15"/>
    <p:sldId id="280" r:id="rId16"/>
    <p:sldId id="259" r:id="rId17"/>
    <p:sldId id="258" r:id="rId18"/>
    <p:sldId id="262" r:id="rId19"/>
    <p:sldId id="263" r:id="rId20"/>
    <p:sldId id="27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0"/>
    <p:restoredTop sz="86410"/>
  </p:normalViewPr>
  <p:slideViewPr>
    <p:cSldViewPr>
      <p:cViewPr varScale="1">
        <p:scale>
          <a:sx n="100" d="100"/>
          <a:sy n="100" d="100"/>
        </p:scale>
        <p:origin x="270" y="96"/>
      </p:cViewPr>
      <p:guideLst>
        <p:guide orient="horz" pos="2160"/>
        <p:guide pos="2880"/>
      </p:guideLst>
    </p:cSldViewPr>
  </p:slideViewPr>
  <p:outlineViewPr>
    <p:cViewPr>
      <p:scale>
        <a:sx n="33" d="100"/>
        <a:sy n="33" d="100"/>
      </p:scale>
      <p:origin x="0" y="-6714"/>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8" d="100"/>
          <a:sy n="88" d="100"/>
        </p:scale>
        <p:origin x="296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81BE31-290C-4C48-96A9-113D62E3CE2F}" type="datetimeFigureOut">
              <a:rPr lang="en-GB" smtClean="0"/>
              <a:t>20/10/2015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F77589-3D19-4CCD-B3FE-A100FC5969A7}" type="slidenum">
              <a:rPr lang="en-GB" smtClean="0"/>
              <a:t>‹#›</a:t>
            </a:fld>
            <a:endParaRPr lang="en-GB"/>
          </a:p>
        </p:txBody>
      </p:sp>
    </p:spTree>
    <p:extLst>
      <p:ext uri="{BB962C8B-B14F-4D97-AF65-F5344CB8AC3E}">
        <p14:creationId xmlns:p14="http://schemas.microsoft.com/office/powerpoint/2010/main" val="3053385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2F77589-3D19-4CCD-B3FE-A100FC5969A7}" type="slidenum">
              <a:rPr lang="en-GB" smtClean="0"/>
              <a:t>1</a:t>
            </a:fld>
            <a:endParaRPr lang="en-GB"/>
          </a:p>
        </p:txBody>
      </p:sp>
    </p:spTree>
    <p:extLst>
      <p:ext uri="{BB962C8B-B14F-4D97-AF65-F5344CB8AC3E}">
        <p14:creationId xmlns:p14="http://schemas.microsoft.com/office/powerpoint/2010/main" val="33372180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2F77589-3D19-4CCD-B3FE-A100FC5969A7}" type="slidenum">
              <a:rPr lang="en-GB" smtClean="0"/>
              <a:t>2</a:t>
            </a:fld>
            <a:endParaRPr lang="en-GB"/>
          </a:p>
        </p:txBody>
      </p:sp>
    </p:spTree>
    <p:extLst>
      <p:ext uri="{BB962C8B-B14F-4D97-AF65-F5344CB8AC3E}">
        <p14:creationId xmlns:p14="http://schemas.microsoft.com/office/powerpoint/2010/main" val="34143299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2F77589-3D19-4CCD-B3FE-A100FC5969A7}" type="slidenum">
              <a:rPr lang="en-GB" smtClean="0"/>
              <a:t>3</a:t>
            </a:fld>
            <a:endParaRPr lang="en-GB"/>
          </a:p>
        </p:txBody>
      </p:sp>
    </p:spTree>
    <p:extLst>
      <p:ext uri="{BB962C8B-B14F-4D97-AF65-F5344CB8AC3E}">
        <p14:creationId xmlns:p14="http://schemas.microsoft.com/office/powerpoint/2010/main" val="4590560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2F77589-3D19-4CCD-B3FE-A100FC5969A7}" type="slidenum">
              <a:rPr lang="en-GB" smtClean="0"/>
              <a:t>4</a:t>
            </a:fld>
            <a:endParaRPr lang="en-GB"/>
          </a:p>
        </p:txBody>
      </p:sp>
    </p:spTree>
    <p:extLst>
      <p:ext uri="{BB962C8B-B14F-4D97-AF65-F5344CB8AC3E}">
        <p14:creationId xmlns:p14="http://schemas.microsoft.com/office/powerpoint/2010/main" val="23393833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2F77589-3D19-4CCD-B3FE-A100FC5969A7}" type="slidenum">
              <a:rPr lang="en-GB" smtClean="0"/>
              <a:t>5</a:t>
            </a:fld>
            <a:endParaRPr lang="en-GB"/>
          </a:p>
        </p:txBody>
      </p:sp>
    </p:spTree>
    <p:extLst>
      <p:ext uri="{BB962C8B-B14F-4D97-AF65-F5344CB8AC3E}">
        <p14:creationId xmlns:p14="http://schemas.microsoft.com/office/powerpoint/2010/main" val="37263695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2F77589-3D19-4CCD-B3FE-A100FC5969A7}" type="slidenum">
              <a:rPr lang="en-GB" smtClean="0"/>
              <a:t>6</a:t>
            </a:fld>
            <a:endParaRPr lang="en-GB"/>
          </a:p>
        </p:txBody>
      </p:sp>
    </p:spTree>
    <p:extLst>
      <p:ext uri="{BB962C8B-B14F-4D97-AF65-F5344CB8AC3E}">
        <p14:creationId xmlns:p14="http://schemas.microsoft.com/office/powerpoint/2010/main" val="24420746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7BD38BC-0598-48A1-99FF-AEA2613D6695}" type="slidenum">
              <a:rPr lang="en-GB"/>
              <a:pPr eaLnBrk="1" hangingPunct="1"/>
              <a:t>19</a:t>
            </a:fld>
            <a:endParaRPr lang="en-GB"/>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extLst>
      <p:ext uri="{BB962C8B-B14F-4D97-AF65-F5344CB8AC3E}">
        <p14:creationId xmlns:p14="http://schemas.microsoft.com/office/powerpoint/2010/main" val="2226669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rgbClr val="C00000"/>
                </a:solidFill>
              </a:defRPr>
            </a:lvl1p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888FE98-E762-460A-9C3A-76C16C3AEBBF}" type="datetimeFigureOut">
              <a:rPr lang="en-GB" smtClean="0"/>
              <a:t>20/10/2015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219713-B8F8-4303-91D0-1A2CFF4F23BB}" type="slidenum">
              <a:rPr lang="en-GB" smtClean="0"/>
              <a:t>‹#›</a:t>
            </a:fld>
            <a:endParaRPr lang="en-GB"/>
          </a:p>
        </p:txBody>
      </p:sp>
    </p:spTree>
    <p:extLst>
      <p:ext uri="{BB962C8B-B14F-4D97-AF65-F5344CB8AC3E}">
        <p14:creationId xmlns:p14="http://schemas.microsoft.com/office/powerpoint/2010/main" val="3001296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888FE98-E762-460A-9C3A-76C16C3AEBBF}" type="datetimeFigureOut">
              <a:rPr lang="en-GB" smtClean="0"/>
              <a:t>20/10/2015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219713-B8F8-4303-91D0-1A2CFF4F23BB}" type="slidenum">
              <a:rPr lang="en-GB" smtClean="0"/>
              <a:t>‹#›</a:t>
            </a:fld>
            <a:endParaRPr lang="en-GB"/>
          </a:p>
        </p:txBody>
      </p:sp>
    </p:spTree>
    <p:extLst>
      <p:ext uri="{BB962C8B-B14F-4D97-AF65-F5344CB8AC3E}">
        <p14:creationId xmlns:p14="http://schemas.microsoft.com/office/powerpoint/2010/main" val="2320823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888FE98-E762-460A-9C3A-76C16C3AEBBF}" type="datetimeFigureOut">
              <a:rPr lang="en-GB" smtClean="0"/>
              <a:t>20/10/2015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219713-B8F8-4303-91D0-1A2CFF4F23BB}" type="slidenum">
              <a:rPr lang="en-GB" smtClean="0"/>
              <a:t>‹#›</a:t>
            </a:fld>
            <a:endParaRPr lang="en-GB"/>
          </a:p>
        </p:txBody>
      </p:sp>
    </p:spTree>
    <p:extLst>
      <p:ext uri="{BB962C8B-B14F-4D97-AF65-F5344CB8AC3E}">
        <p14:creationId xmlns:p14="http://schemas.microsoft.com/office/powerpoint/2010/main" val="1680883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888FE98-E762-460A-9C3A-76C16C3AEBBF}" type="datetimeFigureOut">
              <a:rPr lang="en-GB" smtClean="0"/>
              <a:t>20/10/2015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219713-B8F8-4303-91D0-1A2CFF4F23BB}" type="slidenum">
              <a:rPr lang="en-GB" smtClean="0"/>
              <a:t>‹#›</a:t>
            </a:fld>
            <a:endParaRPr lang="en-GB"/>
          </a:p>
        </p:txBody>
      </p:sp>
    </p:spTree>
    <p:extLst>
      <p:ext uri="{BB962C8B-B14F-4D97-AF65-F5344CB8AC3E}">
        <p14:creationId xmlns:p14="http://schemas.microsoft.com/office/powerpoint/2010/main" val="3988948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888FE98-E762-460A-9C3A-76C16C3AEBBF}" type="datetimeFigureOut">
              <a:rPr lang="en-GB" smtClean="0"/>
              <a:t>20/10/2015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219713-B8F8-4303-91D0-1A2CFF4F23BB}" type="slidenum">
              <a:rPr lang="en-GB" smtClean="0"/>
              <a:t>‹#›</a:t>
            </a:fld>
            <a:endParaRPr lang="en-GB"/>
          </a:p>
        </p:txBody>
      </p:sp>
    </p:spTree>
    <p:extLst>
      <p:ext uri="{BB962C8B-B14F-4D97-AF65-F5344CB8AC3E}">
        <p14:creationId xmlns:p14="http://schemas.microsoft.com/office/powerpoint/2010/main" val="763297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0219713-B8F8-4303-91D0-1A2CFF4F23BB}" type="slidenum">
              <a:rPr lang="en-GB" smtClean="0"/>
              <a:t>‹#›</a:t>
            </a:fld>
            <a:endParaRPr lang="en-GB"/>
          </a:p>
        </p:txBody>
      </p:sp>
    </p:spTree>
    <p:extLst>
      <p:ext uri="{BB962C8B-B14F-4D97-AF65-F5344CB8AC3E}">
        <p14:creationId xmlns:p14="http://schemas.microsoft.com/office/powerpoint/2010/main" val="1005695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888FE98-E762-460A-9C3A-76C16C3AEBBF}" type="datetimeFigureOut">
              <a:rPr lang="en-GB" smtClean="0"/>
              <a:t>20/10/2015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0219713-B8F8-4303-91D0-1A2CFF4F23BB}" type="slidenum">
              <a:rPr lang="en-GB" smtClean="0"/>
              <a:t>‹#›</a:t>
            </a:fld>
            <a:endParaRPr lang="en-GB"/>
          </a:p>
        </p:txBody>
      </p:sp>
    </p:spTree>
    <p:extLst>
      <p:ext uri="{BB962C8B-B14F-4D97-AF65-F5344CB8AC3E}">
        <p14:creationId xmlns:p14="http://schemas.microsoft.com/office/powerpoint/2010/main" val="2059838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888FE98-E762-460A-9C3A-76C16C3AEBBF}" type="datetimeFigureOut">
              <a:rPr lang="en-GB" smtClean="0"/>
              <a:t>20/10/2015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0219713-B8F8-4303-91D0-1A2CFF4F23BB}" type="slidenum">
              <a:rPr lang="en-GB" smtClean="0"/>
              <a:t>‹#›</a:t>
            </a:fld>
            <a:endParaRPr lang="en-GB"/>
          </a:p>
        </p:txBody>
      </p:sp>
    </p:spTree>
    <p:extLst>
      <p:ext uri="{BB962C8B-B14F-4D97-AF65-F5344CB8AC3E}">
        <p14:creationId xmlns:p14="http://schemas.microsoft.com/office/powerpoint/2010/main" val="3357944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88FE98-E762-460A-9C3A-76C16C3AEBBF}" type="datetimeFigureOut">
              <a:rPr lang="en-GB" smtClean="0"/>
              <a:t>20/10/2015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0219713-B8F8-4303-91D0-1A2CFF4F23BB}" type="slidenum">
              <a:rPr lang="en-GB" smtClean="0"/>
              <a:t>‹#›</a:t>
            </a:fld>
            <a:endParaRPr lang="en-GB"/>
          </a:p>
        </p:txBody>
      </p:sp>
    </p:spTree>
    <p:extLst>
      <p:ext uri="{BB962C8B-B14F-4D97-AF65-F5344CB8AC3E}">
        <p14:creationId xmlns:p14="http://schemas.microsoft.com/office/powerpoint/2010/main" val="413815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88FE98-E762-460A-9C3A-76C16C3AEBBF}" type="datetimeFigureOut">
              <a:rPr lang="en-GB" smtClean="0"/>
              <a:t>20/10/2015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0219713-B8F8-4303-91D0-1A2CFF4F23BB}" type="slidenum">
              <a:rPr lang="en-GB" smtClean="0"/>
              <a:t>‹#›</a:t>
            </a:fld>
            <a:endParaRPr lang="en-GB"/>
          </a:p>
        </p:txBody>
      </p:sp>
    </p:spTree>
    <p:extLst>
      <p:ext uri="{BB962C8B-B14F-4D97-AF65-F5344CB8AC3E}">
        <p14:creationId xmlns:p14="http://schemas.microsoft.com/office/powerpoint/2010/main" val="3249739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88FE98-E762-460A-9C3A-76C16C3AEBBF}" type="datetimeFigureOut">
              <a:rPr lang="en-GB" smtClean="0"/>
              <a:t>20/10/2015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0219713-B8F8-4303-91D0-1A2CFF4F23BB}" type="slidenum">
              <a:rPr lang="en-GB" smtClean="0"/>
              <a:t>‹#›</a:t>
            </a:fld>
            <a:endParaRPr lang="en-GB"/>
          </a:p>
        </p:txBody>
      </p:sp>
    </p:spTree>
    <p:extLst>
      <p:ext uri="{BB962C8B-B14F-4D97-AF65-F5344CB8AC3E}">
        <p14:creationId xmlns:p14="http://schemas.microsoft.com/office/powerpoint/2010/main" val="1964015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88FE98-E762-460A-9C3A-76C16C3AEBBF}" type="datetimeFigureOut">
              <a:rPr lang="en-GB" smtClean="0"/>
              <a:t>20/10/2015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219713-B8F8-4303-91D0-1A2CFF4F23BB}" type="slidenum">
              <a:rPr lang="en-GB" smtClean="0"/>
              <a:t>‹#›</a:t>
            </a:fld>
            <a:endParaRPr lang="en-GB"/>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5940152" y="6243637"/>
            <a:ext cx="2609850" cy="590550"/>
          </a:xfrm>
          <a:prstGeom prst="rect">
            <a:avLst/>
          </a:prstGeom>
        </p:spPr>
      </p:pic>
    </p:spTree>
    <p:extLst>
      <p:ext uri="{BB962C8B-B14F-4D97-AF65-F5344CB8AC3E}">
        <p14:creationId xmlns:p14="http://schemas.microsoft.com/office/powerpoint/2010/main" val="29865341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rgbClr val="C00000"/>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rcvs.org.uk/advice-and-guidance/code-of-professional-conduct-for-veterinary-nurse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knowledge.rcvs.org.uk/heritage-and-history/history-of-the-rcvs/veterinary-legislation-in-the-uk/#RC1844"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a:solidFill>
                  <a:srgbClr val="C00000"/>
                </a:solidFill>
              </a:rPr>
              <a:t>R</a:t>
            </a:r>
            <a:r>
              <a:rPr lang="en-GB" dirty="0" smtClean="0">
                <a:solidFill>
                  <a:srgbClr val="C00000"/>
                </a:solidFill>
              </a:rPr>
              <a:t>egulations relating to Registered Veterinary </a:t>
            </a:r>
            <a:r>
              <a:rPr lang="en-GB" dirty="0">
                <a:solidFill>
                  <a:srgbClr val="C00000"/>
                </a:solidFill>
              </a:rPr>
              <a:t>N</a:t>
            </a:r>
            <a:r>
              <a:rPr lang="en-GB" dirty="0" smtClean="0">
                <a:solidFill>
                  <a:srgbClr val="C00000"/>
                </a:solidFill>
              </a:rPr>
              <a:t>urses in the United Kingdom </a:t>
            </a:r>
            <a:r>
              <a:rPr lang="en-GB" dirty="0" smtClean="0"/>
              <a:t/>
            </a:r>
            <a:br>
              <a:rPr lang="en-GB" dirty="0" smtClean="0"/>
            </a:br>
            <a:endParaRPr lang="en-GB" dirty="0"/>
          </a:p>
        </p:txBody>
      </p:sp>
      <p:sp>
        <p:nvSpPr>
          <p:cNvPr id="3" name="Subtitle 2"/>
          <p:cNvSpPr>
            <a:spLocks noGrp="1"/>
          </p:cNvSpPr>
          <p:nvPr>
            <p:ph type="subTitle" idx="1"/>
          </p:nvPr>
        </p:nvSpPr>
        <p:spPr/>
        <p:txBody>
          <a:bodyPr>
            <a:normAutofit fontScale="85000" lnSpcReduction="20000"/>
          </a:bodyPr>
          <a:lstStyle/>
          <a:p>
            <a:r>
              <a:rPr lang="en-GB" dirty="0" smtClean="0"/>
              <a:t>David Smith</a:t>
            </a:r>
          </a:p>
          <a:p>
            <a:r>
              <a:rPr lang="en-GB" dirty="0" smtClean="0"/>
              <a:t>Edinburgh Napier </a:t>
            </a:r>
            <a:r>
              <a:rPr lang="en-GB" dirty="0" smtClean="0"/>
              <a:t>University</a:t>
            </a:r>
          </a:p>
          <a:p>
            <a:r>
              <a:rPr lang="en-GB" dirty="0" smtClean="0"/>
              <a:t>Barbara Cooper</a:t>
            </a:r>
          </a:p>
          <a:p>
            <a:r>
              <a:rPr lang="en-GB" dirty="0" smtClean="0"/>
              <a:t>Principal of the College of Animal Welfare   </a:t>
            </a:r>
            <a:endParaRPr lang="en-GB" dirty="0" smtClean="0"/>
          </a:p>
        </p:txBody>
      </p:sp>
    </p:spTree>
    <p:extLst>
      <p:ext uri="{BB962C8B-B14F-4D97-AF65-F5344CB8AC3E}">
        <p14:creationId xmlns:p14="http://schemas.microsoft.com/office/powerpoint/2010/main" val="11203974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dirty="0" smtClean="0"/>
              <a:t>How are these legitimate concerns of the veterinary profession addressed?</a:t>
            </a:r>
            <a:endParaRPr lang="en-GB" dirty="0"/>
          </a:p>
        </p:txBody>
      </p:sp>
      <p:sp>
        <p:nvSpPr>
          <p:cNvPr id="5" name="Content Placeholder 4"/>
          <p:cNvSpPr>
            <a:spLocks noGrp="1"/>
          </p:cNvSpPr>
          <p:nvPr>
            <p:ph idx="1"/>
          </p:nvPr>
        </p:nvSpPr>
        <p:spPr/>
        <p:txBody>
          <a:bodyPr/>
          <a:lstStyle/>
          <a:p>
            <a:r>
              <a:rPr lang="en-GB" dirty="0" smtClean="0"/>
              <a:t>By professionalising the veterinary nurse so:</a:t>
            </a:r>
          </a:p>
          <a:p>
            <a:pPr lvl="1"/>
            <a:r>
              <a:rPr lang="en-GB" dirty="0" smtClean="0"/>
              <a:t>Their role within practice is limited by statute</a:t>
            </a:r>
          </a:p>
          <a:p>
            <a:pPr lvl="1"/>
            <a:r>
              <a:rPr lang="en-GB" dirty="0" smtClean="0"/>
              <a:t>Their professional conduct is regulated by a professional body</a:t>
            </a:r>
          </a:p>
          <a:p>
            <a:pPr lvl="1"/>
            <a:r>
              <a:rPr lang="en-GB" dirty="0" smtClean="0"/>
              <a:t>They are trained and educated to a standard deemed appropriate and verified by the professional body </a:t>
            </a:r>
            <a:endParaRPr lang="en-GB" dirty="0"/>
          </a:p>
        </p:txBody>
      </p:sp>
    </p:spTree>
    <p:extLst>
      <p:ext uri="{BB962C8B-B14F-4D97-AF65-F5344CB8AC3E}">
        <p14:creationId xmlns:p14="http://schemas.microsoft.com/office/powerpoint/2010/main" val="22738319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3200" dirty="0" smtClean="0"/>
              <a:t>Statutory limitation of Veterinary Nursing role -</a:t>
            </a:r>
            <a:r>
              <a:rPr lang="en-GB" sz="2800" dirty="0" smtClean="0"/>
              <a:t>Schedule </a:t>
            </a:r>
            <a:r>
              <a:rPr lang="en-GB" sz="2800" dirty="0"/>
              <a:t>3 of the Veterinary Surgeons Act 1966 </a:t>
            </a:r>
            <a:r>
              <a:rPr lang="en-GB" sz="2800" dirty="0" smtClean="0"/>
              <a:t> </a:t>
            </a:r>
            <a:endParaRPr lang="en-GB" sz="2800" dirty="0"/>
          </a:p>
        </p:txBody>
      </p:sp>
      <p:sp>
        <p:nvSpPr>
          <p:cNvPr id="3" name="Content Placeholder 2"/>
          <p:cNvSpPr>
            <a:spLocks noGrp="1"/>
          </p:cNvSpPr>
          <p:nvPr>
            <p:ph idx="1"/>
          </p:nvPr>
        </p:nvSpPr>
        <p:spPr>
          <a:xfrm>
            <a:off x="539552" y="1556792"/>
            <a:ext cx="8229600" cy="4525963"/>
          </a:xfrm>
        </p:spPr>
        <p:txBody>
          <a:bodyPr>
            <a:normAutofit fontScale="85000" lnSpcReduction="20000"/>
          </a:bodyPr>
          <a:lstStyle/>
          <a:p>
            <a:r>
              <a:rPr lang="en-GB" dirty="0" smtClean="0"/>
              <a:t>1991 amendment</a:t>
            </a:r>
          </a:p>
          <a:p>
            <a:pPr lvl="1"/>
            <a:r>
              <a:rPr lang="en-GB" dirty="0" smtClean="0"/>
              <a:t>Veterinary </a:t>
            </a:r>
            <a:r>
              <a:rPr lang="en-GB" dirty="0"/>
              <a:t>nurses </a:t>
            </a:r>
            <a:r>
              <a:rPr lang="en-GB" dirty="0" smtClean="0"/>
              <a:t>are permitted to </a:t>
            </a:r>
            <a:r>
              <a:rPr lang="en-GB" dirty="0"/>
              <a:t>provide any medical treatment or carry out minor surgery (not involving entry into a body cavity) to a companion </a:t>
            </a:r>
            <a:r>
              <a:rPr lang="en-GB" dirty="0" smtClean="0"/>
              <a:t>animal at </a:t>
            </a:r>
            <a:r>
              <a:rPr lang="en-GB" dirty="0"/>
              <a:t>the direction of the veterinary surgeon responsible for the care of the </a:t>
            </a:r>
            <a:r>
              <a:rPr lang="en-GB" dirty="0" smtClean="0"/>
              <a:t>animal provided </a:t>
            </a:r>
            <a:r>
              <a:rPr lang="en-GB" dirty="0"/>
              <a:t>the veterinary surgeon was the employer, or was acting on behalf of the employer, of the veterinary </a:t>
            </a:r>
            <a:r>
              <a:rPr lang="en-GB" dirty="0" smtClean="0"/>
              <a:t>nurse</a:t>
            </a:r>
          </a:p>
          <a:p>
            <a:pPr lvl="1"/>
            <a:r>
              <a:rPr lang="en-GB" dirty="0" smtClean="0"/>
              <a:t>A </a:t>
            </a:r>
            <a:r>
              <a:rPr lang="en-GB" dirty="0"/>
              <a:t>companion animal was defined as 'an animal kept as a pet or for companionship, not </a:t>
            </a:r>
            <a:r>
              <a:rPr lang="en-GB" dirty="0" smtClean="0"/>
              <a:t>an equid or </a:t>
            </a:r>
            <a:r>
              <a:rPr lang="en-GB" dirty="0"/>
              <a:t>farm </a:t>
            </a:r>
            <a:r>
              <a:rPr lang="en-GB" dirty="0" smtClean="0"/>
              <a:t>animal‘</a:t>
            </a:r>
          </a:p>
          <a:p>
            <a:r>
              <a:rPr lang="en-GB" dirty="0" smtClean="0"/>
              <a:t>2002 amendment</a:t>
            </a:r>
          </a:p>
          <a:p>
            <a:pPr lvl="1"/>
            <a:r>
              <a:rPr lang="en-GB" dirty="0" smtClean="0"/>
              <a:t>Appropriately trained Veterinary nurses allowed to treat all animal species </a:t>
            </a:r>
          </a:p>
          <a:p>
            <a:pPr lvl="1"/>
            <a:endParaRPr lang="en-GB" dirty="0"/>
          </a:p>
          <a:p>
            <a:pPr marL="457200" lvl="1" indent="0">
              <a:buNone/>
            </a:pPr>
            <a:endParaRPr lang="en-GB" sz="2000" dirty="0" smtClean="0"/>
          </a:p>
          <a:p>
            <a:pPr marL="457200" lvl="1" indent="0">
              <a:buNone/>
            </a:pPr>
            <a:endParaRPr lang="en-GB" sz="2000" dirty="0"/>
          </a:p>
          <a:p>
            <a:pPr marL="457200" lvl="1" indent="0" algn="r">
              <a:buNone/>
            </a:pPr>
            <a:endParaRPr lang="en-GB" sz="1400" dirty="0" smtClean="0"/>
          </a:p>
          <a:p>
            <a:pPr marL="457200" lvl="1" indent="0" algn="r">
              <a:buNone/>
            </a:pPr>
            <a:endParaRPr lang="en-GB" sz="1400" dirty="0"/>
          </a:p>
        </p:txBody>
      </p:sp>
    </p:spTree>
    <p:extLst>
      <p:ext uri="{BB962C8B-B14F-4D97-AF65-F5344CB8AC3E}">
        <p14:creationId xmlns:p14="http://schemas.microsoft.com/office/powerpoint/2010/main" val="4267659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143000"/>
          </a:xfrm>
        </p:spPr>
        <p:txBody>
          <a:bodyPr>
            <a:normAutofit/>
          </a:bodyPr>
          <a:lstStyle/>
          <a:p>
            <a:r>
              <a:rPr lang="en-GB" sz="3100" b="1" dirty="0"/>
              <a:t>What constitutes 'medical treatment or minor surgery</a:t>
            </a:r>
            <a:r>
              <a:rPr lang="en-GB" sz="3100" b="1" dirty="0" smtClean="0"/>
              <a:t>'?</a:t>
            </a:r>
            <a:endParaRPr lang="en-GB" dirty="0"/>
          </a:p>
        </p:txBody>
      </p:sp>
      <p:sp>
        <p:nvSpPr>
          <p:cNvPr id="3" name="Content Placeholder 2"/>
          <p:cNvSpPr>
            <a:spLocks noGrp="1"/>
          </p:cNvSpPr>
          <p:nvPr>
            <p:ph idx="1"/>
          </p:nvPr>
        </p:nvSpPr>
        <p:spPr>
          <a:xfrm>
            <a:off x="486459" y="1412776"/>
            <a:ext cx="8229600" cy="4525963"/>
          </a:xfrm>
        </p:spPr>
        <p:txBody>
          <a:bodyPr>
            <a:noAutofit/>
          </a:bodyPr>
          <a:lstStyle/>
          <a:p>
            <a:r>
              <a:rPr lang="en-GB" sz="2000" dirty="0" smtClean="0"/>
              <a:t>This is  largely a matter of professional judgement  of the directing veterinary </a:t>
            </a:r>
            <a:r>
              <a:rPr lang="en-GB" sz="2000" dirty="0"/>
              <a:t>surgeon to interpret the phrase with common </a:t>
            </a:r>
            <a:r>
              <a:rPr lang="en-GB" sz="2000" dirty="0" smtClean="0"/>
              <a:t>sense. </a:t>
            </a:r>
          </a:p>
          <a:p>
            <a:r>
              <a:rPr lang="en-GB" sz="2000" dirty="0" smtClean="0"/>
              <a:t>The </a:t>
            </a:r>
            <a:r>
              <a:rPr lang="en-GB" sz="2000" dirty="0"/>
              <a:t>following considerations should be taken into account by the directing veterinary surgeon: -</a:t>
            </a:r>
          </a:p>
          <a:p>
            <a:pPr lvl="1"/>
            <a:r>
              <a:rPr lang="en-GB" sz="1600" dirty="0"/>
              <a:t>How difficult is it to carry out the procedure in question competently and successfully, bearing in mind the risks inherent in the procedure?</a:t>
            </a:r>
          </a:p>
          <a:p>
            <a:pPr lvl="1"/>
            <a:r>
              <a:rPr lang="en-GB" sz="1600" dirty="0"/>
              <a:t>Has the nurse who is to be asked to carry out the procedure been given training and gained experience in the performance of the procedure, been made aware of the risks associated with the procedure and is he / she now competent to carry it out?</a:t>
            </a:r>
          </a:p>
          <a:p>
            <a:pPr lvl="1"/>
            <a:r>
              <a:rPr lang="en-GB" sz="1600" dirty="0"/>
              <a:t>Does the nurse not only have the expertise and general competence to carry out the procedure, but also the experience and good sense to react appropriately in the event of any problem arising?</a:t>
            </a:r>
          </a:p>
          <a:p>
            <a:pPr lvl="1"/>
            <a:r>
              <a:rPr lang="en-GB" sz="1600" dirty="0"/>
              <a:t>If necessary, will a veterinarian be available to respond immediately to any request for assistance?</a:t>
            </a:r>
          </a:p>
          <a:p>
            <a:pPr lvl="1"/>
            <a:r>
              <a:rPr lang="en-GB" sz="1600" dirty="0"/>
              <a:t>Does the veterinary nurse feel confident that he / she can carry out the procedure - or is he / she anxious about being asked to undertake tasks beyond his / her capabilities?</a:t>
            </a:r>
          </a:p>
          <a:p>
            <a:pPr marL="0" lvl="1" indent="0" algn="r">
              <a:buNone/>
            </a:pPr>
            <a:r>
              <a:rPr lang="en-GB" sz="1000" dirty="0" smtClean="0"/>
              <a:t>)</a:t>
            </a:r>
            <a:endParaRPr lang="en-GB" sz="1000" dirty="0"/>
          </a:p>
          <a:p>
            <a:endParaRPr lang="en-GB" sz="2000" dirty="0"/>
          </a:p>
        </p:txBody>
      </p:sp>
    </p:spTree>
    <p:extLst>
      <p:ext uri="{BB962C8B-B14F-4D97-AF65-F5344CB8AC3E}">
        <p14:creationId xmlns:p14="http://schemas.microsoft.com/office/powerpoint/2010/main" val="16591791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Regulation of veterinary nurses by the RCVS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Veterinary Nurses must comply with two sets of regulations:</a:t>
            </a:r>
            <a:endParaRPr lang="en-GB" altLang="en-US" dirty="0" smtClean="0"/>
          </a:p>
          <a:p>
            <a:pPr lvl="1">
              <a:lnSpc>
                <a:spcPct val="90000"/>
              </a:lnSpc>
              <a:spcBef>
                <a:spcPts val="0"/>
              </a:spcBef>
              <a:spcAft>
                <a:spcPts val="600"/>
              </a:spcAft>
            </a:pPr>
            <a:r>
              <a:rPr lang="en-GB" altLang="en-US" dirty="0" smtClean="0">
                <a:hlinkClick r:id="rId2"/>
              </a:rPr>
              <a:t>RCVS </a:t>
            </a:r>
            <a:r>
              <a:rPr lang="en-GB" altLang="en-US" dirty="0">
                <a:hlinkClick r:id="rId2"/>
              </a:rPr>
              <a:t>Code of Conduct for Veterinary </a:t>
            </a:r>
            <a:r>
              <a:rPr lang="en-GB" altLang="en-US" dirty="0" smtClean="0">
                <a:hlinkClick r:id="rId2"/>
              </a:rPr>
              <a:t>Nurses</a:t>
            </a:r>
            <a:endParaRPr lang="en-GB" altLang="en-US" dirty="0" smtClean="0"/>
          </a:p>
          <a:p>
            <a:pPr marL="2228850" lvl="4" indent="-514350">
              <a:buFont typeface="+mj-lt"/>
              <a:buAutoNum type="arabicPeriod"/>
            </a:pPr>
            <a:r>
              <a:rPr lang="en-GB" dirty="0" smtClean="0"/>
              <a:t>Professional </a:t>
            </a:r>
            <a:r>
              <a:rPr lang="en-GB" dirty="0"/>
              <a:t>competence</a:t>
            </a:r>
          </a:p>
          <a:p>
            <a:pPr marL="2228850" lvl="4" indent="-514350">
              <a:buFont typeface="+mj-lt"/>
              <a:buAutoNum type="arabicPeriod"/>
            </a:pPr>
            <a:r>
              <a:rPr lang="en-GB" dirty="0"/>
              <a:t>Honesty and integrity</a:t>
            </a:r>
          </a:p>
          <a:p>
            <a:pPr marL="2228850" lvl="4" indent="-514350">
              <a:buFont typeface="+mj-lt"/>
              <a:buAutoNum type="arabicPeriod"/>
            </a:pPr>
            <a:r>
              <a:rPr lang="en-GB" dirty="0"/>
              <a:t>Independence and impartiality</a:t>
            </a:r>
          </a:p>
          <a:p>
            <a:pPr marL="2228850" lvl="4" indent="-514350">
              <a:buFont typeface="+mj-lt"/>
              <a:buAutoNum type="arabicPeriod"/>
            </a:pPr>
            <a:r>
              <a:rPr lang="en-GB" dirty="0"/>
              <a:t>Client confidentiality and trust</a:t>
            </a:r>
          </a:p>
          <a:p>
            <a:pPr marL="2228850" lvl="4" indent="-514350">
              <a:buFont typeface="+mj-lt"/>
              <a:buAutoNum type="arabicPeriod"/>
            </a:pPr>
            <a:r>
              <a:rPr lang="en-GB" dirty="0"/>
              <a:t>Professional accountability </a:t>
            </a:r>
          </a:p>
          <a:p>
            <a:pPr marL="857250" lvl="2" indent="0">
              <a:lnSpc>
                <a:spcPct val="90000"/>
              </a:lnSpc>
              <a:spcBef>
                <a:spcPts val="0"/>
              </a:spcBef>
              <a:spcAft>
                <a:spcPts val="600"/>
              </a:spcAft>
              <a:buNone/>
            </a:pPr>
            <a:endParaRPr lang="en-GB" altLang="en-US" sz="1600" dirty="0"/>
          </a:p>
          <a:p>
            <a:pPr lvl="1">
              <a:lnSpc>
                <a:spcPct val="90000"/>
              </a:lnSpc>
              <a:spcBef>
                <a:spcPts val="0"/>
              </a:spcBef>
              <a:spcAft>
                <a:spcPts val="600"/>
              </a:spcAft>
            </a:pPr>
            <a:r>
              <a:rPr lang="en-GB" altLang="en-US" dirty="0" smtClean="0"/>
              <a:t>RCVS Veterinary Nursing byelaws</a:t>
            </a:r>
          </a:p>
          <a:p>
            <a:pPr>
              <a:lnSpc>
                <a:spcPct val="90000"/>
              </a:lnSpc>
              <a:spcBef>
                <a:spcPts val="0"/>
              </a:spcBef>
              <a:spcAft>
                <a:spcPts val="600"/>
              </a:spcAft>
            </a:pPr>
            <a:r>
              <a:rPr lang="en-GB" dirty="0" smtClean="0"/>
              <a:t>Procedures and penalties for misconduct are set out in Veterinary </a:t>
            </a:r>
            <a:r>
              <a:rPr lang="en-GB" dirty="0"/>
              <a:t>Nurse Conduct and Discipline </a:t>
            </a:r>
            <a:r>
              <a:rPr lang="en-GB" dirty="0" smtClean="0"/>
              <a:t>Rules (2014)</a:t>
            </a:r>
          </a:p>
          <a:p>
            <a:endParaRPr lang="en-GB" dirty="0"/>
          </a:p>
        </p:txBody>
      </p:sp>
    </p:spTree>
    <p:extLst>
      <p:ext uri="{BB962C8B-B14F-4D97-AF65-F5344CB8AC3E}">
        <p14:creationId xmlns:p14="http://schemas.microsoft.com/office/powerpoint/2010/main" val="17971833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Minimum requirements </a:t>
            </a:r>
            <a:r>
              <a:rPr lang="en-GB" dirty="0" smtClean="0"/>
              <a:t>for </a:t>
            </a:r>
            <a:r>
              <a:rPr lang="en-GB" dirty="0" smtClean="0"/>
              <a:t>registration as a veterinary nurse</a:t>
            </a:r>
            <a:endParaRPr lang="en-GB" dirty="0"/>
          </a:p>
        </p:txBody>
      </p:sp>
      <p:sp>
        <p:nvSpPr>
          <p:cNvPr id="3" name="Content Placeholder 2"/>
          <p:cNvSpPr>
            <a:spLocks noGrp="1"/>
          </p:cNvSpPr>
          <p:nvPr>
            <p:ph idx="1"/>
          </p:nvPr>
        </p:nvSpPr>
        <p:spPr/>
        <p:txBody>
          <a:bodyPr>
            <a:noAutofit/>
          </a:bodyPr>
          <a:lstStyle/>
          <a:p>
            <a:pPr>
              <a:spcBef>
                <a:spcPts val="0"/>
              </a:spcBef>
              <a:spcAft>
                <a:spcPts val="600"/>
              </a:spcAft>
            </a:pPr>
            <a:r>
              <a:rPr lang="en-GB" altLang="en-US" sz="2400" dirty="0"/>
              <a:t>Within </a:t>
            </a:r>
            <a:r>
              <a:rPr lang="en-GB" altLang="en-US" sz="2400" dirty="0" smtClean="0"/>
              <a:t>a </a:t>
            </a:r>
            <a:r>
              <a:rPr lang="en-GB" altLang="en-US" sz="2400" dirty="0"/>
              <a:t>RCVS registered teaching </a:t>
            </a:r>
            <a:r>
              <a:rPr lang="en-GB" altLang="en-US" sz="2400" dirty="0" smtClean="0"/>
              <a:t>practice students must</a:t>
            </a:r>
            <a:endParaRPr lang="en-GB" altLang="en-US" sz="2400" dirty="0"/>
          </a:p>
          <a:p>
            <a:pPr lvl="1">
              <a:spcBef>
                <a:spcPts val="0"/>
              </a:spcBef>
              <a:spcAft>
                <a:spcPts val="600"/>
              </a:spcAft>
            </a:pPr>
            <a:r>
              <a:rPr lang="en-GB" altLang="en-US" sz="2000" dirty="0"/>
              <a:t>Complete at least 2100 hrs (60 weeks) of work placement </a:t>
            </a:r>
            <a:endParaRPr lang="en-GB" altLang="en-US" sz="2000" dirty="0" smtClean="0"/>
          </a:p>
          <a:p>
            <a:pPr lvl="1">
              <a:spcBef>
                <a:spcPts val="0"/>
              </a:spcBef>
              <a:spcAft>
                <a:spcPts val="600"/>
              </a:spcAft>
            </a:pPr>
            <a:r>
              <a:rPr lang="en-GB" altLang="en-US" sz="2000" dirty="0" smtClean="0"/>
              <a:t>Demonstrate competency in all RCVS day-one skills (600+)</a:t>
            </a:r>
          </a:p>
          <a:p>
            <a:r>
              <a:rPr lang="en-GB" sz="2400" dirty="0"/>
              <a:t>Complete a training programme with a recognise training provider to at least Level 3 Diplomas standard either on a full-time basis or apprenticeship-style alongside a job in veterinary practice</a:t>
            </a:r>
          </a:p>
          <a:p>
            <a:pPr>
              <a:spcBef>
                <a:spcPts val="0"/>
              </a:spcBef>
              <a:spcAft>
                <a:spcPts val="600"/>
              </a:spcAft>
            </a:pPr>
            <a:r>
              <a:rPr lang="en-GB" altLang="en-US" sz="2400" dirty="0" smtClean="0"/>
              <a:t>Be enrolled with </a:t>
            </a:r>
            <a:r>
              <a:rPr lang="en-GB" altLang="en-US" sz="2400" dirty="0"/>
              <a:t>the RCVS as a </a:t>
            </a:r>
            <a:r>
              <a:rPr lang="en-GB" altLang="en-US" sz="2400" dirty="0" smtClean="0"/>
              <a:t>student </a:t>
            </a:r>
            <a:r>
              <a:rPr lang="en-GB" altLang="en-US" sz="2400" dirty="0"/>
              <a:t>Veterinary </a:t>
            </a:r>
            <a:r>
              <a:rPr lang="en-GB" altLang="en-US" sz="2400" dirty="0" smtClean="0"/>
              <a:t>Nurse</a:t>
            </a:r>
            <a:endParaRPr lang="en-GB" altLang="en-US" sz="2400" dirty="0"/>
          </a:p>
          <a:p>
            <a:pPr>
              <a:lnSpc>
                <a:spcPct val="90000"/>
              </a:lnSpc>
              <a:spcBef>
                <a:spcPts val="0"/>
              </a:spcBef>
              <a:spcAft>
                <a:spcPts val="600"/>
              </a:spcAft>
            </a:pPr>
            <a:r>
              <a:rPr lang="en-GB" altLang="en-US" sz="2400" dirty="0"/>
              <a:t>Comply with RCVS Code of Conduct for Veterinary </a:t>
            </a:r>
            <a:r>
              <a:rPr lang="en-GB" altLang="en-US" sz="2400" dirty="0" smtClean="0"/>
              <a:t>Nurses</a:t>
            </a:r>
            <a:endParaRPr lang="en-GB" altLang="en-US" sz="2400" dirty="0"/>
          </a:p>
          <a:p>
            <a:pPr>
              <a:lnSpc>
                <a:spcPct val="90000"/>
              </a:lnSpc>
              <a:spcBef>
                <a:spcPts val="0"/>
              </a:spcBef>
              <a:spcAft>
                <a:spcPts val="600"/>
              </a:spcAft>
            </a:pPr>
            <a:r>
              <a:rPr lang="en-GB" altLang="en-US" sz="2400" dirty="0"/>
              <a:t>Comply with the RCVS VN Byelaws </a:t>
            </a:r>
            <a:r>
              <a:rPr lang="en-GB" altLang="en-US" sz="2400" dirty="0" smtClean="0"/>
              <a:t>2011</a:t>
            </a:r>
            <a:endParaRPr lang="en-GB" altLang="en-US" sz="2400" dirty="0"/>
          </a:p>
          <a:p>
            <a:pPr>
              <a:lnSpc>
                <a:spcPct val="90000"/>
              </a:lnSpc>
              <a:spcBef>
                <a:spcPts val="0"/>
              </a:spcBef>
              <a:spcAft>
                <a:spcPts val="600"/>
              </a:spcAft>
            </a:pPr>
            <a:r>
              <a:rPr lang="en-GB" altLang="en-US" sz="2400" dirty="0"/>
              <a:t>Work within the Veterinary Surgeons Act 1996 Schedule </a:t>
            </a:r>
            <a:r>
              <a:rPr lang="en-GB" altLang="en-US" sz="2400" dirty="0" smtClean="0"/>
              <a:t>3 Amendment </a:t>
            </a:r>
            <a:r>
              <a:rPr lang="en-GB" altLang="en-US" sz="2400" dirty="0"/>
              <a:t>(2002) Order</a:t>
            </a:r>
          </a:p>
        </p:txBody>
      </p:sp>
    </p:spTree>
    <p:extLst>
      <p:ext uri="{BB962C8B-B14F-4D97-AF65-F5344CB8AC3E}">
        <p14:creationId xmlns:p14="http://schemas.microsoft.com/office/powerpoint/2010/main" val="20446244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Declaration on </a:t>
            </a:r>
            <a:r>
              <a:rPr lang="en-GB" dirty="0" smtClean="0"/>
              <a:t>professional registration</a:t>
            </a:r>
            <a:endParaRPr lang="en-GB" dirty="0"/>
          </a:p>
        </p:txBody>
      </p:sp>
      <p:sp>
        <p:nvSpPr>
          <p:cNvPr id="3" name="Content Placeholder 2"/>
          <p:cNvSpPr>
            <a:spLocks noGrp="1"/>
          </p:cNvSpPr>
          <p:nvPr>
            <p:ph idx="1"/>
          </p:nvPr>
        </p:nvSpPr>
        <p:spPr/>
        <p:txBody>
          <a:bodyPr>
            <a:normAutofit fontScale="85000" lnSpcReduction="10000"/>
          </a:bodyPr>
          <a:lstStyle/>
          <a:p>
            <a:pPr marL="0" indent="0">
              <a:buNone/>
            </a:pPr>
            <a:r>
              <a:rPr lang="en-GB" dirty="0" smtClean="0"/>
              <a:t>On </a:t>
            </a:r>
            <a:r>
              <a:rPr lang="en-GB" dirty="0"/>
              <a:t>registration with the RCVS, and in exchange for the right to practise veterinary nursing in the UK, every registered veterinary nurse makes a declaration, which, since 1 April 2012, has been</a:t>
            </a:r>
            <a:r>
              <a:rPr lang="en-GB" dirty="0" smtClean="0"/>
              <a:t>:</a:t>
            </a:r>
          </a:p>
          <a:p>
            <a:endParaRPr lang="en-GB" dirty="0"/>
          </a:p>
          <a:p>
            <a:pPr marL="0" indent="0" algn="ctr">
              <a:buNone/>
            </a:pPr>
            <a:r>
              <a:rPr lang="en-GB" i="1" dirty="0"/>
              <a:t>" I PROMISE AND SOLEMNLY DECLARE that I will pursue the work of my profession with integrity and accept my responsibilities to the public, my clients, the profession and the Royal College of Veterinary Surgeons, and that, ABOVE ALL, my constant endeavour will be to ensure the health and welfare of animals committed to my care."</a:t>
            </a:r>
            <a:endParaRPr lang="en-GB" dirty="0"/>
          </a:p>
          <a:p>
            <a:endParaRPr lang="en-GB" dirty="0"/>
          </a:p>
        </p:txBody>
      </p:sp>
    </p:spTree>
    <p:extLst>
      <p:ext uri="{BB962C8B-B14F-4D97-AF65-F5344CB8AC3E}">
        <p14:creationId xmlns:p14="http://schemas.microsoft.com/office/powerpoint/2010/main" val="24269428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Market for </a:t>
            </a:r>
            <a:r>
              <a:rPr lang="en-GB" dirty="0" smtClean="0"/>
              <a:t>registered  veterinary nurses</a:t>
            </a:r>
            <a:endParaRPr lang="en-GB" dirty="0"/>
          </a:p>
        </p:txBody>
      </p:sp>
      <p:sp>
        <p:nvSpPr>
          <p:cNvPr id="3" name="Content Placeholder 2"/>
          <p:cNvSpPr>
            <a:spLocks noGrp="1"/>
          </p:cNvSpPr>
          <p:nvPr>
            <p:ph idx="1"/>
          </p:nvPr>
        </p:nvSpPr>
        <p:spPr/>
        <p:txBody>
          <a:bodyPr>
            <a:normAutofit lnSpcReduction="10000"/>
          </a:bodyPr>
          <a:lstStyle/>
          <a:p>
            <a:r>
              <a:rPr lang="en-GB" dirty="0" smtClean="0"/>
              <a:t>5,069 Vet practices in the UK – 35% approved to train VNs</a:t>
            </a:r>
          </a:p>
          <a:p>
            <a:pPr lvl="1"/>
            <a:r>
              <a:rPr lang="en-GB" dirty="0" smtClean="0"/>
              <a:t>15,915 Vets in practice, 10,097 VNs in practice</a:t>
            </a:r>
          </a:p>
          <a:p>
            <a:pPr lvl="1"/>
            <a:r>
              <a:rPr lang="en-GB" dirty="0" smtClean="0"/>
              <a:t>0.56 RVNs per vet</a:t>
            </a:r>
          </a:p>
          <a:p>
            <a:r>
              <a:rPr lang="en-GB" dirty="0" smtClean="0"/>
              <a:t>957 VNs joined profession, 582 VN left register</a:t>
            </a:r>
          </a:p>
          <a:p>
            <a:r>
              <a:rPr lang="en-GB" dirty="0" smtClean="0"/>
              <a:t>Net Growth = 375</a:t>
            </a:r>
          </a:p>
          <a:p>
            <a:r>
              <a:rPr lang="en-GB" dirty="0" smtClean="0"/>
              <a:t>Veterinary industry developing with larger group practices where VNs add value to the business </a:t>
            </a:r>
          </a:p>
          <a:p>
            <a:endParaRPr lang="en-GB" dirty="0" smtClean="0"/>
          </a:p>
          <a:p>
            <a:endParaRPr lang="en-GB" dirty="0"/>
          </a:p>
        </p:txBody>
      </p:sp>
    </p:spTree>
    <p:extLst>
      <p:ext uri="{BB962C8B-B14F-4D97-AF65-F5344CB8AC3E}">
        <p14:creationId xmlns:p14="http://schemas.microsoft.com/office/powerpoint/2010/main" val="22883278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What Edinburgh Napier University offers</a:t>
            </a:r>
            <a:endParaRPr lang="en-GB" dirty="0"/>
          </a:p>
        </p:txBody>
      </p:sp>
      <p:sp>
        <p:nvSpPr>
          <p:cNvPr id="3" name="Content Placeholder 2"/>
          <p:cNvSpPr>
            <a:spLocks noGrp="1"/>
          </p:cNvSpPr>
          <p:nvPr>
            <p:ph sz="half" idx="1"/>
          </p:nvPr>
        </p:nvSpPr>
        <p:spPr>
          <a:xfrm>
            <a:off x="107504" y="1556792"/>
            <a:ext cx="4038600" cy="4525963"/>
          </a:xfrm>
        </p:spPr>
        <p:txBody>
          <a:bodyPr>
            <a:normAutofit/>
          </a:bodyPr>
          <a:lstStyle/>
          <a:p>
            <a:r>
              <a:rPr lang="en-GB" sz="2000" dirty="0" smtClean="0"/>
              <a:t>The only pre-qualification Veterinary Nursing  Honours Degree programme in Scotland</a:t>
            </a:r>
          </a:p>
          <a:p>
            <a:r>
              <a:rPr lang="en-GB" sz="2000" dirty="0" smtClean="0"/>
              <a:t>A four year BSC (</a:t>
            </a:r>
            <a:r>
              <a:rPr lang="en-GB" sz="2000" dirty="0" err="1"/>
              <a:t>H</a:t>
            </a:r>
            <a:r>
              <a:rPr lang="en-GB" sz="2000" dirty="0" err="1" smtClean="0"/>
              <a:t>ons</a:t>
            </a:r>
            <a:r>
              <a:rPr lang="en-GB" sz="2000" dirty="0" smtClean="0"/>
              <a:t>) programme offering the opportunity to register as a VN with the RCVS on graduation </a:t>
            </a:r>
          </a:p>
          <a:p>
            <a:r>
              <a:rPr lang="en-GB" sz="2000" dirty="0" smtClean="0"/>
              <a:t>Direct accreditation</a:t>
            </a:r>
          </a:p>
          <a:p>
            <a:r>
              <a:rPr lang="en-GB" sz="2000" dirty="0" smtClean="0"/>
              <a:t>98% employment of VN graduates </a:t>
            </a:r>
          </a:p>
          <a:p>
            <a:r>
              <a:rPr lang="en-GB" sz="2000" dirty="0" smtClean="0"/>
              <a:t>A Higher Education student experience in dynamic city setting</a:t>
            </a:r>
          </a:p>
          <a:p>
            <a:endParaRPr lang="en-GB" sz="2000" dirty="0" smtClean="0"/>
          </a:p>
          <a:p>
            <a:endParaRPr lang="en-GB" sz="2000"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146104" y="1916831"/>
            <a:ext cx="4902460" cy="3111845"/>
          </a:xfrm>
        </p:spPr>
      </p:pic>
    </p:spTree>
    <p:extLst>
      <p:ext uri="{BB962C8B-B14F-4D97-AF65-F5344CB8AC3E}">
        <p14:creationId xmlns:p14="http://schemas.microsoft.com/office/powerpoint/2010/main" val="31551407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Trends in applicants and graduates</a:t>
            </a:r>
            <a:endParaRPr lang="en-GB" dirty="0"/>
          </a:p>
        </p:txBody>
      </p:sp>
      <p:sp>
        <p:nvSpPr>
          <p:cNvPr id="3" name="Content Placeholder 2"/>
          <p:cNvSpPr>
            <a:spLocks noGrp="1"/>
          </p:cNvSpPr>
          <p:nvPr>
            <p:ph idx="1"/>
          </p:nvPr>
        </p:nvSpPr>
        <p:spPr/>
        <p:txBody>
          <a:bodyPr/>
          <a:lstStyle/>
          <a:p>
            <a:r>
              <a:rPr lang="en-GB" dirty="0" smtClean="0"/>
              <a:t>UCAS mean tariff score of applicants has increased from 368 in 2008 to 456 in </a:t>
            </a:r>
            <a:r>
              <a:rPr lang="en-GB" dirty="0" smtClean="0"/>
              <a:t>2015</a:t>
            </a:r>
            <a:endParaRPr lang="en-GB" dirty="0" smtClean="0"/>
          </a:p>
          <a:p>
            <a:r>
              <a:rPr lang="en-GB" dirty="0" smtClean="0"/>
              <a:t>Higher entry requirements raised from CCCC to </a:t>
            </a:r>
            <a:r>
              <a:rPr lang="en-GB" dirty="0" smtClean="0"/>
              <a:t>BBBC</a:t>
            </a:r>
            <a:endParaRPr lang="en-GB" dirty="0" smtClean="0"/>
          </a:p>
          <a:p>
            <a:r>
              <a:rPr lang="en-GB" dirty="0" smtClean="0"/>
              <a:t>62% of graduates have 1</a:t>
            </a:r>
            <a:r>
              <a:rPr lang="en-GB" baseline="30000" dirty="0" smtClean="0"/>
              <a:t>st</a:t>
            </a:r>
            <a:r>
              <a:rPr lang="en-GB" dirty="0" smtClean="0"/>
              <a:t> Class and 2 (I) degrees</a:t>
            </a:r>
          </a:p>
          <a:p>
            <a:endParaRPr lang="en-GB" dirty="0"/>
          </a:p>
        </p:txBody>
      </p:sp>
    </p:spTree>
    <p:extLst>
      <p:ext uri="{BB962C8B-B14F-4D97-AF65-F5344CB8AC3E}">
        <p14:creationId xmlns:p14="http://schemas.microsoft.com/office/powerpoint/2010/main" val="38260955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defRPr/>
            </a:pPr>
            <a:r>
              <a:rPr lang="en-GB" b="1" dirty="0" smtClean="0"/>
              <a:t>Programme of study </a:t>
            </a:r>
          </a:p>
        </p:txBody>
      </p:sp>
      <p:sp>
        <p:nvSpPr>
          <p:cNvPr id="26627" name="Rectangle 3"/>
          <p:cNvSpPr>
            <a:spLocks noGrp="1" noChangeArrowheads="1"/>
          </p:cNvSpPr>
          <p:nvPr>
            <p:ph sz="half" idx="1"/>
          </p:nvPr>
        </p:nvSpPr>
        <p:spPr>
          <a:xfrm>
            <a:off x="467544" y="1268760"/>
            <a:ext cx="4038600" cy="4525963"/>
          </a:xfrm>
        </p:spPr>
        <p:txBody>
          <a:bodyPr>
            <a:noAutofit/>
          </a:bodyPr>
          <a:lstStyle/>
          <a:p>
            <a:pPr eaLnBrk="1" hangingPunct="1">
              <a:lnSpc>
                <a:spcPct val="90000"/>
              </a:lnSpc>
              <a:buFont typeface="Wingdings" pitchFamily="1" charset="2"/>
              <a:buNone/>
              <a:defRPr/>
            </a:pPr>
            <a:r>
              <a:rPr lang="en-GB" sz="1400" b="1" dirty="0" smtClean="0"/>
              <a:t>Year 1</a:t>
            </a:r>
          </a:p>
          <a:p>
            <a:pPr eaLnBrk="1" hangingPunct="1">
              <a:lnSpc>
                <a:spcPct val="90000"/>
              </a:lnSpc>
              <a:buFont typeface="Wingdings" pitchFamily="1" charset="2"/>
              <a:buNone/>
              <a:defRPr/>
            </a:pPr>
            <a:r>
              <a:rPr lang="en-GB" sz="1400" b="1" u="sng" dirty="0" smtClean="0"/>
              <a:t>Trimester 1</a:t>
            </a:r>
          </a:p>
          <a:p>
            <a:pPr eaLnBrk="1" hangingPunct="1">
              <a:lnSpc>
                <a:spcPct val="90000"/>
              </a:lnSpc>
              <a:buClr>
                <a:srgbClr val="FF0000"/>
              </a:buClr>
              <a:buFont typeface="Wingdings" pitchFamily="1" charset="2"/>
              <a:buChar char="Ø"/>
              <a:defRPr/>
            </a:pPr>
            <a:r>
              <a:rPr lang="en-GB" sz="1400" dirty="0" smtClean="0"/>
              <a:t>Foundations of Veterinary Nursing Theory </a:t>
            </a:r>
          </a:p>
          <a:p>
            <a:pPr eaLnBrk="1" hangingPunct="1">
              <a:lnSpc>
                <a:spcPct val="90000"/>
              </a:lnSpc>
              <a:buClr>
                <a:srgbClr val="FF0000"/>
              </a:buClr>
              <a:buFont typeface="Wingdings" pitchFamily="1" charset="2"/>
              <a:buChar char="Ø"/>
              <a:defRPr/>
            </a:pPr>
            <a:r>
              <a:rPr lang="en-GB" sz="1400" dirty="0" smtClean="0"/>
              <a:t>Principles of Small Animal Care</a:t>
            </a:r>
          </a:p>
          <a:p>
            <a:pPr eaLnBrk="1" hangingPunct="1">
              <a:lnSpc>
                <a:spcPct val="90000"/>
              </a:lnSpc>
              <a:buClr>
                <a:srgbClr val="FF0000"/>
              </a:buClr>
              <a:buFont typeface="Wingdings" pitchFamily="1" charset="2"/>
              <a:buChar char="Ø"/>
              <a:defRPr/>
            </a:pPr>
            <a:r>
              <a:rPr lang="en-GB" sz="1400" dirty="0" smtClean="0"/>
              <a:t>Veterinary Anatomy and Physiology </a:t>
            </a:r>
          </a:p>
          <a:p>
            <a:pPr marL="0" indent="0" eaLnBrk="1" hangingPunct="1">
              <a:lnSpc>
                <a:spcPct val="90000"/>
              </a:lnSpc>
              <a:buClr>
                <a:srgbClr val="FF0000"/>
              </a:buClr>
              <a:buNone/>
              <a:defRPr/>
            </a:pPr>
            <a:r>
              <a:rPr lang="en-GB" sz="1400" b="1" u="sng" dirty="0" smtClean="0"/>
              <a:t>Trimester 2</a:t>
            </a:r>
          </a:p>
          <a:p>
            <a:pPr eaLnBrk="1" hangingPunct="1">
              <a:lnSpc>
                <a:spcPct val="90000"/>
              </a:lnSpc>
              <a:buClr>
                <a:srgbClr val="FF0000"/>
              </a:buClr>
              <a:buFont typeface="Wingdings" pitchFamily="1" charset="2"/>
              <a:buChar char="Ø"/>
              <a:defRPr/>
            </a:pPr>
            <a:r>
              <a:rPr lang="en-GB" sz="1400" dirty="0" smtClean="0"/>
              <a:t>Veterinary Nursing Practice 1</a:t>
            </a:r>
          </a:p>
          <a:p>
            <a:pPr eaLnBrk="1" hangingPunct="1">
              <a:lnSpc>
                <a:spcPct val="90000"/>
              </a:lnSpc>
              <a:buClr>
                <a:srgbClr val="FF0000"/>
              </a:buClr>
              <a:buFont typeface="Wingdings" pitchFamily="1" charset="2"/>
              <a:buChar char="Ø"/>
              <a:defRPr/>
            </a:pPr>
            <a:r>
              <a:rPr lang="en-GB" sz="1400" dirty="0" smtClean="0"/>
              <a:t>Veterinary Science in Action</a:t>
            </a:r>
          </a:p>
          <a:p>
            <a:pPr marL="0" indent="0" eaLnBrk="1" hangingPunct="1">
              <a:lnSpc>
                <a:spcPct val="90000"/>
              </a:lnSpc>
              <a:buClr>
                <a:srgbClr val="FF0000"/>
              </a:buClr>
              <a:buNone/>
              <a:defRPr/>
            </a:pPr>
            <a:r>
              <a:rPr lang="en-GB" sz="1400" b="1" u="sng" dirty="0" smtClean="0"/>
              <a:t>Trimester 3</a:t>
            </a:r>
          </a:p>
          <a:p>
            <a:pPr eaLnBrk="1" hangingPunct="1">
              <a:lnSpc>
                <a:spcPct val="90000"/>
              </a:lnSpc>
              <a:buClr>
                <a:srgbClr val="FF0000"/>
              </a:buClr>
              <a:buFont typeface="Wingdings" pitchFamily="1" charset="2"/>
              <a:buChar char="Ø"/>
              <a:defRPr/>
            </a:pPr>
            <a:r>
              <a:rPr lang="en-GB" sz="1400" dirty="0" smtClean="0"/>
              <a:t>Veterinary Nursing Practice 2</a:t>
            </a:r>
          </a:p>
          <a:p>
            <a:pPr>
              <a:lnSpc>
                <a:spcPct val="90000"/>
              </a:lnSpc>
              <a:buNone/>
              <a:defRPr/>
            </a:pPr>
            <a:endParaRPr lang="en-GB" sz="1400" b="1" dirty="0" smtClean="0"/>
          </a:p>
          <a:p>
            <a:pPr>
              <a:lnSpc>
                <a:spcPct val="90000"/>
              </a:lnSpc>
              <a:buNone/>
              <a:defRPr/>
            </a:pPr>
            <a:r>
              <a:rPr lang="en-GB" sz="1400" b="1" dirty="0" smtClean="0"/>
              <a:t>Year </a:t>
            </a:r>
            <a:r>
              <a:rPr lang="en-GB" sz="1400" b="1" dirty="0"/>
              <a:t>2</a:t>
            </a:r>
          </a:p>
          <a:p>
            <a:pPr>
              <a:lnSpc>
                <a:spcPct val="90000"/>
              </a:lnSpc>
              <a:buNone/>
              <a:defRPr/>
            </a:pPr>
            <a:r>
              <a:rPr lang="en-GB" sz="1400" b="1" u="sng" dirty="0"/>
              <a:t>Trimester 1</a:t>
            </a:r>
          </a:p>
          <a:p>
            <a:pPr>
              <a:lnSpc>
                <a:spcPct val="90000"/>
              </a:lnSpc>
              <a:buClr>
                <a:srgbClr val="FF0000"/>
              </a:buClr>
              <a:buFont typeface="Wingdings" pitchFamily="1" charset="2"/>
              <a:buChar char="Ø"/>
              <a:defRPr/>
            </a:pPr>
            <a:r>
              <a:rPr lang="en-GB" sz="1400" dirty="0"/>
              <a:t>Veterinary Pathology</a:t>
            </a:r>
          </a:p>
          <a:p>
            <a:pPr>
              <a:lnSpc>
                <a:spcPct val="90000"/>
              </a:lnSpc>
              <a:buClr>
                <a:srgbClr val="FF0000"/>
              </a:buClr>
              <a:buFont typeface="Wingdings" pitchFamily="1" charset="2"/>
              <a:buChar char="Ø"/>
              <a:defRPr/>
            </a:pPr>
            <a:r>
              <a:rPr lang="en-GB" sz="1400" dirty="0"/>
              <a:t>Diagnostics for Veterinary Nurses</a:t>
            </a:r>
          </a:p>
          <a:p>
            <a:pPr>
              <a:lnSpc>
                <a:spcPct val="90000"/>
              </a:lnSpc>
              <a:spcBef>
                <a:spcPts val="0"/>
              </a:spcBef>
              <a:buClr>
                <a:srgbClr val="FF0000"/>
              </a:buClr>
              <a:buFont typeface="Wingdings" pitchFamily="1" charset="2"/>
              <a:buChar char="Ø"/>
              <a:defRPr/>
            </a:pPr>
            <a:r>
              <a:rPr lang="en-GB" sz="1400" dirty="0" smtClean="0"/>
              <a:t>Ethical, </a:t>
            </a:r>
            <a:r>
              <a:rPr lang="en-GB" sz="1400" dirty="0"/>
              <a:t>Legal and Professional Issues in Healthcare</a:t>
            </a:r>
          </a:p>
          <a:p>
            <a:pPr marL="0" indent="0">
              <a:lnSpc>
                <a:spcPct val="90000"/>
              </a:lnSpc>
              <a:spcAft>
                <a:spcPct val="50000"/>
              </a:spcAft>
              <a:buClr>
                <a:srgbClr val="FF0000"/>
              </a:buClr>
              <a:buNone/>
              <a:defRPr/>
            </a:pPr>
            <a:r>
              <a:rPr lang="en-GB" sz="1400" b="1" u="sng" dirty="0" smtClean="0"/>
              <a:t>Trimester 2</a:t>
            </a:r>
          </a:p>
          <a:p>
            <a:pPr marL="0">
              <a:lnSpc>
                <a:spcPct val="90000"/>
              </a:lnSpc>
              <a:spcBef>
                <a:spcPts val="0"/>
              </a:spcBef>
              <a:buClr>
                <a:srgbClr val="FF0000"/>
              </a:buClr>
              <a:buFont typeface="Wingdings" pitchFamily="1" charset="2"/>
              <a:buChar char="Ø"/>
              <a:defRPr/>
            </a:pPr>
            <a:r>
              <a:rPr lang="en-GB" sz="1400" dirty="0" smtClean="0"/>
              <a:t>Veterinary Nursing of exotic animals</a:t>
            </a:r>
          </a:p>
          <a:p>
            <a:pPr marL="0">
              <a:lnSpc>
                <a:spcPct val="90000"/>
              </a:lnSpc>
              <a:buClr>
                <a:srgbClr val="FF0000"/>
              </a:buClr>
              <a:buFont typeface="Wingdings" pitchFamily="1" charset="2"/>
              <a:buChar char="Ø"/>
              <a:defRPr/>
            </a:pPr>
            <a:r>
              <a:rPr lang="en-GB" sz="1400" dirty="0" smtClean="0"/>
              <a:t>Theatre </a:t>
            </a:r>
            <a:r>
              <a:rPr lang="en-GB" sz="1400" dirty="0"/>
              <a:t>Veterinary Nursing and Anaesthesia</a:t>
            </a:r>
          </a:p>
          <a:p>
            <a:pPr>
              <a:lnSpc>
                <a:spcPct val="90000"/>
              </a:lnSpc>
              <a:spcBef>
                <a:spcPts val="0"/>
              </a:spcBef>
              <a:buClr>
                <a:srgbClr val="FF0000"/>
              </a:buClr>
              <a:buFont typeface="Wingdings" pitchFamily="1" charset="2"/>
              <a:buChar char="Ø"/>
              <a:defRPr/>
            </a:pPr>
            <a:r>
              <a:rPr lang="en-GB" sz="1400" dirty="0"/>
              <a:t>Application of Small Animal Nursing Care</a:t>
            </a:r>
          </a:p>
          <a:p>
            <a:pPr>
              <a:lnSpc>
                <a:spcPct val="90000"/>
              </a:lnSpc>
              <a:buClr>
                <a:srgbClr val="FF0000"/>
              </a:buClr>
              <a:buNone/>
              <a:defRPr/>
            </a:pPr>
            <a:r>
              <a:rPr lang="en-GB" sz="1400" b="1" u="sng" dirty="0"/>
              <a:t>Trimester 3 </a:t>
            </a:r>
          </a:p>
          <a:p>
            <a:pPr>
              <a:lnSpc>
                <a:spcPct val="90000"/>
              </a:lnSpc>
              <a:buClr>
                <a:srgbClr val="FF0000"/>
              </a:buClr>
              <a:buFont typeface="Wingdings" pitchFamily="1" charset="2"/>
              <a:buChar char="Ø"/>
              <a:defRPr/>
            </a:pPr>
            <a:r>
              <a:rPr lang="en-GB" sz="1400" dirty="0"/>
              <a:t>Veterinary Nursing Practice 3a</a:t>
            </a:r>
          </a:p>
          <a:p>
            <a:pPr eaLnBrk="1" hangingPunct="1">
              <a:lnSpc>
                <a:spcPct val="90000"/>
              </a:lnSpc>
              <a:buClr>
                <a:srgbClr val="FF0000"/>
              </a:buClr>
              <a:buFont typeface="Wingdings" pitchFamily="1" charset="2"/>
              <a:buChar char="Ø"/>
              <a:defRPr/>
            </a:pPr>
            <a:endParaRPr lang="en-GB" sz="1400" dirty="0" smtClean="0"/>
          </a:p>
        </p:txBody>
      </p:sp>
      <p:sp>
        <p:nvSpPr>
          <p:cNvPr id="5" name="Content Placeholder 4"/>
          <p:cNvSpPr>
            <a:spLocks noGrp="1"/>
          </p:cNvSpPr>
          <p:nvPr>
            <p:ph sz="half" idx="2"/>
          </p:nvPr>
        </p:nvSpPr>
        <p:spPr>
          <a:xfrm>
            <a:off x="4644008" y="1340768"/>
            <a:ext cx="4038600" cy="4525963"/>
          </a:xfrm>
        </p:spPr>
        <p:txBody>
          <a:bodyPr>
            <a:normAutofit/>
          </a:bodyPr>
          <a:lstStyle/>
          <a:p>
            <a:pPr>
              <a:lnSpc>
                <a:spcPct val="90000"/>
              </a:lnSpc>
              <a:buNone/>
            </a:pPr>
            <a:r>
              <a:rPr lang="en-GB" sz="1400" b="1" dirty="0"/>
              <a:t>Year 3</a:t>
            </a:r>
          </a:p>
          <a:p>
            <a:pPr>
              <a:lnSpc>
                <a:spcPct val="90000"/>
              </a:lnSpc>
              <a:buClr>
                <a:srgbClr val="FF0000"/>
              </a:buClr>
              <a:buNone/>
            </a:pPr>
            <a:r>
              <a:rPr lang="en-GB" sz="1400" u="sng" dirty="0"/>
              <a:t>Trimester 1</a:t>
            </a:r>
          </a:p>
          <a:p>
            <a:pPr>
              <a:lnSpc>
                <a:spcPct val="90000"/>
              </a:lnSpc>
              <a:buClr>
                <a:srgbClr val="FF0000"/>
              </a:buClr>
              <a:buFont typeface="Wingdings" pitchFamily="2" charset="2"/>
              <a:buChar char="Ø"/>
            </a:pPr>
            <a:r>
              <a:rPr lang="en-GB" sz="1400" dirty="0"/>
              <a:t>Veterinary Nursing Practice 3b </a:t>
            </a:r>
          </a:p>
          <a:p>
            <a:pPr>
              <a:lnSpc>
                <a:spcPct val="90000"/>
              </a:lnSpc>
              <a:buNone/>
            </a:pPr>
            <a:r>
              <a:rPr lang="en-GB" sz="1400" u="sng" dirty="0"/>
              <a:t>Trimester 2</a:t>
            </a:r>
          </a:p>
          <a:p>
            <a:pPr>
              <a:lnSpc>
                <a:spcPct val="90000"/>
              </a:lnSpc>
              <a:buClr>
                <a:srgbClr val="FF0000"/>
              </a:buClr>
              <a:buFont typeface="Wingdings" pitchFamily="2" charset="2"/>
              <a:buChar char="Ø"/>
            </a:pPr>
            <a:r>
              <a:rPr lang="en-GB" sz="1400" dirty="0" smtClean="0"/>
              <a:t>Equine veterinary nursing</a:t>
            </a:r>
            <a:endParaRPr lang="en-GB" sz="1400" dirty="0"/>
          </a:p>
          <a:p>
            <a:pPr>
              <a:lnSpc>
                <a:spcPct val="90000"/>
              </a:lnSpc>
              <a:buClr>
                <a:srgbClr val="FF0000"/>
              </a:buClr>
              <a:buFont typeface="Wingdings" pitchFamily="2" charset="2"/>
              <a:buChar char="Ø"/>
            </a:pPr>
            <a:r>
              <a:rPr lang="en-GB" sz="1400" dirty="0"/>
              <a:t>Animals in Society</a:t>
            </a:r>
          </a:p>
          <a:p>
            <a:pPr>
              <a:lnSpc>
                <a:spcPct val="90000"/>
              </a:lnSpc>
              <a:buClr>
                <a:srgbClr val="FF0000"/>
              </a:buClr>
              <a:buFont typeface="Wingdings" pitchFamily="2" charset="2"/>
              <a:buChar char="Ø"/>
            </a:pPr>
            <a:r>
              <a:rPr lang="en-GB" sz="1400" dirty="0" smtClean="0"/>
              <a:t>Veterinary Nursing of wild and captive species </a:t>
            </a:r>
            <a:endParaRPr lang="en-GB" sz="1400" dirty="0"/>
          </a:p>
          <a:p>
            <a:pPr>
              <a:lnSpc>
                <a:spcPct val="90000"/>
              </a:lnSpc>
              <a:buClr>
                <a:srgbClr val="FF0000"/>
              </a:buClr>
              <a:buNone/>
            </a:pPr>
            <a:r>
              <a:rPr lang="en-GB" sz="1400" u="sng" dirty="0"/>
              <a:t>Trimester 3</a:t>
            </a:r>
          </a:p>
          <a:p>
            <a:pPr>
              <a:lnSpc>
                <a:spcPct val="90000"/>
              </a:lnSpc>
              <a:buClr>
                <a:srgbClr val="FF0000"/>
              </a:buClr>
              <a:buFont typeface="Wingdings" pitchFamily="2" charset="2"/>
              <a:buChar char="Ø"/>
            </a:pPr>
            <a:r>
              <a:rPr lang="en-GB" sz="1400" dirty="0"/>
              <a:t>Veterinary Nursing Practice 4 </a:t>
            </a:r>
          </a:p>
          <a:p>
            <a:pPr>
              <a:lnSpc>
                <a:spcPct val="90000"/>
              </a:lnSpc>
              <a:buClr>
                <a:srgbClr val="FF0000"/>
              </a:buClr>
              <a:buFont typeface="Wingdings" pitchFamily="2" charset="2"/>
              <a:buChar char="Ø"/>
            </a:pPr>
            <a:endParaRPr lang="en-GB" sz="1400" dirty="0"/>
          </a:p>
          <a:p>
            <a:pPr marL="0" indent="0">
              <a:lnSpc>
                <a:spcPct val="90000"/>
              </a:lnSpc>
              <a:buClr>
                <a:srgbClr val="FF0000"/>
              </a:buClr>
              <a:buNone/>
            </a:pPr>
            <a:r>
              <a:rPr lang="en-GB" sz="1400" b="1" dirty="0"/>
              <a:t>Year 4</a:t>
            </a:r>
          </a:p>
          <a:p>
            <a:pPr>
              <a:buClr>
                <a:srgbClr val="FF0000"/>
              </a:buClr>
              <a:buFont typeface="Wingdings" pitchFamily="2" charset="2"/>
              <a:buChar char="Ø"/>
            </a:pPr>
            <a:r>
              <a:rPr lang="en-GB" sz="1400" dirty="0"/>
              <a:t>Veterinary Nursing Honours Project</a:t>
            </a:r>
          </a:p>
          <a:p>
            <a:pPr>
              <a:buClr>
                <a:srgbClr val="FF0000"/>
              </a:buClr>
              <a:buFont typeface="Wingdings" pitchFamily="2" charset="2"/>
              <a:buChar char="Ø"/>
            </a:pPr>
            <a:r>
              <a:rPr lang="en-GB" sz="1400" dirty="0"/>
              <a:t>Specialised Veterinary Nursing</a:t>
            </a:r>
          </a:p>
          <a:p>
            <a:pPr>
              <a:buClr>
                <a:srgbClr val="FF0000"/>
              </a:buClr>
              <a:buFont typeface="Wingdings" pitchFamily="2" charset="2"/>
              <a:buChar char="Ø"/>
            </a:pPr>
            <a:r>
              <a:rPr lang="en-GB" sz="1400" dirty="0"/>
              <a:t>Pharmacology</a:t>
            </a:r>
          </a:p>
          <a:p>
            <a:pPr>
              <a:buClr>
                <a:srgbClr val="FF0000"/>
              </a:buClr>
              <a:buFont typeface="Wingdings" pitchFamily="2" charset="2"/>
              <a:buChar char="Ø"/>
            </a:pPr>
            <a:r>
              <a:rPr lang="en-GB" sz="1400" dirty="0"/>
              <a:t>Option Module</a:t>
            </a:r>
          </a:p>
          <a:p>
            <a:pPr>
              <a:buClr>
                <a:srgbClr val="FF0000"/>
              </a:buClr>
              <a:buFont typeface="Wingdings" pitchFamily="2" charset="2"/>
              <a:buChar char="Ø"/>
            </a:pPr>
            <a:r>
              <a:rPr lang="en-GB" sz="1400" dirty="0"/>
              <a:t>Veterinary Nursing Elective Practice </a:t>
            </a:r>
          </a:p>
          <a:p>
            <a:pPr marL="0" indent="0">
              <a:lnSpc>
                <a:spcPct val="90000"/>
              </a:lnSpc>
              <a:buClr>
                <a:srgbClr val="FF0000"/>
              </a:buClr>
              <a:buNone/>
            </a:pPr>
            <a:endParaRPr lang="en-GB" sz="1400" dirty="0"/>
          </a:p>
        </p:txBody>
      </p:sp>
    </p:spTree>
    <p:extLst>
      <p:ext uri="{BB962C8B-B14F-4D97-AF65-F5344CB8AC3E}">
        <p14:creationId xmlns:p14="http://schemas.microsoft.com/office/powerpoint/2010/main" val="36457986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Royal College of Veterinary Surgeons (RCVS)</a:t>
            </a:r>
            <a:endParaRPr lang="en-GB" dirty="0"/>
          </a:p>
        </p:txBody>
      </p:sp>
      <p:sp>
        <p:nvSpPr>
          <p:cNvPr id="3" name="Content Placeholder 2"/>
          <p:cNvSpPr>
            <a:spLocks noGrp="1"/>
          </p:cNvSpPr>
          <p:nvPr>
            <p:ph idx="1"/>
          </p:nvPr>
        </p:nvSpPr>
        <p:spPr/>
        <p:txBody>
          <a:bodyPr>
            <a:normAutofit/>
          </a:bodyPr>
          <a:lstStyle/>
          <a:p>
            <a:r>
              <a:rPr lang="en-GB" sz="2800" dirty="0"/>
              <a:t>The Royal College of Veterinary Surgeons exercises functions under the Veterinary Surgeons Act 1966 but was brought into being by a Royal Charter of </a:t>
            </a:r>
            <a:r>
              <a:rPr lang="en-GB" sz="2800" dirty="0" smtClean="0"/>
              <a:t>1844</a:t>
            </a:r>
          </a:p>
          <a:p>
            <a:pPr marL="0" indent="0">
              <a:buNone/>
            </a:pPr>
            <a:r>
              <a:rPr lang="en-GB" sz="2800" dirty="0" smtClean="0"/>
              <a:t> </a:t>
            </a:r>
            <a:r>
              <a:rPr lang="en-GB" sz="2800" dirty="0"/>
              <a:t> </a:t>
            </a:r>
            <a:endParaRPr lang="en-GB" sz="2800" dirty="0" smtClean="0"/>
          </a:p>
          <a:p>
            <a:r>
              <a:rPr lang="en-GB" sz="2800" dirty="0" smtClean="0"/>
              <a:t>A </a:t>
            </a:r>
            <a:r>
              <a:rPr lang="en-GB" sz="2800" dirty="0"/>
              <a:t>Supplemental Royal Charter of 2015 </a:t>
            </a:r>
            <a:r>
              <a:rPr lang="en-GB" sz="2800" dirty="0" smtClean="0"/>
              <a:t>makes </a:t>
            </a:r>
            <a:r>
              <a:rPr lang="en-GB" sz="2800" dirty="0"/>
              <a:t>it the regulator of registered veterinary </a:t>
            </a:r>
            <a:r>
              <a:rPr lang="en-GB" sz="2800" dirty="0" smtClean="0"/>
              <a:t>nurses</a:t>
            </a:r>
            <a:endParaRPr lang="en-GB" sz="2800" dirty="0"/>
          </a:p>
        </p:txBody>
      </p:sp>
    </p:spTree>
    <p:extLst>
      <p:ext uri="{BB962C8B-B14F-4D97-AF65-F5344CB8AC3E}">
        <p14:creationId xmlns:p14="http://schemas.microsoft.com/office/powerpoint/2010/main" val="1969349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Why do we want to link with external partners?</a:t>
            </a:r>
            <a:endParaRPr lang="en-GB" dirty="0"/>
          </a:p>
        </p:txBody>
      </p:sp>
      <p:sp>
        <p:nvSpPr>
          <p:cNvPr id="4" name="Content Placeholder 3"/>
          <p:cNvSpPr>
            <a:spLocks noGrp="1"/>
          </p:cNvSpPr>
          <p:nvPr>
            <p:ph idx="1"/>
          </p:nvPr>
        </p:nvSpPr>
        <p:spPr/>
        <p:txBody>
          <a:bodyPr/>
          <a:lstStyle/>
          <a:p>
            <a:r>
              <a:rPr lang="en-GB" dirty="0" smtClean="0"/>
              <a:t>Improve the professional mobility of VNs across the world</a:t>
            </a:r>
          </a:p>
          <a:p>
            <a:r>
              <a:rPr lang="en-GB" dirty="0" smtClean="0"/>
              <a:t>Develop leadership skills in our graduates</a:t>
            </a:r>
          </a:p>
          <a:p>
            <a:r>
              <a:rPr lang="en-GB" dirty="0" smtClean="0"/>
              <a:t>Improve problem solving skills is our graduates</a:t>
            </a:r>
          </a:p>
          <a:p>
            <a:endParaRPr lang="en-GB" dirty="0" smtClean="0"/>
          </a:p>
          <a:p>
            <a:endParaRPr lang="en-GB" dirty="0"/>
          </a:p>
        </p:txBody>
      </p:sp>
    </p:spTree>
    <p:extLst>
      <p:ext uri="{BB962C8B-B14F-4D97-AF65-F5344CB8AC3E}">
        <p14:creationId xmlns:p14="http://schemas.microsoft.com/office/powerpoint/2010/main" val="14408989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rgbClr val="C00000"/>
                </a:solidFill>
              </a:rPr>
              <a:t>Regulation of veterinary surgeons in the UK</a:t>
            </a:r>
            <a:endParaRPr lang="en-GB" dirty="0">
              <a:solidFill>
                <a:srgbClr val="C00000"/>
              </a:solidFill>
            </a:endParaRPr>
          </a:p>
        </p:txBody>
      </p:sp>
      <p:sp>
        <p:nvSpPr>
          <p:cNvPr id="3" name="Content Placeholder 2"/>
          <p:cNvSpPr>
            <a:spLocks noGrp="1"/>
          </p:cNvSpPr>
          <p:nvPr>
            <p:ph sz="half" idx="1"/>
          </p:nvPr>
        </p:nvSpPr>
        <p:spPr>
          <a:xfrm>
            <a:off x="4648200" y="1594891"/>
            <a:ext cx="4038600" cy="4525963"/>
          </a:xfrm>
        </p:spPr>
        <p:txBody>
          <a:bodyPr>
            <a:normAutofit fontScale="47500" lnSpcReduction="20000"/>
          </a:bodyPr>
          <a:lstStyle/>
          <a:p>
            <a:pPr marL="0" indent="0">
              <a:buNone/>
            </a:pPr>
            <a:endParaRPr lang="en-GB" sz="4400" dirty="0" smtClean="0"/>
          </a:p>
          <a:p>
            <a:pPr marL="0" indent="0">
              <a:buNone/>
            </a:pPr>
            <a:r>
              <a:rPr lang="en-GB" sz="4400" dirty="0" smtClean="0"/>
              <a:t>Other relevant legislation </a:t>
            </a:r>
          </a:p>
          <a:p>
            <a:pPr marL="0" indent="0">
              <a:buNone/>
            </a:pPr>
            <a:endParaRPr lang="en-GB" sz="4400" dirty="0" smtClean="0">
              <a:hlinkClick r:id="rId3"/>
            </a:endParaRPr>
          </a:p>
          <a:p>
            <a:r>
              <a:rPr lang="en-GB" dirty="0" smtClean="0"/>
              <a:t>Royal </a:t>
            </a:r>
            <a:r>
              <a:rPr lang="en-GB" dirty="0"/>
              <a:t>Charter of </a:t>
            </a:r>
            <a:r>
              <a:rPr lang="en-GB" dirty="0" smtClean="0"/>
              <a:t>1844 (Foundation of RCVS)</a:t>
            </a:r>
            <a:endParaRPr lang="en-GB" dirty="0"/>
          </a:p>
          <a:p>
            <a:r>
              <a:rPr lang="en-GB" dirty="0"/>
              <a:t>Supplemental Charter of 1876</a:t>
            </a:r>
          </a:p>
          <a:p>
            <a:r>
              <a:rPr lang="en-GB" dirty="0"/>
              <a:t>Supplemental Charter of 1879</a:t>
            </a:r>
          </a:p>
          <a:p>
            <a:r>
              <a:rPr lang="en-GB" dirty="0"/>
              <a:t>Veterinary Surgeons Act 1881</a:t>
            </a:r>
          </a:p>
          <a:p>
            <a:r>
              <a:rPr lang="en-GB" dirty="0"/>
              <a:t>Supplemental Charter of 1883</a:t>
            </a:r>
          </a:p>
          <a:p>
            <a:r>
              <a:rPr lang="en-GB" dirty="0"/>
              <a:t>Supplemental Charter of 1892</a:t>
            </a:r>
          </a:p>
          <a:p>
            <a:r>
              <a:rPr lang="en-GB" dirty="0"/>
              <a:t>Veterinary Surgeons Amendment Act 1900</a:t>
            </a:r>
          </a:p>
          <a:p>
            <a:r>
              <a:rPr lang="en-GB" dirty="0"/>
              <a:t>Supplemental Charter of 1914</a:t>
            </a:r>
          </a:p>
          <a:p>
            <a:r>
              <a:rPr lang="en-GB" dirty="0"/>
              <a:t>Veterinary Surgeons Act (1881) Amendment Act 1920</a:t>
            </a:r>
          </a:p>
          <a:p>
            <a:r>
              <a:rPr lang="en-GB" dirty="0"/>
              <a:t>Supplemental Charter of 1923</a:t>
            </a:r>
          </a:p>
          <a:p>
            <a:r>
              <a:rPr lang="en-GB" dirty="0"/>
              <a:t>Veterinary Surgeons (Irish Free State Agreement) Act 1932</a:t>
            </a:r>
          </a:p>
          <a:p>
            <a:r>
              <a:rPr lang="en-GB" dirty="0"/>
              <a:t>Supplemental Charter of 1932</a:t>
            </a:r>
          </a:p>
          <a:p>
            <a:r>
              <a:rPr lang="en-GB" dirty="0" smtClean="0"/>
              <a:t>Veterinary </a:t>
            </a:r>
            <a:r>
              <a:rPr lang="en-GB" dirty="0"/>
              <a:t>Surgeons Act </a:t>
            </a:r>
            <a:r>
              <a:rPr lang="en-GB" dirty="0" smtClean="0"/>
              <a:t>1948</a:t>
            </a:r>
            <a:endParaRPr lang="en-GB" dirty="0"/>
          </a:p>
          <a:p>
            <a:r>
              <a:rPr lang="en-GB" dirty="0"/>
              <a:t>Supplemental Charter of 1967</a:t>
            </a:r>
          </a:p>
          <a:p>
            <a:r>
              <a:rPr lang="en-GB" dirty="0"/>
              <a:t>Supplemental Charter of 2015</a:t>
            </a:r>
          </a:p>
          <a:p>
            <a:endParaRPr lang="en-GB" dirty="0"/>
          </a:p>
        </p:txBody>
      </p:sp>
      <p:sp>
        <p:nvSpPr>
          <p:cNvPr id="4" name="Content Placeholder 3"/>
          <p:cNvSpPr>
            <a:spLocks noGrp="1"/>
          </p:cNvSpPr>
          <p:nvPr>
            <p:ph sz="half" idx="2"/>
          </p:nvPr>
        </p:nvSpPr>
        <p:spPr>
          <a:xfrm>
            <a:off x="323528" y="1595527"/>
            <a:ext cx="4242752" cy="4525963"/>
          </a:xfrm>
        </p:spPr>
        <p:txBody>
          <a:bodyPr>
            <a:noAutofit/>
          </a:bodyPr>
          <a:lstStyle/>
          <a:p>
            <a:pPr marL="0" indent="0">
              <a:buNone/>
            </a:pPr>
            <a:r>
              <a:rPr lang="en-GB" sz="2000" dirty="0" smtClean="0"/>
              <a:t>Current legislation based on Veterinary Surgeons Act (1966) makes it:</a:t>
            </a:r>
          </a:p>
          <a:p>
            <a:pPr marL="0" indent="0">
              <a:buNone/>
            </a:pPr>
            <a:endParaRPr lang="en-GB" sz="2000" dirty="0" smtClean="0"/>
          </a:p>
          <a:p>
            <a:pPr marL="0" indent="0">
              <a:buNone/>
            </a:pPr>
            <a:r>
              <a:rPr lang="en-GB" sz="1600" dirty="0" smtClean="0"/>
              <a:t>“unlawful </a:t>
            </a:r>
            <a:r>
              <a:rPr lang="en-GB" sz="1600" dirty="0"/>
              <a:t>for anyone other than a registered veterinary surgeon, or someone entered in the Supplementary Veterinary Register, to practise veterinary surgery (whether or not for </a:t>
            </a:r>
            <a:r>
              <a:rPr lang="en-GB" sz="1600" dirty="0" smtClean="0"/>
              <a:t>payment)”</a:t>
            </a:r>
          </a:p>
          <a:p>
            <a:pPr marL="0" indent="0">
              <a:buNone/>
            </a:pPr>
            <a:endParaRPr lang="en-GB" sz="1600" dirty="0"/>
          </a:p>
          <a:p>
            <a:pPr marL="0" indent="0">
              <a:buNone/>
            </a:pPr>
            <a:r>
              <a:rPr lang="en-GB" sz="1600" dirty="0"/>
              <a:t>“veterinary surgery” means the art and science of veterinary surgery and medicine </a:t>
            </a:r>
            <a:r>
              <a:rPr lang="en-GB" sz="1600" dirty="0" smtClean="0"/>
              <a:t>be </a:t>
            </a:r>
            <a:r>
              <a:rPr lang="en-GB" sz="1600" dirty="0"/>
              <a:t>taken to include</a:t>
            </a:r>
            <a:r>
              <a:rPr lang="en-GB" sz="1600" dirty="0" smtClean="0"/>
              <a:t>—</a:t>
            </a:r>
          </a:p>
          <a:p>
            <a:pPr marL="400050" lvl="1" indent="0">
              <a:buNone/>
            </a:pPr>
            <a:r>
              <a:rPr lang="en-GB" sz="1050" dirty="0" smtClean="0"/>
              <a:t>(</a:t>
            </a:r>
            <a:r>
              <a:rPr lang="en-GB" sz="1050" dirty="0"/>
              <a:t>a) the diagnosis of diseases in, and injuries to, animals </a:t>
            </a:r>
            <a:r>
              <a:rPr lang="en-GB" sz="1050" dirty="0" smtClean="0"/>
              <a:t>including tests </a:t>
            </a:r>
            <a:r>
              <a:rPr lang="en-GB" sz="1050" dirty="0"/>
              <a:t>performed on animals for diagnostic purposes;</a:t>
            </a:r>
          </a:p>
          <a:p>
            <a:pPr marL="400050" lvl="1" indent="0">
              <a:buNone/>
            </a:pPr>
            <a:r>
              <a:rPr lang="en-GB" sz="1050" dirty="0" smtClean="0"/>
              <a:t>(</a:t>
            </a:r>
            <a:r>
              <a:rPr lang="en-GB" sz="1050" dirty="0"/>
              <a:t>b) the giving of advice based upon such diagnosis;</a:t>
            </a:r>
          </a:p>
          <a:p>
            <a:pPr marL="400050" lvl="1" indent="0">
              <a:buNone/>
            </a:pPr>
            <a:r>
              <a:rPr lang="en-GB" sz="1050" dirty="0"/>
              <a:t>(c) the medical or surgical treatment of animals; and</a:t>
            </a:r>
          </a:p>
          <a:p>
            <a:pPr marL="400050" lvl="1" indent="0">
              <a:buNone/>
            </a:pPr>
            <a:r>
              <a:rPr lang="en-GB" sz="1050" dirty="0"/>
              <a:t>(d) the performance of surgical operations on animals.</a:t>
            </a:r>
            <a:endParaRPr lang="en-GB" sz="1050" dirty="0"/>
          </a:p>
        </p:txBody>
      </p:sp>
    </p:spTree>
    <p:extLst>
      <p:ext uri="{BB962C8B-B14F-4D97-AF65-F5344CB8AC3E}">
        <p14:creationId xmlns:p14="http://schemas.microsoft.com/office/powerpoint/2010/main" val="27317470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role of nursing in the clinical care and recovery of animals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The ‘nursing’ role in clinical practice has long been recognised </a:t>
            </a:r>
          </a:p>
          <a:p>
            <a:pPr marL="400050" lvl="1" indent="0">
              <a:buNone/>
            </a:pPr>
            <a:r>
              <a:rPr lang="en-GB" dirty="0" smtClean="0"/>
              <a:t> </a:t>
            </a:r>
            <a:r>
              <a:rPr lang="en-GB" sz="2400" dirty="0"/>
              <a:t>“strict attention to the animal’s comfort and well-being in matters of warmth, quietude, cleanliness, pure air and diet</a:t>
            </a:r>
            <a:r>
              <a:rPr lang="en-GB" sz="2400" dirty="0" smtClean="0"/>
              <a:t>”  -  </a:t>
            </a:r>
            <a:r>
              <a:rPr lang="en-GB" sz="2400" dirty="0"/>
              <a:t>Steele </a:t>
            </a:r>
            <a:r>
              <a:rPr lang="en-GB" sz="2400" dirty="0" smtClean="0"/>
              <a:t>1888 </a:t>
            </a:r>
          </a:p>
          <a:p>
            <a:r>
              <a:rPr lang="en-GB" dirty="0" smtClean="0"/>
              <a:t>In the UK, official acknowledgement of the importance of the role has been slow and serpentine</a:t>
            </a:r>
          </a:p>
          <a:p>
            <a:pPr lvl="1"/>
            <a:r>
              <a:rPr lang="en-GB" dirty="0" smtClean="0"/>
              <a:t> </a:t>
            </a:r>
            <a:r>
              <a:rPr lang="en-GB" sz="2600" dirty="0" smtClean="0"/>
              <a:t>In 1934 the first attempt was made to get the RCVS to recognise the title ‘Canine nurse’ failed</a:t>
            </a:r>
          </a:p>
          <a:p>
            <a:pPr lvl="1"/>
            <a:r>
              <a:rPr lang="en-GB" sz="2600" dirty="0" smtClean="0"/>
              <a:t>In 1965 the BVNA was born but had to change its name a year later because the title ‘nurse’  was protected by statute </a:t>
            </a:r>
          </a:p>
          <a:p>
            <a:endParaRPr lang="en-GB" dirty="0"/>
          </a:p>
        </p:txBody>
      </p:sp>
    </p:spTree>
    <p:extLst>
      <p:ext uri="{BB962C8B-B14F-4D97-AF65-F5344CB8AC3E}">
        <p14:creationId xmlns:p14="http://schemas.microsoft.com/office/powerpoint/2010/main" val="10813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smtClean="0"/>
              <a:t>Professionalization of Veterinary Nurses</a:t>
            </a:r>
            <a:br>
              <a:rPr lang="en-GB" sz="3600" dirty="0" smtClean="0"/>
            </a:br>
            <a:r>
              <a:rPr lang="en-GB" sz="3600" dirty="0" smtClean="0"/>
              <a:t>Time Line  </a:t>
            </a:r>
            <a:endParaRPr lang="en-GB" sz="3600" dirty="0"/>
          </a:p>
        </p:txBody>
      </p:sp>
      <p:sp>
        <p:nvSpPr>
          <p:cNvPr id="3" name="Content Placeholder 2"/>
          <p:cNvSpPr>
            <a:spLocks noGrp="1"/>
          </p:cNvSpPr>
          <p:nvPr>
            <p:ph idx="1"/>
          </p:nvPr>
        </p:nvSpPr>
        <p:spPr>
          <a:xfrm>
            <a:off x="457200" y="1340768"/>
            <a:ext cx="8229600" cy="4525963"/>
          </a:xfrm>
        </p:spPr>
        <p:txBody>
          <a:bodyPr>
            <a:noAutofit/>
          </a:bodyPr>
          <a:lstStyle/>
          <a:p>
            <a:pPr>
              <a:spcBef>
                <a:spcPts val="0"/>
              </a:spcBef>
            </a:pPr>
            <a:r>
              <a:rPr lang="en-GB" sz="2400" dirty="0" smtClean="0">
                <a:solidFill>
                  <a:srgbClr val="FF0000"/>
                </a:solidFill>
              </a:rPr>
              <a:t>1961</a:t>
            </a:r>
            <a:r>
              <a:rPr lang="en-GB" sz="2400" dirty="0" smtClean="0"/>
              <a:t> </a:t>
            </a:r>
          </a:p>
          <a:p>
            <a:pPr lvl="1">
              <a:spcBef>
                <a:spcPts val="0"/>
              </a:spcBef>
            </a:pPr>
            <a:r>
              <a:rPr lang="en-GB" sz="2000" dirty="0" smtClean="0"/>
              <a:t>First RCVS approved Animal Nursing Auxiliary (ANA) training scheme</a:t>
            </a:r>
          </a:p>
          <a:p>
            <a:pPr>
              <a:spcBef>
                <a:spcPts val="0"/>
              </a:spcBef>
            </a:pPr>
            <a:r>
              <a:rPr lang="en-GB" sz="2400" dirty="0" smtClean="0">
                <a:solidFill>
                  <a:srgbClr val="FF0000"/>
                </a:solidFill>
              </a:rPr>
              <a:t>1984 </a:t>
            </a:r>
          </a:p>
          <a:p>
            <a:pPr lvl="1">
              <a:spcBef>
                <a:spcPts val="0"/>
              </a:spcBef>
            </a:pPr>
            <a:r>
              <a:rPr lang="en-GB" sz="2000" dirty="0" smtClean="0"/>
              <a:t>Title ‘veterinary nurse’ first used</a:t>
            </a:r>
          </a:p>
          <a:p>
            <a:pPr>
              <a:spcBef>
                <a:spcPts val="0"/>
              </a:spcBef>
            </a:pPr>
            <a:r>
              <a:rPr lang="en-GB" sz="2400" dirty="0" smtClean="0">
                <a:solidFill>
                  <a:srgbClr val="FF0000"/>
                </a:solidFill>
              </a:rPr>
              <a:t>1991 </a:t>
            </a:r>
          </a:p>
          <a:p>
            <a:pPr lvl="1">
              <a:spcBef>
                <a:spcPts val="0"/>
              </a:spcBef>
            </a:pPr>
            <a:r>
              <a:rPr lang="en-GB" sz="2000" dirty="0" smtClean="0"/>
              <a:t>Veterinary Surgeons Act 1966 amended to formally recognise the role of VN in law (schedule 3)</a:t>
            </a:r>
          </a:p>
          <a:p>
            <a:pPr>
              <a:spcBef>
                <a:spcPts val="0"/>
              </a:spcBef>
            </a:pPr>
            <a:r>
              <a:rPr lang="en-GB" sz="2400" dirty="0" smtClean="0">
                <a:solidFill>
                  <a:srgbClr val="FF0000"/>
                </a:solidFill>
              </a:rPr>
              <a:t>1997</a:t>
            </a:r>
            <a:r>
              <a:rPr lang="en-GB" sz="2400" dirty="0" smtClean="0"/>
              <a:t> </a:t>
            </a:r>
          </a:p>
          <a:p>
            <a:pPr lvl="1">
              <a:spcBef>
                <a:spcPts val="0"/>
              </a:spcBef>
            </a:pPr>
            <a:r>
              <a:rPr lang="en-GB" sz="2000" dirty="0" smtClean="0"/>
              <a:t>RCVS accredited as awarding body for VN qualifications</a:t>
            </a:r>
          </a:p>
          <a:p>
            <a:pPr>
              <a:spcBef>
                <a:spcPts val="0"/>
              </a:spcBef>
            </a:pPr>
            <a:r>
              <a:rPr lang="en-GB" sz="2400" dirty="0" smtClean="0">
                <a:solidFill>
                  <a:srgbClr val="FF0000"/>
                </a:solidFill>
              </a:rPr>
              <a:t>2002 </a:t>
            </a:r>
          </a:p>
          <a:p>
            <a:pPr lvl="1">
              <a:spcBef>
                <a:spcPts val="0"/>
              </a:spcBef>
            </a:pPr>
            <a:r>
              <a:rPr lang="en-GB" sz="2000" dirty="0" smtClean="0"/>
              <a:t>First BSc honours degree in VN awarded</a:t>
            </a:r>
          </a:p>
          <a:p>
            <a:pPr>
              <a:spcBef>
                <a:spcPts val="0"/>
              </a:spcBef>
            </a:pPr>
            <a:r>
              <a:rPr lang="en-GB" sz="2400" dirty="0" smtClean="0">
                <a:solidFill>
                  <a:srgbClr val="FF0000"/>
                </a:solidFill>
              </a:rPr>
              <a:t>2007</a:t>
            </a:r>
          </a:p>
          <a:p>
            <a:pPr lvl="1">
              <a:spcBef>
                <a:spcPts val="0"/>
              </a:spcBef>
            </a:pPr>
            <a:r>
              <a:rPr lang="en-GB" sz="2000" dirty="0" smtClean="0"/>
              <a:t>Non-statutory register of VNs</a:t>
            </a:r>
          </a:p>
          <a:p>
            <a:pPr>
              <a:spcBef>
                <a:spcPts val="0"/>
              </a:spcBef>
            </a:pPr>
            <a:r>
              <a:rPr lang="en-GB" sz="2400" dirty="0" smtClean="0">
                <a:solidFill>
                  <a:srgbClr val="FF0000"/>
                </a:solidFill>
              </a:rPr>
              <a:t>2011</a:t>
            </a:r>
          </a:p>
          <a:p>
            <a:pPr lvl="1">
              <a:spcBef>
                <a:spcPts val="0"/>
              </a:spcBef>
            </a:pPr>
            <a:r>
              <a:rPr lang="en-GB" sz="2000" dirty="0" smtClean="0"/>
              <a:t>Introduction of disciplinary system and code of professional conduct </a:t>
            </a:r>
          </a:p>
          <a:p>
            <a:pPr lvl="1">
              <a:spcBef>
                <a:spcPts val="0"/>
              </a:spcBef>
            </a:pPr>
            <a:endParaRPr lang="en-GB" sz="2000" dirty="0" smtClean="0"/>
          </a:p>
        </p:txBody>
      </p:sp>
    </p:spTree>
    <p:extLst>
      <p:ext uri="{BB962C8B-B14F-4D97-AF65-F5344CB8AC3E}">
        <p14:creationId xmlns:p14="http://schemas.microsoft.com/office/powerpoint/2010/main" val="23869227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P</a:t>
            </a:r>
            <a:r>
              <a:rPr lang="en-GB" dirty="0" smtClean="0"/>
              <a:t>rofessionalization of veterinary nurses</a:t>
            </a:r>
            <a:endParaRPr lang="en-GB" dirty="0"/>
          </a:p>
        </p:txBody>
      </p:sp>
      <p:sp>
        <p:nvSpPr>
          <p:cNvPr id="3" name="Content Placeholder 2"/>
          <p:cNvSpPr>
            <a:spLocks noGrp="1"/>
          </p:cNvSpPr>
          <p:nvPr>
            <p:ph idx="1"/>
          </p:nvPr>
        </p:nvSpPr>
        <p:spPr/>
        <p:txBody>
          <a:bodyPr>
            <a:normAutofit/>
          </a:bodyPr>
          <a:lstStyle/>
          <a:p>
            <a:r>
              <a:rPr lang="en-GB" dirty="0"/>
              <a:t>S</a:t>
            </a:r>
            <a:r>
              <a:rPr lang="en-GB" dirty="0" smtClean="0"/>
              <a:t>ome resistance to this from within veterinary profession</a:t>
            </a:r>
          </a:p>
          <a:p>
            <a:pPr lvl="1"/>
            <a:r>
              <a:rPr lang="en-GB" dirty="0" smtClean="0"/>
              <a:t>On inauguration of the first training scheme a Veterinary Surgeon remarked that the RCVS had "</a:t>
            </a:r>
            <a:r>
              <a:rPr lang="en-GB" dirty="0"/>
              <a:t>created a Frankenstein and would rue the day!" </a:t>
            </a:r>
            <a:r>
              <a:rPr lang="en-GB" dirty="0" smtClean="0"/>
              <a:t>– Badger 2005</a:t>
            </a:r>
          </a:p>
          <a:p>
            <a:r>
              <a:rPr lang="en-GB" dirty="0" smtClean="0"/>
              <a:t>Training veterinary nurses was seen by some veterinary surgeons as an unnecessary complication and expense </a:t>
            </a:r>
            <a:endParaRPr lang="en-GB" dirty="0"/>
          </a:p>
        </p:txBody>
      </p:sp>
    </p:spTree>
    <p:extLst>
      <p:ext uri="{BB962C8B-B14F-4D97-AF65-F5344CB8AC3E}">
        <p14:creationId xmlns:p14="http://schemas.microsoft.com/office/powerpoint/2010/main" val="35158586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Who nursed animals before the advent of the trained veterinary nurse?</a:t>
            </a:r>
            <a:endParaRPr lang="en-GB" dirty="0"/>
          </a:p>
        </p:txBody>
      </p:sp>
      <p:sp>
        <p:nvSpPr>
          <p:cNvPr id="3" name="Content Placeholder 2"/>
          <p:cNvSpPr>
            <a:spLocks noGrp="1"/>
          </p:cNvSpPr>
          <p:nvPr>
            <p:ph idx="1"/>
          </p:nvPr>
        </p:nvSpPr>
        <p:spPr/>
        <p:txBody>
          <a:bodyPr>
            <a:normAutofit/>
          </a:bodyPr>
          <a:lstStyle/>
          <a:p>
            <a:r>
              <a:rPr lang="en-GB" dirty="0" smtClean="0"/>
              <a:t>Locally employed people (usually women) with few relevant formal qualifications</a:t>
            </a:r>
          </a:p>
          <a:p>
            <a:r>
              <a:rPr lang="en-GB" dirty="0" smtClean="0"/>
              <a:t>Jack (or rather Jill) of all trades whose duties were many but not well defined</a:t>
            </a:r>
          </a:p>
          <a:p>
            <a:pPr lvl="1"/>
            <a:r>
              <a:rPr lang="en-GB" dirty="0" smtClean="0"/>
              <a:t>Receptionist</a:t>
            </a:r>
          </a:p>
          <a:p>
            <a:pPr lvl="1"/>
            <a:r>
              <a:rPr lang="en-GB" dirty="0" smtClean="0"/>
              <a:t>Kennel assistant</a:t>
            </a:r>
          </a:p>
          <a:p>
            <a:pPr lvl="1"/>
            <a:r>
              <a:rPr lang="en-GB" dirty="0" smtClean="0"/>
              <a:t>Administrator</a:t>
            </a:r>
          </a:p>
          <a:p>
            <a:pPr lvl="1"/>
            <a:r>
              <a:rPr lang="en-GB" dirty="0" smtClean="0"/>
              <a:t>Clinical assistant     </a:t>
            </a:r>
          </a:p>
          <a:p>
            <a:pPr lvl="1"/>
            <a:endParaRPr lang="en-GB" dirty="0" smtClean="0"/>
          </a:p>
          <a:p>
            <a:pPr lvl="1"/>
            <a:endParaRPr lang="en-GB" dirty="0"/>
          </a:p>
        </p:txBody>
      </p:sp>
    </p:spTree>
    <p:extLst>
      <p:ext uri="{BB962C8B-B14F-4D97-AF65-F5344CB8AC3E}">
        <p14:creationId xmlns:p14="http://schemas.microsoft.com/office/powerpoint/2010/main" val="38682542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143000"/>
          </a:xfrm>
        </p:spPr>
        <p:txBody>
          <a:bodyPr>
            <a:normAutofit fontScale="90000"/>
          </a:bodyPr>
          <a:lstStyle/>
          <a:p>
            <a:r>
              <a:rPr lang="en-GB" dirty="0" smtClean="0"/>
              <a:t>This model worked for decades in the UK,  why did it change?</a:t>
            </a:r>
            <a:endParaRPr lang="en-GB" dirty="0"/>
          </a:p>
        </p:txBody>
      </p:sp>
      <p:sp>
        <p:nvSpPr>
          <p:cNvPr id="3" name="Content Placeholder 2"/>
          <p:cNvSpPr>
            <a:spLocks noGrp="1"/>
          </p:cNvSpPr>
          <p:nvPr>
            <p:ph idx="1"/>
          </p:nvPr>
        </p:nvSpPr>
        <p:spPr/>
        <p:txBody>
          <a:bodyPr>
            <a:noAutofit/>
          </a:bodyPr>
          <a:lstStyle/>
          <a:p>
            <a:pPr>
              <a:spcBef>
                <a:spcPts val="0"/>
              </a:spcBef>
            </a:pPr>
            <a:r>
              <a:rPr lang="en-GB" sz="2400" dirty="0" smtClean="0"/>
              <a:t>Increased complexity and technical demands of veterinary medicine</a:t>
            </a:r>
          </a:p>
          <a:p>
            <a:pPr>
              <a:spcBef>
                <a:spcPts val="0"/>
              </a:spcBef>
            </a:pPr>
            <a:r>
              <a:rPr lang="en-GB" sz="2400" dirty="0" smtClean="0"/>
              <a:t>Increased expectation of owners of what veterinary surgeons should do</a:t>
            </a:r>
          </a:p>
          <a:p>
            <a:pPr>
              <a:spcBef>
                <a:spcPts val="0"/>
              </a:spcBef>
            </a:pPr>
            <a:r>
              <a:rPr lang="en-GB" sz="2400" dirty="0" smtClean="0"/>
              <a:t>Increased intrinsic value of animals by society</a:t>
            </a:r>
          </a:p>
          <a:p>
            <a:pPr>
              <a:spcBef>
                <a:spcPts val="0"/>
              </a:spcBef>
            </a:pPr>
            <a:r>
              <a:rPr lang="en-GB" sz="2400" dirty="0" smtClean="0"/>
              <a:t>Increasing need for specialists in </a:t>
            </a:r>
            <a:r>
              <a:rPr lang="en-GB" sz="2400" dirty="0" err="1" smtClean="0"/>
              <a:t>peri</a:t>
            </a:r>
            <a:r>
              <a:rPr lang="en-GB" sz="2400" dirty="0" smtClean="0"/>
              <a:t>-operative care</a:t>
            </a:r>
          </a:p>
          <a:p>
            <a:pPr>
              <a:spcBef>
                <a:spcPts val="0"/>
              </a:spcBef>
            </a:pPr>
            <a:r>
              <a:rPr lang="en-GB" sz="2400" dirty="0" smtClean="0"/>
              <a:t>Increased need to focus on client experience</a:t>
            </a:r>
          </a:p>
          <a:p>
            <a:pPr>
              <a:spcBef>
                <a:spcPts val="0"/>
              </a:spcBef>
            </a:pPr>
            <a:r>
              <a:rPr lang="en-GB" sz="2400" dirty="0" smtClean="0"/>
              <a:t>Increasing impact of nursing expertise on survival and recovery of patients  </a:t>
            </a:r>
          </a:p>
          <a:p>
            <a:pPr>
              <a:spcBef>
                <a:spcPts val="0"/>
              </a:spcBef>
            </a:pPr>
            <a:r>
              <a:rPr lang="en-GB" sz="2400" dirty="0" smtClean="0"/>
              <a:t>Increasing specialisation of veterinary surgeons towards clinical expertise rather than client/practice management</a:t>
            </a:r>
          </a:p>
          <a:p>
            <a:pPr>
              <a:spcBef>
                <a:spcPts val="0"/>
              </a:spcBef>
            </a:pPr>
            <a:r>
              <a:rPr lang="en-GB" sz="2400" dirty="0" smtClean="0"/>
              <a:t>Increased commercial pressures on practices to maximise return on human resource costs</a:t>
            </a:r>
          </a:p>
          <a:p>
            <a:pPr>
              <a:spcBef>
                <a:spcPts val="0"/>
              </a:spcBef>
            </a:pPr>
            <a:endParaRPr lang="en-GB" sz="2400" dirty="0" smtClean="0"/>
          </a:p>
          <a:p>
            <a:pPr>
              <a:spcBef>
                <a:spcPts val="0"/>
              </a:spcBef>
            </a:pPr>
            <a:endParaRPr lang="en-GB" sz="2400" dirty="0" smtClean="0"/>
          </a:p>
        </p:txBody>
      </p:sp>
    </p:spTree>
    <p:extLst>
      <p:ext uri="{BB962C8B-B14F-4D97-AF65-F5344CB8AC3E}">
        <p14:creationId xmlns:p14="http://schemas.microsoft.com/office/powerpoint/2010/main" val="36489279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Perceived threats to the role of veterinary surgeons </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An erosion of statutory protected status</a:t>
            </a:r>
          </a:p>
          <a:p>
            <a:r>
              <a:rPr lang="en-GB" dirty="0" smtClean="0"/>
              <a:t>Establishment of an additional tier  of animal health professionals that creates a grey area where un-suitably qualified personnel could operate</a:t>
            </a:r>
          </a:p>
          <a:p>
            <a:r>
              <a:rPr lang="en-GB" dirty="0" smtClean="0"/>
              <a:t>Erosions of professional standards and accountability</a:t>
            </a:r>
          </a:p>
          <a:p>
            <a:r>
              <a:rPr lang="en-GB" dirty="0" smtClean="0"/>
              <a:t>Undermining the viability of veterinary businesses </a:t>
            </a:r>
          </a:p>
          <a:p>
            <a:pPr lvl="1">
              <a:buFont typeface="Calibri" panose="020F0502020204030204" pitchFamily="34" charset="0"/>
              <a:buChar char="→"/>
            </a:pPr>
            <a:r>
              <a:rPr lang="en-GB" dirty="0" smtClean="0"/>
              <a:t>Cheap less qualified personnel doing the job of the professional </a:t>
            </a:r>
            <a:endParaRPr lang="en-GB" dirty="0"/>
          </a:p>
        </p:txBody>
      </p:sp>
    </p:spTree>
    <p:extLst>
      <p:ext uri="{BB962C8B-B14F-4D97-AF65-F5344CB8AC3E}">
        <p14:creationId xmlns:p14="http://schemas.microsoft.com/office/powerpoint/2010/main" val="27038314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687</TotalTime>
  <Words>1622</Words>
  <Application>Microsoft Office PowerPoint</Application>
  <PresentationFormat>On-screen Show (4:3)</PresentationFormat>
  <Paragraphs>198</Paragraphs>
  <Slides>20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Wingdings</vt:lpstr>
      <vt:lpstr>Office Theme</vt:lpstr>
      <vt:lpstr>Regulations relating to Registered Veterinary Nurses in the United Kingdom  </vt:lpstr>
      <vt:lpstr>The Royal College of Veterinary Surgeons (RCVS)</vt:lpstr>
      <vt:lpstr>Regulation of veterinary surgeons in the UK</vt:lpstr>
      <vt:lpstr>The role of nursing in the clinical care and recovery of animals</vt:lpstr>
      <vt:lpstr>Professionalization of Veterinary Nurses Time Line  </vt:lpstr>
      <vt:lpstr>Professionalization of veterinary nurses</vt:lpstr>
      <vt:lpstr>Who nursed animals before the advent of the trained veterinary nurse?</vt:lpstr>
      <vt:lpstr>This model worked for decades in the UK,  why did it change?</vt:lpstr>
      <vt:lpstr>Perceived threats to the role of veterinary surgeons </vt:lpstr>
      <vt:lpstr>How are these legitimate concerns of the veterinary profession addressed?</vt:lpstr>
      <vt:lpstr>Statutory limitation of Veterinary Nursing role -Schedule 3 of the Veterinary Surgeons Act 1966  </vt:lpstr>
      <vt:lpstr>What constitutes 'medical treatment or minor surgery'?</vt:lpstr>
      <vt:lpstr>Regulation of veterinary nurses by the RCVS</vt:lpstr>
      <vt:lpstr>Minimum requirements for registration as a veterinary nurse</vt:lpstr>
      <vt:lpstr>Declaration on professional registration</vt:lpstr>
      <vt:lpstr>Market for registered  veterinary nurses</vt:lpstr>
      <vt:lpstr>What Edinburgh Napier University offers</vt:lpstr>
      <vt:lpstr>Trends in applicants and graduates</vt:lpstr>
      <vt:lpstr>Programme of study </vt:lpstr>
      <vt:lpstr>Why do we want to link with external partners?</vt:lpstr>
    </vt:vector>
  </TitlesOfParts>
  <Company>Edinburgh Napier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Veterinary Nursing BSc (Hons)  Revalidation</dc:title>
  <dc:creator>Anon</dc:creator>
  <cp:lastModifiedBy>Smith, Dave</cp:lastModifiedBy>
  <cp:revision>43</cp:revision>
  <dcterms:created xsi:type="dcterms:W3CDTF">2013-05-08T15:01:24Z</dcterms:created>
  <dcterms:modified xsi:type="dcterms:W3CDTF">2015-10-20T14:30:42Z</dcterms:modified>
</cp:coreProperties>
</file>