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
  </p:notesMasterIdLst>
  <p:sldIdLst>
    <p:sldId id="256" r:id="rId2"/>
  </p:sldIdLst>
  <p:sldSz cx="32399288" cy="43200638"/>
  <p:notesSz cx="6858000" cy="9144000"/>
  <p:defaultTextStyle>
    <a:defPPr>
      <a:defRPr lang="en-US"/>
    </a:defPPr>
    <a:lvl1pPr marL="0" algn="l" defTabSz="3628396" rtl="0" eaLnBrk="1" latinLnBrk="0" hangingPunct="1">
      <a:defRPr sz="7143" kern="1200">
        <a:solidFill>
          <a:schemeClr val="tx1"/>
        </a:solidFill>
        <a:latin typeface="+mn-lt"/>
        <a:ea typeface="+mn-ea"/>
        <a:cs typeface="+mn-cs"/>
      </a:defRPr>
    </a:lvl1pPr>
    <a:lvl2pPr marL="1814198" algn="l" defTabSz="3628396" rtl="0" eaLnBrk="1" latinLnBrk="0" hangingPunct="1">
      <a:defRPr sz="7143" kern="1200">
        <a:solidFill>
          <a:schemeClr val="tx1"/>
        </a:solidFill>
        <a:latin typeface="+mn-lt"/>
        <a:ea typeface="+mn-ea"/>
        <a:cs typeface="+mn-cs"/>
      </a:defRPr>
    </a:lvl2pPr>
    <a:lvl3pPr marL="3628396" algn="l" defTabSz="3628396" rtl="0" eaLnBrk="1" latinLnBrk="0" hangingPunct="1">
      <a:defRPr sz="7143" kern="1200">
        <a:solidFill>
          <a:schemeClr val="tx1"/>
        </a:solidFill>
        <a:latin typeface="+mn-lt"/>
        <a:ea typeface="+mn-ea"/>
        <a:cs typeface="+mn-cs"/>
      </a:defRPr>
    </a:lvl3pPr>
    <a:lvl4pPr marL="5442594" algn="l" defTabSz="3628396" rtl="0" eaLnBrk="1" latinLnBrk="0" hangingPunct="1">
      <a:defRPr sz="7143" kern="1200">
        <a:solidFill>
          <a:schemeClr val="tx1"/>
        </a:solidFill>
        <a:latin typeface="+mn-lt"/>
        <a:ea typeface="+mn-ea"/>
        <a:cs typeface="+mn-cs"/>
      </a:defRPr>
    </a:lvl4pPr>
    <a:lvl5pPr marL="7256792" algn="l" defTabSz="3628396" rtl="0" eaLnBrk="1" latinLnBrk="0" hangingPunct="1">
      <a:defRPr sz="7143" kern="1200">
        <a:solidFill>
          <a:schemeClr val="tx1"/>
        </a:solidFill>
        <a:latin typeface="+mn-lt"/>
        <a:ea typeface="+mn-ea"/>
        <a:cs typeface="+mn-cs"/>
      </a:defRPr>
    </a:lvl5pPr>
    <a:lvl6pPr marL="9070990" algn="l" defTabSz="3628396" rtl="0" eaLnBrk="1" latinLnBrk="0" hangingPunct="1">
      <a:defRPr sz="7143" kern="1200">
        <a:solidFill>
          <a:schemeClr val="tx1"/>
        </a:solidFill>
        <a:latin typeface="+mn-lt"/>
        <a:ea typeface="+mn-ea"/>
        <a:cs typeface="+mn-cs"/>
      </a:defRPr>
    </a:lvl6pPr>
    <a:lvl7pPr marL="10885188" algn="l" defTabSz="3628396" rtl="0" eaLnBrk="1" latinLnBrk="0" hangingPunct="1">
      <a:defRPr sz="7143" kern="1200">
        <a:solidFill>
          <a:schemeClr val="tx1"/>
        </a:solidFill>
        <a:latin typeface="+mn-lt"/>
        <a:ea typeface="+mn-ea"/>
        <a:cs typeface="+mn-cs"/>
      </a:defRPr>
    </a:lvl7pPr>
    <a:lvl8pPr marL="12699385" algn="l" defTabSz="3628396" rtl="0" eaLnBrk="1" latinLnBrk="0" hangingPunct="1">
      <a:defRPr sz="7143" kern="1200">
        <a:solidFill>
          <a:schemeClr val="tx1"/>
        </a:solidFill>
        <a:latin typeface="+mn-lt"/>
        <a:ea typeface="+mn-ea"/>
        <a:cs typeface="+mn-cs"/>
      </a:defRPr>
    </a:lvl8pPr>
    <a:lvl9pPr marL="14513583" algn="l" defTabSz="3628396" rtl="0" eaLnBrk="1" latinLnBrk="0" hangingPunct="1">
      <a:defRPr sz="7143"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6070" autoAdjust="0"/>
  </p:normalViewPr>
  <p:slideViewPr>
    <p:cSldViewPr snapToGrid="0">
      <p:cViewPr varScale="1">
        <p:scale>
          <a:sx n="14" d="100"/>
          <a:sy n="14" d="100"/>
        </p:scale>
        <p:origin x="2634" y="13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EB0829-50A6-7F41-918F-2A5215365DA4}" type="datetimeFigureOut">
              <a:rPr lang="en-GB" smtClean="0"/>
              <a:t>18/04/2018</a:t>
            </a:fld>
            <a:endParaRPr lang="en-GB"/>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7DEEE2-D5FF-1E40-88D6-1ED97DF4727E}" type="slidenum">
              <a:rPr lang="en-GB" smtClean="0"/>
              <a:t>‹#›</a:t>
            </a:fld>
            <a:endParaRPr lang="en-GB"/>
          </a:p>
        </p:txBody>
      </p:sp>
    </p:spTree>
    <p:extLst>
      <p:ext uri="{BB962C8B-B14F-4D97-AF65-F5344CB8AC3E}">
        <p14:creationId xmlns:p14="http://schemas.microsoft.com/office/powerpoint/2010/main" val="17450829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C7DEEE2-D5FF-1E40-88D6-1ED97DF4727E}" type="slidenum">
              <a:rPr lang="en-GB" smtClean="0"/>
              <a:t>1</a:t>
            </a:fld>
            <a:endParaRPr lang="en-GB"/>
          </a:p>
        </p:txBody>
      </p:sp>
    </p:spTree>
    <p:extLst>
      <p:ext uri="{BB962C8B-B14F-4D97-AF65-F5344CB8AC3E}">
        <p14:creationId xmlns:p14="http://schemas.microsoft.com/office/powerpoint/2010/main" val="1424150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29947" y="7070108"/>
            <a:ext cx="27539395" cy="15040222"/>
          </a:xfrm>
        </p:spPr>
        <p:txBody>
          <a:bodyPr anchor="b"/>
          <a:lstStyle>
            <a:lvl1pPr algn="ctr">
              <a:defRPr sz="21259"/>
            </a:lvl1pPr>
          </a:lstStyle>
          <a:p>
            <a:r>
              <a:rPr lang="en-US" smtClean="0"/>
              <a:t>Click to edit Master title style</a:t>
            </a:r>
            <a:endParaRPr lang="en-US" dirty="0"/>
          </a:p>
        </p:txBody>
      </p:sp>
      <p:sp>
        <p:nvSpPr>
          <p:cNvPr id="3" name="Subtitle 2"/>
          <p:cNvSpPr>
            <a:spLocks noGrp="1"/>
          </p:cNvSpPr>
          <p:nvPr>
            <p:ph type="subTitle" idx="1"/>
          </p:nvPr>
        </p:nvSpPr>
        <p:spPr>
          <a:xfrm>
            <a:off x="4049911" y="22690338"/>
            <a:ext cx="24299466" cy="10430151"/>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10C176E-ED1C-4177-8344-6C0105F3D687}" type="datetimeFigureOut">
              <a:rPr lang="en-GB" smtClean="0"/>
              <a:t>18/04/2018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E88ECD-A5CD-4910-8733-4D00AEDFB147}" type="slidenum">
              <a:rPr lang="en-GB" smtClean="0"/>
              <a:t>‹#›</a:t>
            </a:fld>
            <a:endParaRPr lang="en-GB"/>
          </a:p>
        </p:txBody>
      </p:sp>
    </p:spTree>
    <p:extLst>
      <p:ext uri="{BB962C8B-B14F-4D97-AF65-F5344CB8AC3E}">
        <p14:creationId xmlns:p14="http://schemas.microsoft.com/office/powerpoint/2010/main" val="2563531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10C176E-ED1C-4177-8344-6C0105F3D687}" type="datetimeFigureOut">
              <a:rPr lang="en-GB" smtClean="0"/>
              <a:t>18/04/2018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E88ECD-A5CD-4910-8733-4D00AEDFB147}" type="slidenum">
              <a:rPr lang="en-GB" smtClean="0"/>
              <a:t>‹#›</a:t>
            </a:fld>
            <a:endParaRPr lang="en-GB"/>
          </a:p>
        </p:txBody>
      </p:sp>
    </p:spTree>
    <p:extLst>
      <p:ext uri="{BB962C8B-B14F-4D97-AF65-F5344CB8AC3E}">
        <p14:creationId xmlns:p14="http://schemas.microsoft.com/office/powerpoint/2010/main" val="742889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2" y="2300034"/>
            <a:ext cx="6986096" cy="366105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27453" y="2300034"/>
            <a:ext cx="20553298" cy="366105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10C176E-ED1C-4177-8344-6C0105F3D687}" type="datetimeFigureOut">
              <a:rPr lang="en-GB" smtClean="0"/>
              <a:t>18/04/2018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E88ECD-A5CD-4910-8733-4D00AEDFB147}" type="slidenum">
              <a:rPr lang="en-GB" smtClean="0"/>
              <a:t>‹#›</a:t>
            </a:fld>
            <a:endParaRPr lang="en-GB"/>
          </a:p>
        </p:txBody>
      </p:sp>
    </p:spTree>
    <p:extLst>
      <p:ext uri="{BB962C8B-B14F-4D97-AF65-F5344CB8AC3E}">
        <p14:creationId xmlns:p14="http://schemas.microsoft.com/office/powerpoint/2010/main" val="3920822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10C176E-ED1C-4177-8344-6C0105F3D687}" type="datetimeFigureOut">
              <a:rPr lang="en-GB" smtClean="0"/>
              <a:t>18/04/2018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E88ECD-A5CD-4910-8733-4D00AEDFB147}" type="slidenum">
              <a:rPr lang="en-GB" smtClean="0"/>
              <a:t>‹#›</a:t>
            </a:fld>
            <a:endParaRPr lang="en-GB"/>
          </a:p>
        </p:txBody>
      </p:sp>
    </p:spTree>
    <p:extLst>
      <p:ext uri="{BB962C8B-B14F-4D97-AF65-F5344CB8AC3E}">
        <p14:creationId xmlns:p14="http://schemas.microsoft.com/office/powerpoint/2010/main" val="1033738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10578" y="10770172"/>
            <a:ext cx="27944386" cy="17970262"/>
          </a:xfrm>
        </p:spPr>
        <p:txBody>
          <a:bodyPr anchor="b"/>
          <a:lstStyle>
            <a:lvl1pPr>
              <a:defRPr sz="21259"/>
            </a:lvl1pPr>
          </a:lstStyle>
          <a:p>
            <a:r>
              <a:rPr lang="en-US" smtClean="0"/>
              <a:t>Click to edit Master title style</a:t>
            </a:r>
            <a:endParaRPr lang="en-US" dirty="0"/>
          </a:p>
        </p:txBody>
      </p:sp>
      <p:sp>
        <p:nvSpPr>
          <p:cNvPr id="3" name="Text Placeholder 2"/>
          <p:cNvSpPr>
            <a:spLocks noGrp="1"/>
          </p:cNvSpPr>
          <p:nvPr>
            <p:ph type="body" idx="1"/>
          </p:nvPr>
        </p:nvSpPr>
        <p:spPr>
          <a:xfrm>
            <a:off x="2210578" y="28910440"/>
            <a:ext cx="27944386" cy="9450136"/>
          </a:xfr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0C176E-ED1C-4177-8344-6C0105F3D687}" type="datetimeFigureOut">
              <a:rPr lang="en-GB" smtClean="0"/>
              <a:t>18/04/2018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E88ECD-A5CD-4910-8733-4D00AEDFB147}" type="slidenum">
              <a:rPr lang="en-GB" smtClean="0"/>
              <a:t>‹#›</a:t>
            </a:fld>
            <a:endParaRPr lang="en-GB"/>
          </a:p>
        </p:txBody>
      </p:sp>
    </p:spTree>
    <p:extLst>
      <p:ext uri="{BB962C8B-B14F-4D97-AF65-F5344CB8AC3E}">
        <p14:creationId xmlns:p14="http://schemas.microsoft.com/office/powerpoint/2010/main" val="1858025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227451" y="11500170"/>
            <a:ext cx="13769697" cy="274104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6402140" y="11500170"/>
            <a:ext cx="13769697" cy="274104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10C176E-ED1C-4177-8344-6C0105F3D687}" type="datetimeFigureOut">
              <a:rPr lang="en-GB" smtClean="0"/>
              <a:t>18/04/2018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E88ECD-A5CD-4910-8733-4D00AEDFB147}" type="slidenum">
              <a:rPr lang="en-GB" smtClean="0"/>
              <a:t>‹#›</a:t>
            </a:fld>
            <a:endParaRPr lang="en-GB"/>
          </a:p>
        </p:txBody>
      </p:sp>
    </p:spTree>
    <p:extLst>
      <p:ext uri="{BB962C8B-B14F-4D97-AF65-F5344CB8AC3E}">
        <p14:creationId xmlns:p14="http://schemas.microsoft.com/office/powerpoint/2010/main" val="1132335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300044"/>
            <a:ext cx="27944386" cy="835012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31675" y="10590160"/>
            <a:ext cx="13706415"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smtClean="0"/>
              <a:t>Click to edit Master text styles</a:t>
            </a:r>
          </a:p>
        </p:txBody>
      </p:sp>
      <p:sp>
        <p:nvSpPr>
          <p:cNvPr id="4" name="Content Placeholder 3"/>
          <p:cNvSpPr>
            <a:spLocks noGrp="1"/>
          </p:cNvSpPr>
          <p:nvPr>
            <p:ph sz="half" idx="2"/>
          </p:nvPr>
        </p:nvSpPr>
        <p:spPr>
          <a:xfrm>
            <a:off x="2231675" y="15780233"/>
            <a:ext cx="13706415" cy="2321034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6402142" y="10590160"/>
            <a:ext cx="13773917"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smtClean="0"/>
              <a:t>Click to edit Master text styles</a:t>
            </a:r>
          </a:p>
        </p:txBody>
      </p:sp>
      <p:sp>
        <p:nvSpPr>
          <p:cNvPr id="6" name="Content Placeholder 5"/>
          <p:cNvSpPr>
            <a:spLocks noGrp="1"/>
          </p:cNvSpPr>
          <p:nvPr>
            <p:ph sz="quarter" idx="4"/>
          </p:nvPr>
        </p:nvSpPr>
        <p:spPr>
          <a:xfrm>
            <a:off x="16402142" y="15780233"/>
            <a:ext cx="13773917" cy="2321034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10C176E-ED1C-4177-8344-6C0105F3D687}" type="datetimeFigureOut">
              <a:rPr lang="en-GB" smtClean="0"/>
              <a:t>18/04/2018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CE88ECD-A5CD-4910-8733-4D00AEDFB147}" type="slidenum">
              <a:rPr lang="en-GB" smtClean="0"/>
              <a:t>‹#›</a:t>
            </a:fld>
            <a:endParaRPr lang="en-GB"/>
          </a:p>
        </p:txBody>
      </p:sp>
    </p:spTree>
    <p:extLst>
      <p:ext uri="{BB962C8B-B14F-4D97-AF65-F5344CB8AC3E}">
        <p14:creationId xmlns:p14="http://schemas.microsoft.com/office/powerpoint/2010/main" val="2077646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10C176E-ED1C-4177-8344-6C0105F3D687}" type="datetimeFigureOut">
              <a:rPr lang="en-GB" smtClean="0"/>
              <a:t>18/04/2018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CE88ECD-A5CD-4910-8733-4D00AEDFB147}" type="slidenum">
              <a:rPr lang="en-GB" smtClean="0"/>
              <a:t>‹#›</a:t>
            </a:fld>
            <a:endParaRPr lang="en-GB"/>
          </a:p>
        </p:txBody>
      </p:sp>
    </p:spTree>
    <p:extLst>
      <p:ext uri="{BB962C8B-B14F-4D97-AF65-F5344CB8AC3E}">
        <p14:creationId xmlns:p14="http://schemas.microsoft.com/office/powerpoint/2010/main" val="3813089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0C176E-ED1C-4177-8344-6C0105F3D687}" type="datetimeFigureOut">
              <a:rPr lang="en-GB" smtClean="0"/>
              <a:t>18/04/2018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CE88ECD-A5CD-4910-8733-4D00AEDFB147}" type="slidenum">
              <a:rPr lang="en-GB" smtClean="0"/>
              <a:t>‹#›</a:t>
            </a:fld>
            <a:endParaRPr lang="en-GB"/>
          </a:p>
        </p:txBody>
      </p:sp>
    </p:spTree>
    <p:extLst>
      <p:ext uri="{BB962C8B-B14F-4D97-AF65-F5344CB8AC3E}">
        <p14:creationId xmlns:p14="http://schemas.microsoft.com/office/powerpoint/2010/main" val="2172782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en-US" smtClean="0"/>
              <a:t>Click to edit Master title style</a:t>
            </a:r>
            <a:endParaRPr lang="en-US" dirty="0"/>
          </a:p>
        </p:txBody>
      </p:sp>
      <p:sp>
        <p:nvSpPr>
          <p:cNvPr id="3" name="Content Placeholder 2"/>
          <p:cNvSpPr>
            <a:spLocks noGrp="1"/>
          </p:cNvSpPr>
          <p:nvPr>
            <p:ph idx="1"/>
          </p:nvPr>
        </p:nvSpPr>
        <p:spPr>
          <a:xfrm>
            <a:off x="13773917" y="6220102"/>
            <a:ext cx="16402140" cy="30700453"/>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0C176E-ED1C-4177-8344-6C0105F3D687}" type="datetimeFigureOut">
              <a:rPr lang="en-GB" smtClean="0"/>
              <a:t>18/04/2018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E88ECD-A5CD-4910-8733-4D00AEDFB147}" type="slidenum">
              <a:rPr lang="en-GB" smtClean="0"/>
              <a:t>‹#›</a:t>
            </a:fld>
            <a:endParaRPr lang="en-GB"/>
          </a:p>
        </p:txBody>
      </p:sp>
    </p:spTree>
    <p:extLst>
      <p:ext uri="{BB962C8B-B14F-4D97-AF65-F5344CB8AC3E}">
        <p14:creationId xmlns:p14="http://schemas.microsoft.com/office/powerpoint/2010/main" val="1240225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73917" y="6220102"/>
            <a:ext cx="16402140" cy="30700453"/>
          </a:xfr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en-US" smtClean="0"/>
              <a:t>Click icon to add picture</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0C176E-ED1C-4177-8344-6C0105F3D687}" type="datetimeFigureOut">
              <a:rPr lang="en-GB" smtClean="0"/>
              <a:t>18/04/2018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E88ECD-A5CD-4910-8733-4D00AEDFB147}" type="slidenum">
              <a:rPr lang="en-GB" smtClean="0"/>
              <a:t>‹#›</a:t>
            </a:fld>
            <a:endParaRPr lang="en-GB"/>
          </a:p>
        </p:txBody>
      </p:sp>
    </p:spTree>
    <p:extLst>
      <p:ext uri="{BB962C8B-B14F-4D97-AF65-F5344CB8AC3E}">
        <p14:creationId xmlns:p14="http://schemas.microsoft.com/office/powerpoint/2010/main" val="1364524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1" y="2300044"/>
            <a:ext cx="27944386" cy="835012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27451" y="11500170"/>
            <a:ext cx="27944386" cy="27410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227451" y="40040601"/>
            <a:ext cx="7289840" cy="2300034"/>
          </a:xfrm>
          <a:prstGeom prst="rect">
            <a:avLst/>
          </a:prstGeom>
        </p:spPr>
        <p:txBody>
          <a:bodyPr vert="horz" lIns="91440" tIns="45720" rIns="91440" bIns="45720" rtlCol="0" anchor="ctr"/>
          <a:lstStyle>
            <a:lvl1pPr algn="l">
              <a:defRPr sz="4252">
                <a:solidFill>
                  <a:schemeClr val="tx1">
                    <a:tint val="75000"/>
                  </a:schemeClr>
                </a:solidFill>
              </a:defRPr>
            </a:lvl1pPr>
          </a:lstStyle>
          <a:p>
            <a:fld id="{C10C176E-ED1C-4177-8344-6C0105F3D687}" type="datetimeFigureOut">
              <a:rPr lang="en-GB" smtClean="0"/>
              <a:t>18/04/2018</a:t>
            </a:fld>
            <a:endParaRPr lang="en-GB"/>
          </a:p>
        </p:txBody>
      </p:sp>
      <p:sp>
        <p:nvSpPr>
          <p:cNvPr id="5" name="Footer Placeholder 4"/>
          <p:cNvSpPr>
            <a:spLocks noGrp="1"/>
          </p:cNvSpPr>
          <p:nvPr>
            <p:ph type="ftr" sz="quarter" idx="3"/>
          </p:nvPr>
        </p:nvSpPr>
        <p:spPr>
          <a:xfrm>
            <a:off x="10732264" y="40040601"/>
            <a:ext cx="10934760" cy="2300034"/>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22881997" y="40040601"/>
            <a:ext cx="7289840" cy="2300034"/>
          </a:xfrm>
          <a:prstGeom prst="rect">
            <a:avLst/>
          </a:prstGeom>
        </p:spPr>
        <p:txBody>
          <a:bodyPr vert="horz" lIns="91440" tIns="45720" rIns="91440" bIns="45720" rtlCol="0" anchor="ctr"/>
          <a:lstStyle>
            <a:lvl1pPr algn="r">
              <a:defRPr sz="4252">
                <a:solidFill>
                  <a:schemeClr val="tx1">
                    <a:tint val="75000"/>
                  </a:schemeClr>
                </a:solidFill>
              </a:defRPr>
            </a:lvl1pPr>
          </a:lstStyle>
          <a:p>
            <a:fld id="{ACE88ECD-A5CD-4910-8733-4D00AEDFB147}" type="slidenum">
              <a:rPr lang="en-GB" smtClean="0"/>
              <a:t>‹#›</a:t>
            </a:fld>
            <a:endParaRPr lang="en-GB"/>
          </a:p>
        </p:txBody>
      </p:sp>
    </p:spTree>
    <p:extLst>
      <p:ext uri="{BB962C8B-B14F-4D97-AF65-F5344CB8AC3E}">
        <p14:creationId xmlns:p14="http://schemas.microsoft.com/office/powerpoint/2010/main" val="36541910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gov.scot/Publications/2016/09/2764/332592" TargetMode="External"/><Relationship Id="rId5" Type="http://schemas.openxmlformats.org/officeDocument/2006/relationships/hyperlink" Target="http://www.sportscotland.org.uk/Documents/Annual_reports?AnnualReport2002_2003.pdf" TargetMode="Externa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1428750"/>
            <a:ext cx="10058400" cy="20574000"/>
          </a:xfrm>
          <a:prstGeom prst="rect">
            <a:avLst/>
          </a:prstGeom>
          <a:noFill/>
        </p:spPr>
        <p:txBody>
          <a:bodyPr wrap="square" rtlCol="0">
            <a:spAutoFit/>
          </a:bodyPr>
          <a:lstStyle/>
          <a:p>
            <a:endParaRPr lang="en-GB" dirty="0"/>
          </a:p>
        </p:txBody>
      </p:sp>
      <p:sp>
        <p:nvSpPr>
          <p:cNvPr id="6" name="TextBox 5"/>
          <p:cNvSpPr txBox="1"/>
          <p:nvPr/>
        </p:nvSpPr>
        <p:spPr>
          <a:xfrm>
            <a:off x="12001500" y="0"/>
            <a:ext cx="20397788" cy="10407273"/>
          </a:xfrm>
          <a:prstGeom prst="rect">
            <a:avLst/>
          </a:prstGeom>
          <a:noFill/>
          <a:ln>
            <a:noFill/>
          </a:ln>
        </p:spPr>
        <p:txBody>
          <a:bodyPr wrap="square" rtlCol="0">
            <a:spAutoFit/>
          </a:bodyPr>
          <a:lstStyle/>
          <a:p>
            <a:pPr algn="ctr"/>
            <a:endParaRPr lang="en-GB" dirty="0" smtClean="0"/>
          </a:p>
          <a:p>
            <a:pPr algn="ctr"/>
            <a:endParaRPr lang="en-GB" dirty="0"/>
          </a:p>
          <a:p>
            <a:pPr algn="ctr"/>
            <a:endParaRPr lang="en-GB" dirty="0" smtClean="0"/>
          </a:p>
          <a:p>
            <a:pPr algn="ctr"/>
            <a:r>
              <a:rPr lang="en-GB" sz="6000" b="1" dirty="0" smtClean="0"/>
              <a:t>An </a:t>
            </a:r>
            <a:r>
              <a:rPr lang="en-GB" sz="6000" b="1" dirty="0"/>
              <a:t>investigation of the influence of gender, socioeconomic status, and motivation on young people’s sport participation within a Scottish </a:t>
            </a:r>
            <a:r>
              <a:rPr lang="en-GB" sz="6000" b="1" dirty="0" smtClean="0"/>
              <a:t>context</a:t>
            </a:r>
          </a:p>
          <a:p>
            <a:pPr algn="ctr"/>
            <a:endParaRPr lang="en-GB" sz="6000" b="1" dirty="0"/>
          </a:p>
          <a:p>
            <a:pPr algn="ctr"/>
            <a:r>
              <a:rPr lang="en-GB" sz="3600" dirty="0" smtClean="0"/>
              <a:t>Scottish Physical Activity Research Connection conference November 2017</a:t>
            </a:r>
          </a:p>
          <a:p>
            <a:pPr algn="ctr"/>
            <a:endParaRPr lang="en-GB" sz="3600" dirty="0"/>
          </a:p>
          <a:p>
            <a:pPr algn="ctr"/>
            <a:r>
              <a:rPr lang="en-GB" sz="3600" dirty="0" smtClean="0"/>
              <a:t>Steven Young</a:t>
            </a:r>
            <a:r>
              <a:rPr lang="en-GB" sz="3600" baseline="30000" dirty="0" smtClean="0"/>
              <a:t>1</a:t>
            </a:r>
            <a:r>
              <a:rPr lang="en-GB" sz="3600" dirty="0" smtClean="0"/>
              <a:t>, </a:t>
            </a:r>
            <a:r>
              <a:rPr lang="en-GB" sz="3600" dirty="0"/>
              <a:t>Russell </a:t>
            </a:r>
            <a:r>
              <a:rPr lang="en-GB" sz="3600" dirty="0" smtClean="0"/>
              <a:t>Martindale</a:t>
            </a:r>
            <a:r>
              <a:rPr lang="en-GB" sz="3600" baseline="30000" dirty="0" smtClean="0"/>
              <a:t>1</a:t>
            </a:r>
            <a:r>
              <a:rPr lang="en-GB" sz="3600" dirty="0" smtClean="0"/>
              <a:t>, Graham Baker</a:t>
            </a:r>
            <a:r>
              <a:rPr lang="en-GB" sz="3600" baseline="30000" dirty="0" smtClean="0"/>
              <a:t>2</a:t>
            </a:r>
            <a:endParaRPr lang="en-GB" sz="3600" dirty="0"/>
          </a:p>
          <a:p>
            <a:pPr marL="3236913"/>
            <a:r>
              <a:rPr lang="en-GB" sz="3600" baseline="30000" dirty="0" smtClean="0"/>
              <a:t>1 </a:t>
            </a:r>
            <a:r>
              <a:rPr lang="en-GB" sz="3600" dirty="0" smtClean="0"/>
              <a:t>School of Applied Sciences, Edinburgh Napier University, Edinburgh, UK</a:t>
            </a:r>
          </a:p>
          <a:p>
            <a:pPr marL="3236913"/>
            <a:r>
              <a:rPr lang="en-GB" sz="3600" baseline="30000" dirty="0" smtClean="0"/>
              <a:t>2</a:t>
            </a:r>
            <a:r>
              <a:rPr lang="en-GB" sz="3600" dirty="0" smtClean="0"/>
              <a:t>Physical Activity for Health </a:t>
            </a:r>
            <a:r>
              <a:rPr lang="en-GB" sz="3600" dirty="0"/>
              <a:t>R</a:t>
            </a:r>
            <a:r>
              <a:rPr lang="en-GB" sz="3600" dirty="0" smtClean="0"/>
              <a:t>esearch Centre, The University of Edinburgh, UK</a:t>
            </a:r>
          </a:p>
          <a:p>
            <a:pPr marL="3236913"/>
            <a:r>
              <a:rPr lang="en-GB" sz="3600" dirty="0" smtClean="0"/>
              <a:t>Correspondence to </a:t>
            </a:r>
            <a:r>
              <a:rPr lang="en-GB" sz="3600" dirty="0" smtClean="0">
                <a:solidFill>
                  <a:schemeClr val="accent5"/>
                </a:solidFill>
              </a:rPr>
              <a:t>s.young@napier.ac.uk</a:t>
            </a:r>
            <a:endParaRPr lang="en-GB" dirty="0"/>
          </a:p>
        </p:txBody>
      </p:sp>
      <p:pic>
        <p:nvPicPr>
          <p:cNvPr id="7" name="Picture 6" descr="EdNapUni_Logo_RGB.jpg"/>
          <p:cNvPicPr/>
          <p:nvPr/>
        </p:nvPicPr>
        <p:blipFill>
          <a:blip r:embed="rId3"/>
          <a:stretch>
            <a:fillRect/>
          </a:stretch>
        </p:blipFill>
        <p:spPr>
          <a:xfrm>
            <a:off x="24231600" y="819150"/>
            <a:ext cx="7600950" cy="2228850"/>
          </a:xfrm>
          <a:prstGeom prst="rect">
            <a:avLst/>
          </a:prstGeom>
        </p:spPr>
      </p:pic>
      <p:sp>
        <p:nvSpPr>
          <p:cNvPr id="8" name="TextBox 7"/>
          <p:cNvSpPr txBox="1"/>
          <p:nvPr/>
        </p:nvSpPr>
        <p:spPr>
          <a:xfrm>
            <a:off x="12397154" y="16948150"/>
            <a:ext cx="19373850" cy="21636692"/>
          </a:xfrm>
          <a:prstGeom prst="rect">
            <a:avLst/>
          </a:prstGeom>
          <a:solidFill>
            <a:schemeClr val="bg1"/>
          </a:solidFill>
          <a:ln>
            <a:noFill/>
          </a:ln>
        </p:spPr>
        <p:txBody>
          <a:bodyPr wrap="square" rtlCol="0">
            <a:spAutoFit/>
          </a:bodyPr>
          <a:lstStyle/>
          <a:p>
            <a:r>
              <a:rPr lang="en-GB" sz="6000" b="1" dirty="0" smtClean="0">
                <a:solidFill>
                  <a:schemeClr val="accent4">
                    <a:lumMod val="75000"/>
                  </a:schemeClr>
                </a:solidFill>
              </a:rPr>
              <a:t>Results</a:t>
            </a:r>
          </a:p>
          <a:p>
            <a:pPr algn="just"/>
            <a:r>
              <a:rPr lang="en-GB" sz="4000" dirty="0"/>
              <a:t>SES was found to be the strongest predictor of young people’s participation during in-school, and out-of-school club activity sessions within a Scottish context (Table 1).  In line with previous research, young people from high SES backgrounds participated in more weekly club activity sessions than those from low SES backgrounds</a:t>
            </a:r>
            <a:r>
              <a:rPr lang="en-GB" sz="4000" dirty="0" smtClean="0"/>
              <a:t>.</a:t>
            </a:r>
          </a:p>
          <a:p>
            <a:endParaRPr lang="en-GB" sz="4000" dirty="0"/>
          </a:p>
          <a:p>
            <a:pPr algn="just" defTabSz="442913">
              <a:tabLst>
                <a:tab pos="114300" algn="l"/>
                <a:tab pos="19030950" algn="l"/>
              </a:tabLst>
            </a:pPr>
            <a:r>
              <a:rPr lang="en-GB" sz="4000" dirty="0"/>
              <a:t>For motivation, perceived  competence and intrinsic motivation were also significant predictors for out-of-school club activities (Table 1).  This finding may suggest that as well as the influence of SES status, young people participate in out-of-school activity only when they think they are good enough and have a sense of enjoyment. </a:t>
            </a:r>
          </a:p>
          <a:p>
            <a:pPr algn="just" defTabSz="442913">
              <a:tabLst>
                <a:tab pos="114300" algn="l"/>
                <a:tab pos="19030950" algn="l"/>
              </a:tabLst>
            </a:pPr>
            <a:r>
              <a:rPr lang="en-GB" sz="4000" dirty="0"/>
              <a:t> </a:t>
            </a:r>
          </a:p>
          <a:p>
            <a:r>
              <a:rPr lang="en-GB" sz="4000" dirty="0"/>
              <a:t>For gender, the results show no differences between the frequency of boys and girls school club activities and out-of-school club activities.  This finding contradicts much of the research suggesting boys are more active in organised club based activities than girls. </a:t>
            </a:r>
          </a:p>
          <a:p>
            <a:endParaRPr lang="en-GB" sz="4000" dirty="0"/>
          </a:p>
          <a:p>
            <a:endParaRPr lang="en-GB" sz="6000" b="1" dirty="0">
              <a:solidFill>
                <a:schemeClr val="accent4">
                  <a:lumMod val="75000"/>
                </a:schemeClr>
              </a:solidFill>
            </a:endParaRPr>
          </a:p>
          <a:p>
            <a:endParaRPr lang="en-GB" sz="6000" b="1" dirty="0" smtClean="0">
              <a:solidFill>
                <a:schemeClr val="accent4">
                  <a:lumMod val="75000"/>
                </a:schemeClr>
              </a:solidFill>
            </a:endParaRPr>
          </a:p>
          <a:p>
            <a:endParaRPr lang="en-GB" sz="6000" b="1" dirty="0" smtClean="0">
              <a:solidFill>
                <a:schemeClr val="accent4">
                  <a:lumMod val="75000"/>
                </a:schemeClr>
              </a:solidFill>
            </a:endParaRPr>
          </a:p>
          <a:p>
            <a:pPr marL="742950"/>
            <a:endParaRPr lang="en-GB" sz="6000" b="1" dirty="0">
              <a:solidFill>
                <a:schemeClr val="accent4">
                  <a:lumMod val="75000"/>
                </a:schemeClr>
              </a:solidFill>
            </a:endParaRPr>
          </a:p>
          <a:p>
            <a:pPr marL="742950"/>
            <a:endParaRPr lang="en-GB" sz="6000" b="1" dirty="0" smtClean="0">
              <a:solidFill>
                <a:schemeClr val="accent4">
                  <a:lumMod val="75000"/>
                </a:schemeClr>
              </a:solidFill>
            </a:endParaRPr>
          </a:p>
          <a:p>
            <a:pPr marL="742950"/>
            <a:endParaRPr lang="en-GB" sz="6000" b="1" dirty="0">
              <a:solidFill>
                <a:schemeClr val="accent4">
                  <a:lumMod val="75000"/>
                </a:schemeClr>
              </a:solidFill>
            </a:endParaRPr>
          </a:p>
          <a:p>
            <a:pPr marL="742950"/>
            <a:endParaRPr lang="en-GB" sz="6000" b="1" dirty="0" smtClean="0">
              <a:solidFill>
                <a:schemeClr val="accent4">
                  <a:lumMod val="75000"/>
                </a:schemeClr>
              </a:solidFill>
            </a:endParaRPr>
          </a:p>
          <a:p>
            <a:pPr marL="742950"/>
            <a:endParaRPr lang="en-GB" sz="6000" b="1" dirty="0">
              <a:solidFill>
                <a:schemeClr val="accent4">
                  <a:lumMod val="75000"/>
                </a:schemeClr>
              </a:solidFill>
            </a:endParaRPr>
          </a:p>
          <a:p>
            <a:pPr marL="742950"/>
            <a:endParaRPr lang="en-GB" sz="6000" b="1" dirty="0" smtClean="0">
              <a:solidFill>
                <a:schemeClr val="accent4">
                  <a:lumMod val="75000"/>
                </a:schemeClr>
              </a:solidFill>
            </a:endParaRPr>
          </a:p>
          <a:p>
            <a:pPr marL="742950"/>
            <a:endParaRPr lang="en-GB" sz="6000" b="1" dirty="0">
              <a:solidFill>
                <a:schemeClr val="accent4">
                  <a:lumMod val="75000"/>
                </a:schemeClr>
              </a:solidFill>
            </a:endParaRPr>
          </a:p>
          <a:p>
            <a:pPr lvl="0"/>
            <a:r>
              <a:rPr lang="en-GB" sz="6000" b="1" dirty="0" smtClean="0">
                <a:solidFill>
                  <a:srgbClr val="FFC000">
                    <a:lumMod val="75000"/>
                  </a:srgbClr>
                </a:solidFill>
              </a:rPr>
              <a:t>Conclusion</a:t>
            </a:r>
            <a:endParaRPr lang="en-GB" sz="6000" b="1" dirty="0">
              <a:solidFill>
                <a:srgbClr val="FFC000">
                  <a:lumMod val="75000"/>
                </a:srgbClr>
              </a:solidFill>
            </a:endParaRPr>
          </a:p>
          <a:p>
            <a:pPr algn="just" defTabSz="442913">
              <a:tabLst>
                <a:tab pos="114300" algn="l"/>
                <a:tab pos="19030950" algn="l"/>
              </a:tabLst>
            </a:pPr>
            <a:r>
              <a:rPr lang="en-GB" sz="4000" dirty="0" smtClean="0"/>
              <a:t>These </a:t>
            </a:r>
            <a:r>
              <a:rPr lang="en-GB" sz="4000" dirty="0"/>
              <a:t>results suggest that it is important to address the practical challenges associated with low SES, as well as intervene to positively influence perceptions of competence and intrinsic motivation in order to help improve participation uptake in young people. </a:t>
            </a:r>
            <a:endParaRPr lang="en-GB" b="1" dirty="0">
              <a:solidFill>
                <a:schemeClr val="accent4">
                  <a:lumMod val="75000"/>
                </a:schemeClr>
              </a:solidFill>
            </a:endParaRPr>
          </a:p>
        </p:txBody>
      </p:sp>
      <p:sp>
        <p:nvSpPr>
          <p:cNvPr id="9" name="TextBox 8"/>
          <p:cNvSpPr txBox="1"/>
          <p:nvPr/>
        </p:nvSpPr>
        <p:spPr>
          <a:xfrm>
            <a:off x="0" y="189188"/>
            <a:ext cx="11830050" cy="40129704"/>
          </a:xfrm>
          <a:prstGeom prst="rect">
            <a:avLst/>
          </a:prstGeom>
          <a:noFill/>
          <a:ln>
            <a:noFill/>
          </a:ln>
        </p:spPr>
        <p:txBody>
          <a:bodyPr wrap="square" rtlCol="0">
            <a:spAutoFit/>
          </a:bodyPr>
          <a:lstStyle/>
          <a:p>
            <a:endParaRPr lang="en-GB" dirty="0" smtClean="0">
              <a:solidFill>
                <a:schemeClr val="accent4">
                  <a:lumMod val="75000"/>
                </a:schemeClr>
              </a:solidFill>
            </a:endParaRPr>
          </a:p>
          <a:p>
            <a:r>
              <a:rPr lang="en-GB" sz="7200" dirty="0">
                <a:solidFill>
                  <a:schemeClr val="accent4">
                    <a:lumMod val="75000"/>
                  </a:schemeClr>
                </a:solidFill>
              </a:rPr>
              <a:t> </a:t>
            </a:r>
            <a:r>
              <a:rPr lang="en-GB" sz="7200" dirty="0" smtClean="0">
                <a:solidFill>
                  <a:schemeClr val="accent4">
                    <a:lumMod val="75000"/>
                  </a:schemeClr>
                </a:solidFill>
              </a:rPr>
              <a:t> </a:t>
            </a:r>
          </a:p>
          <a:p>
            <a:endParaRPr lang="en-GB" sz="7200" b="1" dirty="0">
              <a:solidFill>
                <a:schemeClr val="accent4">
                  <a:lumMod val="75000"/>
                </a:schemeClr>
              </a:solidFill>
            </a:endParaRPr>
          </a:p>
          <a:p>
            <a:endParaRPr lang="en-GB" sz="7200" b="1" dirty="0" smtClean="0">
              <a:solidFill>
                <a:schemeClr val="accent4">
                  <a:lumMod val="75000"/>
                </a:schemeClr>
              </a:solidFill>
            </a:endParaRPr>
          </a:p>
          <a:p>
            <a:r>
              <a:rPr lang="en-GB" sz="6000" b="1" dirty="0" smtClean="0">
                <a:solidFill>
                  <a:schemeClr val="accent4">
                    <a:lumMod val="75000"/>
                  </a:schemeClr>
                </a:solidFill>
              </a:rPr>
              <a:t>  Introduction</a:t>
            </a:r>
          </a:p>
          <a:p>
            <a:endParaRPr lang="en-GB" dirty="0">
              <a:solidFill>
                <a:schemeClr val="accent4">
                  <a:lumMod val="75000"/>
                </a:schemeClr>
              </a:solidFill>
            </a:endParaRPr>
          </a:p>
          <a:p>
            <a:pPr marL="381000" algn="just"/>
            <a:r>
              <a:rPr lang="en-GB" sz="4000" dirty="0" smtClean="0"/>
              <a:t>Participation </a:t>
            </a:r>
            <a:r>
              <a:rPr lang="en-GB" sz="4000" dirty="0"/>
              <a:t>in sports is one of the more commonly referred to PA domains for young people and often used as a proxy for PA.  Subsequently, investigations of PA are frequently through involvement in sports and other structured club based activities. Research highlights that many children are not active enough, and within these domains certain groups have been shown to be at greater risk of leading sedentary lifestyles (</a:t>
            </a:r>
            <a:r>
              <a:rPr lang="en-GB" sz="4000" dirty="0" smtClean="0"/>
              <a:t>Craft</a:t>
            </a:r>
            <a:r>
              <a:rPr lang="en-GB" sz="4000" dirty="0"/>
              <a:t>, </a:t>
            </a:r>
            <a:r>
              <a:rPr lang="en-GB" sz="4000" dirty="0" smtClean="0"/>
              <a:t>Pfeiffer, &amp; Pivarniket, J. </a:t>
            </a:r>
            <a:r>
              <a:rPr lang="en-GB" sz="4000" dirty="0"/>
              <a:t>2003; Sportscotland, 2006; The Scottish Government, 2016).  For example, Vilhjalmsson and Kristjansdottir (2003) reported on PA in an organised sports club context and showed that more boys were active sports club participants than girls (57% vs. 44%).  More recently, Lämmle, Worth, and Bos (2012) investigated young people's (aged 6-17) socio-correlates of PA and physical fitness through their participation in sports clubs.  They found that children and adolescents from low SES backgrounds took part in less PA than those from higher SES backgrounds.  </a:t>
            </a:r>
            <a:endParaRPr lang="en-GB" sz="4000" dirty="0" smtClean="0"/>
          </a:p>
          <a:p>
            <a:pPr marL="381000"/>
            <a:endParaRPr lang="en-GB" sz="6000" b="1" dirty="0" smtClean="0">
              <a:solidFill>
                <a:schemeClr val="accent4">
                  <a:lumMod val="75000"/>
                </a:schemeClr>
              </a:solidFill>
            </a:endParaRPr>
          </a:p>
          <a:p>
            <a:pPr marL="457200"/>
            <a:r>
              <a:rPr lang="en-GB" sz="6000" b="1" dirty="0" smtClean="0">
                <a:solidFill>
                  <a:schemeClr val="accent4">
                    <a:lumMod val="75000"/>
                  </a:schemeClr>
                </a:solidFill>
              </a:rPr>
              <a:t>Aims </a:t>
            </a:r>
            <a:endParaRPr lang="en-GB" sz="6000" b="1" dirty="0">
              <a:solidFill>
                <a:schemeClr val="accent4">
                  <a:lumMod val="75000"/>
                </a:schemeClr>
              </a:solidFill>
            </a:endParaRPr>
          </a:p>
          <a:p>
            <a:pPr marL="514350" algn="just">
              <a:tabLst>
                <a:tab pos="10687050" algn="l"/>
              </a:tabLst>
            </a:pPr>
            <a:r>
              <a:rPr lang="en-GB" sz="4000" dirty="0"/>
              <a:t>Given the importance of promoting equal opportunities for young people to participate in sport, this study examined the differences in sport participation between gender and different socioeconomic groups within a Scottish context. Furthermore, the study investigated the importance of different predictors of sport participation including intrinsic </a:t>
            </a:r>
            <a:r>
              <a:rPr lang="en-GB" sz="4000" dirty="0" smtClean="0"/>
              <a:t>motivation (IM), </a:t>
            </a:r>
            <a:r>
              <a:rPr lang="en-GB" sz="4000" dirty="0"/>
              <a:t>perceived </a:t>
            </a:r>
            <a:r>
              <a:rPr lang="en-GB" sz="4000" dirty="0" smtClean="0"/>
              <a:t>competence (PC), self-determination (SD) </a:t>
            </a:r>
            <a:r>
              <a:rPr lang="en-GB" sz="4000" dirty="0"/>
              <a:t>as well as gender and socioeconomic status (SES</a:t>
            </a:r>
            <a:r>
              <a:rPr lang="en-GB" sz="4000" dirty="0" smtClean="0"/>
              <a:t>).</a:t>
            </a:r>
          </a:p>
          <a:p>
            <a:pPr algn="just"/>
            <a:endParaRPr lang="en-GB" sz="4800" dirty="0"/>
          </a:p>
          <a:p>
            <a:pPr marL="457200" algn="just"/>
            <a:r>
              <a:rPr lang="en-GB" sz="6000" b="1" dirty="0" smtClean="0">
                <a:solidFill>
                  <a:schemeClr val="accent4">
                    <a:lumMod val="75000"/>
                  </a:schemeClr>
                </a:solidFill>
              </a:rPr>
              <a:t>Method</a:t>
            </a:r>
            <a:r>
              <a:rPr lang="en-GB" sz="7200" b="1" dirty="0" smtClean="0">
                <a:solidFill>
                  <a:schemeClr val="accent4">
                    <a:lumMod val="75000"/>
                  </a:schemeClr>
                </a:solidFill>
              </a:rPr>
              <a:t> </a:t>
            </a:r>
            <a:endParaRPr lang="en-GB" sz="7200" b="1" dirty="0">
              <a:solidFill>
                <a:schemeClr val="accent4">
                  <a:lumMod val="75000"/>
                </a:schemeClr>
              </a:solidFill>
            </a:endParaRPr>
          </a:p>
          <a:p>
            <a:pPr marL="514350" algn="just"/>
            <a:r>
              <a:rPr lang="en-GB" sz="4000" dirty="0"/>
              <a:t>One hundred and thirty three young people (high and low SES) within Midlothian volunteered to take part.   Club participation was measured through frequency of weekly club activity sessions (Young People’s Questionnaire 2). IM was measured using the self-motivation inventory modified for children, PC was measured using the physical competence scale of the self-description questionnaire, and SD was measured using the locus of causality for exercise scale.  ANOVA was performed to examine the differences between gender and SES.  Multiple regression analyses were carried out to determine which of the five characteristics (gender, SES, IM, PC, SD) were important predictors of the frequency of weekly club activity sessions</a:t>
            </a:r>
            <a:r>
              <a:rPr lang="en-GB" sz="4000" dirty="0" smtClean="0"/>
              <a:t>.</a:t>
            </a:r>
            <a:endParaRPr lang="en-GB" dirty="0">
              <a:solidFill>
                <a:schemeClr val="accent4">
                  <a:lumMod val="75000"/>
                </a:schemeClr>
              </a:solidFill>
            </a:endParaRPr>
          </a:p>
          <a:p>
            <a:endParaRPr lang="en-GB" dirty="0" smtClean="0">
              <a:solidFill>
                <a:schemeClr val="accent4">
                  <a:lumMod val="75000"/>
                </a:schemeClr>
              </a:solidFill>
            </a:endParaRPr>
          </a:p>
          <a:p>
            <a:endParaRPr lang="en-GB" dirty="0">
              <a:solidFill>
                <a:schemeClr val="accent4">
                  <a:lumMod val="75000"/>
                </a:schemeClr>
              </a:solidFill>
            </a:endParaRP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001500" y="10665323"/>
            <a:ext cx="20397788" cy="6024777"/>
          </a:xfrm>
          <a:prstGeom prst="rect">
            <a:avLst/>
          </a:prstGeom>
        </p:spPr>
      </p:pic>
      <p:graphicFrame>
        <p:nvGraphicFramePr>
          <p:cNvPr id="24" name="Table 23"/>
          <p:cNvGraphicFramePr>
            <a:graphicFrameLocks noGrp="1"/>
          </p:cNvGraphicFramePr>
          <p:nvPr>
            <p:extLst>
              <p:ext uri="{D42A27DB-BD31-4B8C-83A1-F6EECF244321}">
                <p14:modId xmlns:p14="http://schemas.microsoft.com/office/powerpoint/2010/main" val="975831606"/>
              </p:ext>
            </p:extLst>
          </p:nvPr>
        </p:nvGraphicFramePr>
        <p:xfrm>
          <a:off x="12397154" y="26279613"/>
          <a:ext cx="9182099" cy="9077921"/>
        </p:xfrm>
        <a:graphic>
          <a:graphicData uri="http://schemas.openxmlformats.org/drawingml/2006/table">
            <a:tbl>
              <a:tblPr firstRow="1" firstCol="1" bandRow="1">
                <a:tableStyleId>{5C22544A-7EE6-4342-B048-85BDC9FD1C3A}</a:tableStyleId>
              </a:tblPr>
              <a:tblGrid>
                <a:gridCol w="3627093"/>
                <a:gridCol w="960690"/>
                <a:gridCol w="2297158"/>
                <a:gridCol w="2297158"/>
              </a:tblGrid>
              <a:tr h="881549">
                <a:tc gridSpan="4">
                  <a:txBody>
                    <a:bodyPr/>
                    <a:lstStyle/>
                    <a:p>
                      <a:pPr marL="1117600" marR="0" indent="-1117600">
                        <a:lnSpc>
                          <a:spcPct val="107000"/>
                        </a:lnSpc>
                        <a:spcBef>
                          <a:spcPts val="0"/>
                        </a:spcBef>
                        <a:spcAft>
                          <a:spcPts val="0"/>
                        </a:spcAft>
                        <a:tabLst/>
                      </a:pPr>
                      <a:r>
                        <a:rPr lang="en-GB" sz="2000" dirty="0">
                          <a:effectLst/>
                        </a:rPr>
                        <a:t>   </a:t>
                      </a:r>
                      <a:r>
                        <a:rPr lang="en-GB" sz="2000" dirty="0" smtClean="0">
                          <a:effectLst/>
                        </a:rPr>
                        <a:t>Table 1.  Results </a:t>
                      </a:r>
                      <a:r>
                        <a:rPr lang="en-GB" sz="2000" dirty="0">
                          <a:effectLst/>
                        </a:rPr>
                        <a:t>from the multiple regression analysis predicting frequency of </a:t>
                      </a:r>
                      <a:r>
                        <a:rPr lang="en-GB" sz="2000" dirty="0" smtClean="0">
                          <a:effectLst/>
                        </a:rPr>
                        <a:t>   weekly   club  activity </a:t>
                      </a:r>
                      <a:r>
                        <a:rPr lang="en-GB" sz="2000" dirty="0">
                          <a:effectLst/>
                        </a:rPr>
                        <a:t>sessions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hMerge="1">
                  <a:txBody>
                    <a:bodyPr/>
                    <a:lstStyle/>
                    <a:p>
                      <a:endParaRPr lang="en-GB"/>
                    </a:p>
                  </a:txBody>
                  <a:tcPr/>
                </a:tc>
                <a:tc hMerge="1">
                  <a:txBody>
                    <a:bodyPr/>
                    <a:lstStyle/>
                    <a:p>
                      <a:endParaRPr lang="en-GB"/>
                    </a:p>
                  </a:txBody>
                  <a:tcPr/>
                </a:tc>
              </a:tr>
              <a:tr h="519160">
                <a:tc>
                  <a:txBody>
                    <a:bodyPr/>
                    <a:lstStyle/>
                    <a:p>
                      <a:pPr marL="0" marR="0" algn="ctr">
                        <a:lnSpc>
                          <a:spcPct val="107000"/>
                        </a:lnSpc>
                        <a:spcBef>
                          <a:spcPts val="0"/>
                        </a:spcBef>
                        <a:spcAft>
                          <a:spcPts val="0"/>
                        </a:spcAft>
                      </a:pPr>
                      <a:r>
                        <a:rPr lang="en-GB" sz="2000" dirty="0">
                          <a:effectLst/>
                        </a:rPr>
                        <a:t>Predictor</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GB" sz="2000">
                          <a:effectLst/>
                        </a:rPr>
                        <a:t>B</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GB" sz="2000" dirty="0">
                          <a:effectLst/>
                        </a:rPr>
                        <a:t>SE</a:t>
                      </a:r>
                      <a:r>
                        <a:rPr lang="en-GB" sz="2000" baseline="-25000" dirty="0">
                          <a:effectLst/>
                        </a:rPr>
                        <a:t>B</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GB" sz="2000">
                          <a:effectLst/>
                          <a:sym typeface="Symbol" panose="05050102010706020507" pitchFamily="18" charset="2"/>
                        </a:rPr>
                        <a:t></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478486">
                <a:tc>
                  <a:txBody>
                    <a:bodyPr/>
                    <a:lstStyle/>
                    <a:p>
                      <a:pPr marL="0" marR="0">
                        <a:lnSpc>
                          <a:spcPct val="150000"/>
                        </a:lnSpc>
                        <a:spcBef>
                          <a:spcPts val="0"/>
                        </a:spcBef>
                        <a:spcAft>
                          <a:spcPts val="0"/>
                        </a:spcAft>
                      </a:pPr>
                      <a:r>
                        <a:rPr lang="en-GB" sz="2000" dirty="0">
                          <a:effectLst/>
                        </a:rPr>
                        <a:t>Total club activity sessions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GB" sz="2000">
                          <a:effectLst/>
                        </a:rPr>
                        <a:t> </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GB" sz="2000">
                          <a:effectLst/>
                        </a:rPr>
                        <a:t> </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GB" sz="2000">
                          <a:effectLst/>
                        </a:rPr>
                        <a:t> </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78486">
                <a:tc>
                  <a:txBody>
                    <a:bodyPr/>
                    <a:lstStyle/>
                    <a:p>
                      <a:pPr marL="0" marR="0">
                        <a:lnSpc>
                          <a:spcPct val="150000"/>
                        </a:lnSpc>
                        <a:spcBef>
                          <a:spcPts val="0"/>
                        </a:spcBef>
                        <a:spcAft>
                          <a:spcPts val="0"/>
                        </a:spcAft>
                      </a:pPr>
                      <a:r>
                        <a:rPr lang="en-GB" sz="2000" dirty="0">
                          <a:effectLst/>
                        </a:rPr>
                        <a:t>   Intercept</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-7.091</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1.580</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 </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78486">
                <a:tc>
                  <a:txBody>
                    <a:bodyPr/>
                    <a:lstStyle/>
                    <a:p>
                      <a:pPr marL="0" marR="0">
                        <a:lnSpc>
                          <a:spcPct val="150000"/>
                        </a:lnSpc>
                        <a:spcBef>
                          <a:spcPts val="0"/>
                        </a:spcBef>
                        <a:spcAft>
                          <a:spcPts val="0"/>
                        </a:spcAft>
                      </a:pPr>
                      <a:r>
                        <a:rPr lang="en-GB" sz="2000" dirty="0">
                          <a:solidFill>
                            <a:schemeClr val="bg1"/>
                          </a:solidFill>
                          <a:effectLst/>
                        </a:rPr>
                        <a:t>   SES</a:t>
                      </a:r>
                      <a:endParaRPr lang="en-GB"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dirty="0">
                          <a:solidFill>
                            <a:schemeClr val="tx1"/>
                          </a:solidFill>
                          <a:effectLst/>
                        </a:rPr>
                        <a:t>1.772</a:t>
                      </a:r>
                      <a:endParaRPr lang="en-GB"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dirty="0">
                          <a:solidFill>
                            <a:schemeClr val="tx1"/>
                          </a:solidFill>
                          <a:effectLst/>
                        </a:rPr>
                        <a:t>.415</a:t>
                      </a:r>
                      <a:endParaRPr lang="en-GB"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dirty="0">
                          <a:solidFill>
                            <a:schemeClr val="tx1"/>
                          </a:solidFill>
                          <a:effectLst/>
                        </a:rPr>
                        <a:t>.336*</a:t>
                      </a:r>
                      <a:endParaRPr lang="en-GB"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78486">
                <a:tc>
                  <a:txBody>
                    <a:bodyPr/>
                    <a:lstStyle/>
                    <a:p>
                      <a:pPr marL="0" marR="0">
                        <a:lnSpc>
                          <a:spcPct val="150000"/>
                        </a:lnSpc>
                        <a:spcBef>
                          <a:spcPts val="0"/>
                        </a:spcBef>
                        <a:spcAft>
                          <a:spcPts val="0"/>
                        </a:spcAft>
                      </a:pPr>
                      <a:r>
                        <a:rPr lang="en-GB" sz="2000" dirty="0">
                          <a:effectLst/>
                        </a:rPr>
                        <a:t>   Perceived competence</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dirty="0">
                          <a:effectLst/>
                        </a:rPr>
                        <a:t>.897</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.339</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.246*</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956972">
                <a:tc>
                  <a:txBody>
                    <a:bodyPr/>
                    <a:lstStyle/>
                    <a:p>
                      <a:pPr marL="0" marR="0">
                        <a:lnSpc>
                          <a:spcPct val="150000"/>
                        </a:lnSpc>
                        <a:spcBef>
                          <a:spcPts val="0"/>
                        </a:spcBef>
                        <a:spcAft>
                          <a:spcPts val="0"/>
                        </a:spcAft>
                      </a:pPr>
                      <a:r>
                        <a:rPr lang="en-GB" sz="2000" dirty="0">
                          <a:effectLst/>
                        </a:rPr>
                        <a:t>In-school club activity sessions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dirty="0">
                          <a:effectLst/>
                        </a:rPr>
                        <a:t>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dirty="0">
                          <a:effectLst/>
                        </a:rPr>
                        <a:t>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 </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78486">
                <a:tc>
                  <a:txBody>
                    <a:bodyPr/>
                    <a:lstStyle/>
                    <a:p>
                      <a:pPr marL="0" marR="0">
                        <a:lnSpc>
                          <a:spcPct val="150000"/>
                        </a:lnSpc>
                        <a:spcBef>
                          <a:spcPts val="0"/>
                        </a:spcBef>
                        <a:spcAft>
                          <a:spcPts val="0"/>
                        </a:spcAft>
                      </a:pPr>
                      <a:r>
                        <a:rPr lang="en-GB" sz="2000" dirty="0">
                          <a:effectLst/>
                        </a:rPr>
                        <a:t>   Intercept</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-2.097</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dirty="0">
                          <a:effectLst/>
                        </a:rPr>
                        <a:t>1.315</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 </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78486">
                <a:tc>
                  <a:txBody>
                    <a:bodyPr/>
                    <a:lstStyle/>
                    <a:p>
                      <a:pPr marL="0" marR="0">
                        <a:lnSpc>
                          <a:spcPct val="150000"/>
                        </a:lnSpc>
                        <a:spcBef>
                          <a:spcPts val="0"/>
                        </a:spcBef>
                        <a:spcAft>
                          <a:spcPts val="0"/>
                        </a:spcAft>
                      </a:pPr>
                      <a:r>
                        <a:rPr lang="en-GB" sz="2000" dirty="0">
                          <a:solidFill>
                            <a:schemeClr val="accent4"/>
                          </a:solidFill>
                          <a:effectLst/>
                        </a:rPr>
                        <a:t>   SES</a:t>
                      </a:r>
                      <a:endParaRPr lang="en-GB" sz="2000"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dirty="0">
                          <a:solidFill>
                            <a:schemeClr val="accent4"/>
                          </a:solidFill>
                          <a:effectLst/>
                        </a:rPr>
                        <a:t>.815</a:t>
                      </a:r>
                      <a:endParaRPr lang="en-GB" sz="2000"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dirty="0">
                          <a:solidFill>
                            <a:schemeClr val="accent4"/>
                          </a:solidFill>
                          <a:effectLst/>
                        </a:rPr>
                        <a:t>.345</a:t>
                      </a:r>
                      <a:endParaRPr lang="en-GB" sz="2000"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dirty="0">
                          <a:solidFill>
                            <a:schemeClr val="accent4"/>
                          </a:solidFill>
                          <a:effectLst/>
                        </a:rPr>
                        <a:t>.212*</a:t>
                      </a:r>
                      <a:endParaRPr lang="en-GB" sz="2000"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956972">
                <a:tc>
                  <a:txBody>
                    <a:bodyPr/>
                    <a:lstStyle/>
                    <a:p>
                      <a:pPr marL="0" marR="0">
                        <a:lnSpc>
                          <a:spcPct val="150000"/>
                        </a:lnSpc>
                        <a:spcBef>
                          <a:spcPts val="0"/>
                        </a:spcBef>
                        <a:spcAft>
                          <a:spcPts val="0"/>
                        </a:spcAft>
                      </a:pPr>
                      <a:r>
                        <a:rPr lang="en-GB" sz="2000">
                          <a:effectLst/>
                        </a:rPr>
                        <a:t>Out-of-school club activity sessions </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dirty="0">
                          <a:effectLst/>
                        </a:rPr>
                        <a:t>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dirty="0">
                          <a:effectLst/>
                        </a:rPr>
                        <a:t>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dirty="0">
                          <a:effectLst/>
                        </a:rPr>
                        <a:t>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78486">
                <a:tc>
                  <a:txBody>
                    <a:bodyPr/>
                    <a:lstStyle/>
                    <a:p>
                      <a:pPr marL="0" marR="0">
                        <a:lnSpc>
                          <a:spcPct val="150000"/>
                        </a:lnSpc>
                        <a:spcBef>
                          <a:spcPts val="0"/>
                        </a:spcBef>
                        <a:spcAft>
                          <a:spcPts val="0"/>
                        </a:spcAft>
                      </a:pPr>
                      <a:r>
                        <a:rPr lang="en-GB" sz="2000">
                          <a:effectLst/>
                        </a:rPr>
                        <a:t>   Intercept</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dirty="0">
                          <a:effectLst/>
                        </a:rPr>
                        <a:t>-4.995</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dirty="0">
                          <a:effectLst/>
                        </a:rPr>
                        <a:t>1.120</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dirty="0">
                          <a:effectLst/>
                        </a:rPr>
                        <a:t>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78486">
                <a:tc>
                  <a:txBody>
                    <a:bodyPr/>
                    <a:lstStyle/>
                    <a:p>
                      <a:pPr marL="0" marR="0">
                        <a:lnSpc>
                          <a:spcPct val="150000"/>
                        </a:lnSpc>
                        <a:spcBef>
                          <a:spcPts val="0"/>
                        </a:spcBef>
                        <a:spcAft>
                          <a:spcPts val="0"/>
                        </a:spcAft>
                      </a:pPr>
                      <a:r>
                        <a:rPr lang="en-GB" sz="2000" dirty="0">
                          <a:solidFill>
                            <a:schemeClr val="accent4"/>
                          </a:solidFill>
                          <a:effectLst/>
                        </a:rPr>
                        <a:t>   SES</a:t>
                      </a:r>
                      <a:endParaRPr lang="en-GB" sz="2000"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dirty="0">
                          <a:solidFill>
                            <a:schemeClr val="accent4"/>
                          </a:solidFill>
                          <a:effectLst/>
                        </a:rPr>
                        <a:t>.957</a:t>
                      </a:r>
                      <a:endParaRPr lang="en-GB" sz="2000"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dirty="0">
                          <a:solidFill>
                            <a:schemeClr val="accent4"/>
                          </a:solidFill>
                          <a:effectLst/>
                        </a:rPr>
                        <a:t>.294</a:t>
                      </a:r>
                      <a:endParaRPr lang="en-GB" sz="2000"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dirty="0">
                          <a:solidFill>
                            <a:schemeClr val="accent4"/>
                          </a:solidFill>
                          <a:effectLst/>
                        </a:rPr>
                        <a:t>.265*</a:t>
                      </a:r>
                      <a:endParaRPr lang="en-GB" sz="2000"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78486">
                <a:tc>
                  <a:txBody>
                    <a:bodyPr/>
                    <a:lstStyle/>
                    <a:p>
                      <a:pPr marL="0" marR="0">
                        <a:lnSpc>
                          <a:spcPct val="150000"/>
                        </a:lnSpc>
                        <a:spcBef>
                          <a:spcPts val="0"/>
                        </a:spcBef>
                        <a:spcAft>
                          <a:spcPts val="0"/>
                        </a:spcAft>
                      </a:pPr>
                      <a:r>
                        <a:rPr lang="en-GB" sz="2000" dirty="0">
                          <a:solidFill>
                            <a:schemeClr val="accent4"/>
                          </a:solidFill>
                          <a:effectLst/>
                        </a:rPr>
                        <a:t>   Intrinsic motivation</a:t>
                      </a:r>
                      <a:endParaRPr lang="en-GB" sz="2000"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dirty="0">
                          <a:solidFill>
                            <a:schemeClr val="accent4"/>
                          </a:solidFill>
                          <a:effectLst/>
                        </a:rPr>
                        <a:t>.549</a:t>
                      </a:r>
                      <a:endParaRPr lang="en-GB" sz="2000"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dirty="0">
                          <a:solidFill>
                            <a:schemeClr val="accent4"/>
                          </a:solidFill>
                          <a:effectLst/>
                        </a:rPr>
                        <a:t>.253</a:t>
                      </a:r>
                      <a:endParaRPr lang="en-GB" sz="2000"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dirty="0">
                          <a:solidFill>
                            <a:schemeClr val="accent4"/>
                          </a:solidFill>
                          <a:effectLst/>
                        </a:rPr>
                        <a:t>.180*</a:t>
                      </a:r>
                      <a:endParaRPr lang="en-GB" sz="2000"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78486">
                <a:tc>
                  <a:txBody>
                    <a:bodyPr/>
                    <a:lstStyle/>
                    <a:p>
                      <a:pPr marL="0" marR="0">
                        <a:lnSpc>
                          <a:spcPct val="150000"/>
                        </a:lnSpc>
                        <a:spcBef>
                          <a:spcPts val="0"/>
                        </a:spcBef>
                        <a:spcAft>
                          <a:spcPts val="0"/>
                        </a:spcAft>
                      </a:pPr>
                      <a:r>
                        <a:rPr lang="en-GB" sz="2000" dirty="0">
                          <a:solidFill>
                            <a:schemeClr val="accent4"/>
                          </a:solidFill>
                          <a:effectLst/>
                        </a:rPr>
                        <a:t>   Perceived competence</a:t>
                      </a:r>
                      <a:endParaRPr lang="en-GB" sz="2000"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dirty="0">
                          <a:solidFill>
                            <a:schemeClr val="accent4"/>
                          </a:solidFill>
                          <a:effectLst/>
                        </a:rPr>
                        <a:t>.521</a:t>
                      </a:r>
                      <a:endParaRPr lang="en-GB" sz="2000"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dirty="0">
                          <a:solidFill>
                            <a:schemeClr val="accent4"/>
                          </a:solidFill>
                          <a:effectLst/>
                        </a:rPr>
                        <a:t>.240</a:t>
                      </a:r>
                      <a:endParaRPr lang="en-GB" sz="2000"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dirty="0">
                          <a:solidFill>
                            <a:schemeClr val="accent4"/>
                          </a:solidFill>
                          <a:effectLst/>
                        </a:rPr>
                        <a:t>.209*</a:t>
                      </a:r>
                      <a:endParaRPr lang="en-GB" sz="2000"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44806">
                <a:tc gridSpan="4">
                  <a:txBody>
                    <a:bodyPr/>
                    <a:lstStyle/>
                    <a:p>
                      <a:pPr marL="0" marR="0">
                        <a:lnSpc>
                          <a:spcPct val="107000"/>
                        </a:lnSpc>
                        <a:spcBef>
                          <a:spcPts val="0"/>
                        </a:spcBef>
                        <a:spcAft>
                          <a:spcPts val="0"/>
                        </a:spcAft>
                      </a:pPr>
                      <a:r>
                        <a:rPr lang="en-GB" sz="2000" dirty="0">
                          <a:effectLst/>
                        </a:rPr>
                        <a:t>Note.  * = statistical significance at p &lt; .05; B = unstandardized regression coefficient; SE</a:t>
                      </a:r>
                      <a:r>
                        <a:rPr lang="en-GB" sz="2000" baseline="-25000" dirty="0">
                          <a:effectLst/>
                        </a:rPr>
                        <a:t>B</a:t>
                      </a:r>
                      <a:r>
                        <a:rPr lang="en-GB" sz="2000" dirty="0">
                          <a:effectLst/>
                        </a:rPr>
                        <a:t> = standard error of coefficient; </a:t>
                      </a:r>
                      <a:r>
                        <a:rPr lang="en-GB" sz="2000" dirty="0">
                          <a:effectLst/>
                          <a:sym typeface="Symbol" panose="05050102010706020507" pitchFamily="18" charset="2"/>
                        </a:rPr>
                        <a:t></a:t>
                      </a:r>
                      <a:r>
                        <a:rPr lang="en-GB" sz="2000" dirty="0">
                          <a:effectLst/>
                        </a:rPr>
                        <a:t> = standardized coefficient.  </a:t>
                      </a:r>
                    </a:p>
                    <a:p>
                      <a:pPr marL="0" marR="0">
                        <a:lnSpc>
                          <a:spcPct val="107000"/>
                        </a:lnSpc>
                        <a:spcBef>
                          <a:spcPts val="0"/>
                        </a:spcBef>
                        <a:spcAft>
                          <a:spcPts val="0"/>
                        </a:spcAft>
                      </a:pPr>
                      <a:r>
                        <a:rPr lang="en-GB" sz="2000" dirty="0">
                          <a:effectLst/>
                        </a:rPr>
                        <a:t>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hMerge="1">
                  <a:txBody>
                    <a:bodyPr/>
                    <a:lstStyle/>
                    <a:p>
                      <a:endParaRPr lang="en-GB"/>
                    </a:p>
                  </a:txBody>
                  <a:tcPr/>
                </a:tc>
                <a:tc hMerge="1">
                  <a:txBody>
                    <a:bodyPr/>
                    <a:lstStyle/>
                    <a:p>
                      <a:endParaRPr lang="en-GB"/>
                    </a:p>
                  </a:txBody>
                  <a:tcPr/>
                </a:tc>
              </a:tr>
            </a:tbl>
          </a:graphicData>
        </a:graphic>
      </p:graphicFrame>
      <p:graphicFrame>
        <p:nvGraphicFramePr>
          <p:cNvPr id="25" name="Table 24"/>
          <p:cNvGraphicFramePr>
            <a:graphicFrameLocks noGrp="1"/>
          </p:cNvGraphicFramePr>
          <p:nvPr>
            <p:extLst>
              <p:ext uri="{D42A27DB-BD31-4B8C-83A1-F6EECF244321}">
                <p14:modId xmlns:p14="http://schemas.microsoft.com/office/powerpoint/2010/main" val="3348997214"/>
              </p:ext>
            </p:extLst>
          </p:nvPr>
        </p:nvGraphicFramePr>
        <p:xfrm>
          <a:off x="22200394" y="26279613"/>
          <a:ext cx="9467061" cy="9044688"/>
        </p:xfrm>
        <a:graphic>
          <a:graphicData uri="http://schemas.openxmlformats.org/drawingml/2006/table">
            <a:tbl>
              <a:tblPr firstRow="1" firstCol="1" bandRow="1">
                <a:tableStyleId>{5C22544A-7EE6-4342-B048-85BDC9FD1C3A}</a:tableStyleId>
              </a:tblPr>
              <a:tblGrid>
                <a:gridCol w="3623289"/>
                <a:gridCol w="973962"/>
                <a:gridCol w="973962"/>
                <a:gridCol w="973962"/>
                <a:gridCol w="973962"/>
                <a:gridCol w="973962"/>
                <a:gridCol w="973962"/>
              </a:tblGrid>
              <a:tr h="145622">
                <a:tc gridSpan="7">
                  <a:txBody>
                    <a:bodyPr/>
                    <a:lstStyle/>
                    <a:p>
                      <a:pPr marL="1250950" marR="0" indent="-966788">
                        <a:spcBef>
                          <a:spcPts val="0"/>
                        </a:spcBef>
                        <a:spcAft>
                          <a:spcPts val="0"/>
                        </a:spcAft>
                        <a:tabLst/>
                      </a:pPr>
                      <a:r>
                        <a:rPr lang="en-GB" sz="2000" baseline="0" dirty="0" smtClean="0">
                          <a:effectLst/>
                        </a:rPr>
                        <a:t>Table 2.  </a:t>
                      </a:r>
                      <a:r>
                        <a:rPr lang="en-GB" sz="2000" dirty="0" smtClean="0">
                          <a:effectLst/>
                        </a:rPr>
                        <a:t>Mean </a:t>
                      </a:r>
                      <a:r>
                        <a:rPr lang="en-GB" sz="2000" dirty="0">
                          <a:effectLst/>
                        </a:rPr>
                        <a:t>sources for participants weekly club activity sessions and      </a:t>
                      </a:r>
                      <a:r>
                        <a:rPr lang="en-GB" sz="2000" dirty="0" smtClean="0">
                          <a:effectLst/>
                        </a:rPr>
                        <a:t>motivational</a:t>
                      </a:r>
                      <a:r>
                        <a:rPr lang="en-GB" sz="2000" baseline="0" dirty="0" smtClean="0">
                          <a:effectLst/>
                        </a:rPr>
                        <a:t> </a:t>
                      </a:r>
                      <a:r>
                        <a:rPr lang="en-GB" sz="2000" dirty="0" smtClean="0">
                          <a:effectLst/>
                        </a:rPr>
                        <a:t>factors </a:t>
                      </a:r>
                      <a:r>
                        <a:rPr lang="en-GB" sz="2000" dirty="0">
                          <a:effectLst/>
                        </a:rPr>
                        <a:t>by gender and SES</a:t>
                      </a:r>
                    </a:p>
                    <a:p>
                      <a:pPr marL="737870" marR="0" indent="-800100">
                        <a:spcBef>
                          <a:spcPts val="0"/>
                        </a:spcBef>
                        <a:spcAft>
                          <a:spcPts val="0"/>
                        </a:spcAft>
                      </a:pPr>
                      <a:r>
                        <a:rPr lang="en-GB" sz="2000" dirty="0">
                          <a:effectLst/>
                        </a:rPr>
                        <a:t> </a:t>
                      </a:r>
                      <a:endParaRPr lang="en-GB"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562813">
                <a:tc>
                  <a:txBody>
                    <a:bodyPr/>
                    <a:lstStyle/>
                    <a:p>
                      <a:pPr marL="0" marR="0">
                        <a:spcBef>
                          <a:spcPts val="0"/>
                        </a:spcBef>
                        <a:spcAft>
                          <a:spcPts val="0"/>
                        </a:spcAft>
                      </a:pPr>
                      <a:r>
                        <a:rPr lang="en-GB" sz="2000" dirty="0">
                          <a:effectLst/>
                        </a:rPr>
                        <a:t> </a:t>
                      </a:r>
                      <a:endParaRPr lang="en-GB"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2000">
                          <a:effectLst/>
                        </a:rPr>
                        <a:t>OCAS</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GB" sz="2000">
                          <a:effectLst/>
                        </a:rPr>
                        <a:t>SCAS</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GB" sz="2000">
                          <a:effectLst/>
                        </a:rPr>
                        <a:t>OSCAS</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GB" sz="2000">
                          <a:effectLst/>
                        </a:rPr>
                        <a:t>IM</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GB" sz="2000">
                          <a:effectLst/>
                        </a:rPr>
                        <a:t>PC</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GB" sz="2000">
                          <a:effectLst/>
                        </a:rPr>
                        <a:t>SD</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799077">
                <a:tc>
                  <a:txBody>
                    <a:bodyPr/>
                    <a:lstStyle/>
                    <a:p>
                      <a:pPr marL="0" marR="0">
                        <a:lnSpc>
                          <a:spcPct val="150000"/>
                        </a:lnSpc>
                        <a:spcBef>
                          <a:spcPts val="0"/>
                        </a:spcBef>
                        <a:spcAft>
                          <a:spcPts val="0"/>
                        </a:spcAft>
                      </a:pPr>
                      <a:r>
                        <a:rPr lang="en-GB" sz="2000">
                          <a:effectLst/>
                        </a:rPr>
                        <a:t>Gender</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N = 133</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N = 133</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N = 133</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N = 133</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N = 133</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N = 133</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401580">
                <a:tc>
                  <a:txBody>
                    <a:bodyPr/>
                    <a:lstStyle/>
                    <a:p>
                      <a:pPr marL="0" marR="0">
                        <a:lnSpc>
                          <a:spcPct val="150000"/>
                        </a:lnSpc>
                        <a:spcBef>
                          <a:spcPts val="0"/>
                        </a:spcBef>
                        <a:spcAft>
                          <a:spcPts val="0"/>
                        </a:spcAft>
                      </a:pPr>
                      <a:r>
                        <a:rPr lang="en-GB" sz="2000" dirty="0">
                          <a:effectLst/>
                        </a:rPr>
                        <a:t>  Boys</a:t>
                      </a:r>
                      <a:endParaRPr lang="en-GB"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dirty="0">
                          <a:effectLst/>
                        </a:rPr>
                        <a:t>2.77</a:t>
                      </a:r>
                      <a:endParaRPr lang="en-GB"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dirty="0">
                          <a:effectLst/>
                        </a:rPr>
                        <a:t>1.31</a:t>
                      </a:r>
                      <a:endParaRPr lang="en-GB"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1.45</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3.50</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3.69</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3.74</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401580">
                <a:tc>
                  <a:txBody>
                    <a:bodyPr/>
                    <a:lstStyle/>
                    <a:p>
                      <a:pPr marL="0" marR="0">
                        <a:lnSpc>
                          <a:spcPct val="150000"/>
                        </a:lnSpc>
                        <a:spcBef>
                          <a:spcPts val="0"/>
                        </a:spcBef>
                        <a:spcAft>
                          <a:spcPts val="0"/>
                        </a:spcAft>
                      </a:pPr>
                      <a:r>
                        <a:rPr lang="en-GB" sz="2000" dirty="0">
                          <a:effectLst/>
                        </a:rPr>
                        <a:t>  Girls</a:t>
                      </a:r>
                      <a:endParaRPr lang="en-GB"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3.25</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1.47</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dirty="0">
                          <a:effectLst/>
                        </a:rPr>
                        <a:t>1.76</a:t>
                      </a:r>
                      <a:endParaRPr lang="en-GB"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dirty="0">
                          <a:effectLst/>
                        </a:rPr>
                        <a:t>3.49</a:t>
                      </a:r>
                      <a:endParaRPr lang="en-GB"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dirty="0">
                          <a:effectLst/>
                        </a:rPr>
                        <a:t>3.51</a:t>
                      </a:r>
                      <a:endParaRPr lang="en-GB"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dirty="0">
                          <a:effectLst/>
                        </a:rPr>
                        <a:t>3.81</a:t>
                      </a:r>
                      <a:endParaRPr lang="en-GB"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401580">
                <a:tc>
                  <a:txBody>
                    <a:bodyPr/>
                    <a:lstStyle/>
                    <a:p>
                      <a:pPr marL="57150" marR="0" indent="-57150">
                        <a:lnSpc>
                          <a:spcPct val="150000"/>
                        </a:lnSpc>
                        <a:spcBef>
                          <a:spcPts val="0"/>
                        </a:spcBef>
                        <a:spcAft>
                          <a:spcPts val="0"/>
                        </a:spcAft>
                      </a:pPr>
                      <a:r>
                        <a:rPr lang="en-GB" sz="2000">
                          <a:effectLst/>
                        </a:rPr>
                        <a:t>  F value </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0.134</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0.002</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0.218</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0.167</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2.170</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0.019</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401580">
                <a:tc>
                  <a:txBody>
                    <a:bodyPr/>
                    <a:lstStyle/>
                    <a:p>
                      <a:pPr marL="0" marR="0">
                        <a:lnSpc>
                          <a:spcPct val="150000"/>
                        </a:lnSpc>
                        <a:spcBef>
                          <a:spcPts val="0"/>
                        </a:spcBef>
                        <a:spcAft>
                          <a:spcPts val="0"/>
                        </a:spcAft>
                      </a:pPr>
                      <a:r>
                        <a:rPr lang="en-GB" sz="2000">
                          <a:effectLst/>
                        </a:rPr>
                        <a:t>  Effect size</a:t>
                      </a:r>
                      <a:r>
                        <a:rPr lang="en-GB" sz="2000" baseline="30000">
                          <a:effectLst/>
                        </a:rPr>
                        <a:t>a</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0.001</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0.000</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0.002</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0.001</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0.017</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0.000</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799077">
                <a:tc>
                  <a:txBody>
                    <a:bodyPr/>
                    <a:lstStyle/>
                    <a:p>
                      <a:pPr marL="0" marR="0">
                        <a:lnSpc>
                          <a:spcPct val="150000"/>
                        </a:lnSpc>
                        <a:spcBef>
                          <a:spcPts val="0"/>
                        </a:spcBef>
                        <a:spcAft>
                          <a:spcPts val="0"/>
                        </a:spcAft>
                      </a:pPr>
                      <a:r>
                        <a:rPr lang="en-GB" sz="2000">
                          <a:effectLst/>
                        </a:rPr>
                        <a:t>SES</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N = 133</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N = 133</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N = 133</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N = 133</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N = 133</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N = 133</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401580">
                <a:tc>
                  <a:txBody>
                    <a:bodyPr/>
                    <a:lstStyle/>
                    <a:p>
                      <a:pPr marL="0" marR="0">
                        <a:lnSpc>
                          <a:spcPct val="150000"/>
                        </a:lnSpc>
                        <a:spcBef>
                          <a:spcPts val="0"/>
                        </a:spcBef>
                        <a:spcAft>
                          <a:spcPts val="0"/>
                        </a:spcAft>
                      </a:pPr>
                      <a:r>
                        <a:rPr lang="en-GB" sz="2000">
                          <a:effectLst/>
                        </a:rPr>
                        <a:t>  Low</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1.76</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0.85</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0.91</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3.46</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3.52</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3.54</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401580">
                <a:tc>
                  <a:txBody>
                    <a:bodyPr/>
                    <a:lstStyle/>
                    <a:p>
                      <a:pPr marL="0" marR="0">
                        <a:lnSpc>
                          <a:spcPct val="150000"/>
                        </a:lnSpc>
                        <a:spcBef>
                          <a:spcPts val="0"/>
                        </a:spcBef>
                        <a:spcAft>
                          <a:spcPts val="0"/>
                        </a:spcAft>
                      </a:pPr>
                      <a:r>
                        <a:rPr lang="en-GB" sz="2000" dirty="0">
                          <a:solidFill>
                            <a:schemeClr val="tx1"/>
                          </a:solidFill>
                          <a:effectLst/>
                        </a:rPr>
                        <a:t>  </a:t>
                      </a:r>
                      <a:r>
                        <a:rPr lang="en-GB" sz="2000" dirty="0">
                          <a:solidFill>
                            <a:schemeClr val="bg1"/>
                          </a:solidFill>
                          <a:effectLst/>
                        </a:rPr>
                        <a:t>High</a:t>
                      </a:r>
                      <a:endParaRPr lang="en-GB"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baseline="0" dirty="0">
                          <a:solidFill>
                            <a:schemeClr val="tx1"/>
                          </a:solidFill>
                          <a:effectLst/>
                        </a:rPr>
                        <a:t>3.87*</a:t>
                      </a:r>
                      <a:endParaRPr lang="en-GB" sz="2000" baseline="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baseline="0" dirty="0">
                          <a:solidFill>
                            <a:schemeClr val="tx1"/>
                          </a:solidFill>
                          <a:effectLst/>
                        </a:rPr>
                        <a:t>1.77*</a:t>
                      </a:r>
                      <a:endParaRPr lang="en-GB" sz="2000" baseline="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baseline="0" dirty="0">
                          <a:solidFill>
                            <a:schemeClr val="tx1"/>
                          </a:solidFill>
                          <a:effectLst/>
                        </a:rPr>
                        <a:t>2.10*</a:t>
                      </a:r>
                      <a:endParaRPr lang="en-GB" sz="2000" baseline="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baseline="0" dirty="0">
                          <a:solidFill>
                            <a:schemeClr val="tx1"/>
                          </a:solidFill>
                          <a:effectLst/>
                        </a:rPr>
                        <a:t>3.51</a:t>
                      </a:r>
                      <a:endParaRPr lang="en-GB" sz="2000" baseline="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baseline="0" dirty="0">
                          <a:solidFill>
                            <a:schemeClr val="tx1"/>
                          </a:solidFill>
                          <a:effectLst/>
                        </a:rPr>
                        <a:t>3.65</a:t>
                      </a:r>
                      <a:endParaRPr lang="en-GB" sz="2000" baseline="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baseline="0" dirty="0">
                          <a:solidFill>
                            <a:schemeClr val="tx1"/>
                          </a:solidFill>
                          <a:effectLst/>
                        </a:rPr>
                        <a:t>3.94*</a:t>
                      </a:r>
                      <a:endParaRPr lang="en-GB" sz="2000" baseline="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799077">
                <a:tc>
                  <a:txBody>
                    <a:bodyPr/>
                    <a:lstStyle/>
                    <a:p>
                      <a:pPr marL="57150" marR="0" indent="-57150">
                        <a:lnSpc>
                          <a:spcPct val="150000"/>
                        </a:lnSpc>
                        <a:spcBef>
                          <a:spcPts val="0"/>
                        </a:spcBef>
                        <a:spcAft>
                          <a:spcPts val="0"/>
                        </a:spcAft>
                      </a:pPr>
                      <a:r>
                        <a:rPr lang="en-GB" sz="2000">
                          <a:effectLst/>
                        </a:rPr>
                        <a:t>  F value</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23.511</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dirty="0">
                          <a:effectLst/>
                        </a:rPr>
                        <a:t>7.609</a:t>
                      </a:r>
                      <a:endParaRPr lang="en-GB"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dirty="0">
                          <a:effectLst/>
                        </a:rPr>
                        <a:t>14.944</a:t>
                      </a:r>
                      <a:endParaRPr lang="en-GB"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dirty="0">
                          <a:effectLst/>
                        </a:rPr>
                        <a:t>0.335</a:t>
                      </a:r>
                      <a:endParaRPr lang="en-GB"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1.696</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11.179</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401580">
                <a:tc>
                  <a:txBody>
                    <a:bodyPr/>
                    <a:lstStyle/>
                    <a:p>
                      <a:pPr marL="0" marR="0">
                        <a:lnSpc>
                          <a:spcPct val="150000"/>
                        </a:lnSpc>
                        <a:spcBef>
                          <a:spcPts val="0"/>
                        </a:spcBef>
                        <a:spcAft>
                          <a:spcPts val="0"/>
                        </a:spcAft>
                      </a:pPr>
                      <a:r>
                        <a:rPr lang="en-GB" sz="2000">
                          <a:effectLst/>
                        </a:rPr>
                        <a:t>  Effect size</a:t>
                      </a:r>
                      <a:r>
                        <a:rPr lang="en-GB" sz="2000" baseline="30000">
                          <a:effectLst/>
                        </a:rPr>
                        <a:t>a</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0.154</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0.056</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0.104</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0.003</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0.013</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GB" sz="2000">
                          <a:effectLst/>
                        </a:rPr>
                        <a:t>0.080</a:t>
                      </a:r>
                      <a:endParaRPr lang="en-GB"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1969844">
                <a:tc gridSpan="7">
                  <a:txBody>
                    <a:bodyPr/>
                    <a:lstStyle/>
                    <a:p>
                      <a:pPr marL="0" marR="0">
                        <a:spcBef>
                          <a:spcPts val="0"/>
                        </a:spcBef>
                        <a:spcAft>
                          <a:spcPts val="0"/>
                        </a:spcAft>
                      </a:pPr>
                      <a:r>
                        <a:rPr lang="en-GB" sz="2000" dirty="0">
                          <a:effectLst/>
                        </a:rPr>
                        <a:t>Note.  SES = Socioeconomic Status, OCAS = Overall (SCAS + OSCAS) Club Activity Sessions, SCAS = School Club Activity Sessions, OSCAS = Out-of-School Activity Sessions, IM = Intrinsic Motivation, PC = Perceived Competence, SD = Self-Determination, * = significant difference at the p &lt; .05 level, a = </a:t>
                      </a:r>
                      <a:r>
                        <a:rPr lang="en-GB" sz="2000" dirty="0">
                          <a:effectLst/>
                          <a:sym typeface="Symbol" panose="05050102010706020507" pitchFamily="18" charset="2"/>
                        </a:rPr>
                        <a:t></a:t>
                      </a:r>
                      <a:r>
                        <a:rPr lang="en-GB" sz="2000" dirty="0">
                          <a:effectLst/>
                        </a:rPr>
                        <a:t>2.</a:t>
                      </a:r>
                    </a:p>
                    <a:p>
                      <a:pPr marL="0" marR="0">
                        <a:spcBef>
                          <a:spcPts val="0"/>
                        </a:spcBef>
                        <a:spcAft>
                          <a:spcPts val="0"/>
                        </a:spcAft>
                      </a:pPr>
                      <a:r>
                        <a:rPr lang="en-GB" sz="2000" dirty="0">
                          <a:effectLst/>
                        </a:rPr>
                        <a:t> </a:t>
                      </a:r>
                    </a:p>
                    <a:p>
                      <a:pPr marL="0" marR="0">
                        <a:spcBef>
                          <a:spcPts val="0"/>
                        </a:spcBef>
                        <a:spcAft>
                          <a:spcPts val="0"/>
                        </a:spcAft>
                      </a:pPr>
                      <a:r>
                        <a:rPr lang="en-GB" sz="2000" dirty="0">
                          <a:effectLst/>
                        </a:rPr>
                        <a:t> </a:t>
                      </a:r>
                      <a:endParaRPr lang="en-GB"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bl>
          </a:graphicData>
        </a:graphic>
      </p:graphicFrame>
      <p:sp>
        <p:nvSpPr>
          <p:cNvPr id="2" name="TextBox 1"/>
          <p:cNvSpPr txBox="1"/>
          <p:nvPr/>
        </p:nvSpPr>
        <p:spPr>
          <a:xfrm>
            <a:off x="449943" y="38324664"/>
            <a:ext cx="27084722" cy="4524315"/>
          </a:xfrm>
          <a:prstGeom prst="rect">
            <a:avLst/>
          </a:prstGeom>
          <a:noFill/>
        </p:spPr>
        <p:txBody>
          <a:bodyPr wrap="none" rtlCol="0">
            <a:spAutoFit/>
          </a:bodyPr>
          <a:lstStyle/>
          <a:p>
            <a:r>
              <a:rPr lang="en-GB" sz="3200" b="1" dirty="0" smtClean="0"/>
              <a:t>References</a:t>
            </a:r>
          </a:p>
          <a:p>
            <a:pPr marL="877888" indent="-877888"/>
            <a:r>
              <a:rPr lang="en-GB" sz="3200" dirty="0" smtClean="0"/>
              <a:t>Craft</a:t>
            </a:r>
            <a:r>
              <a:rPr lang="en-GB" sz="3200" dirty="0"/>
              <a:t>, L., Pfeiffer, K., </a:t>
            </a:r>
            <a:r>
              <a:rPr lang="en-GB" sz="3200" dirty="0" smtClean="0"/>
              <a:t>&amp; </a:t>
            </a:r>
            <a:r>
              <a:rPr lang="en-GB" sz="3200" dirty="0"/>
              <a:t>Pivarnik, J. (2003). Predictors of Physical Competence in Adolescent Girls.  Journal of Youth and Adolescence, 32(6), 431-438. </a:t>
            </a:r>
            <a:endParaRPr lang="en-GB" sz="3200" dirty="0" smtClean="0"/>
          </a:p>
          <a:p>
            <a:r>
              <a:rPr lang="en-GB" sz="3200" dirty="0" smtClean="0"/>
              <a:t>doi:10.1023/A:1025986318306.</a:t>
            </a:r>
          </a:p>
          <a:p>
            <a:r>
              <a:rPr lang="en-GB" sz="3200" dirty="0" err="1"/>
              <a:t>Lämmle</a:t>
            </a:r>
            <a:r>
              <a:rPr lang="en-GB" sz="3200" dirty="0"/>
              <a:t>, L., Worth, A., &amp; </a:t>
            </a:r>
            <a:r>
              <a:rPr lang="en-GB" sz="3200" dirty="0" err="1"/>
              <a:t>Bös</a:t>
            </a:r>
            <a:r>
              <a:rPr lang="en-GB" sz="3200" dirty="0"/>
              <a:t>, K. (2012).  Socio-Demographic Correlates of Physical Activity and Physical Fitness in German Children and Adolescents. </a:t>
            </a:r>
            <a:endParaRPr lang="en-GB" sz="3200" dirty="0" smtClean="0"/>
          </a:p>
          <a:p>
            <a:r>
              <a:rPr lang="en-GB" sz="3200" dirty="0" smtClean="0"/>
              <a:t>European </a:t>
            </a:r>
            <a:r>
              <a:rPr lang="en-GB" sz="3200" dirty="0"/>
              <a:t>Journal of Public Health, 22(6), 880-884.</a:t>
            </a:r>
          </a:p>
          <a:p>
            <a:r>
              <a:rPr lang="en-GB" sz="3200" dirty="0" smtClean="0"/>
              <a:t>Sportscotland </a:t>
            </a:r>
            <a:r>
              <a:rPr lang="en-GB" sz="3200" dirty="0"/>
              <a:t>(2003).  Active Schools.  Retrieved from </a:t>
            </a:r>
            <a:r>
              <a:rPr lang="en-GB" sz="3200" dirty="0">
                <a:hlinkClick r:id="rId5"/>
              </a:rPr>
              <a:t>http://</a:t>
            </a:r>
            <a:r>
              <a:rPr lang="en-GB" sz="3200" dirty="0" smtClean="0">
                <a:hlinkClick r:id="rId5"/>
              </a:rPr>
              <a:t>www.sportscotland.org.uk/Documents/Annual_reports?AnnualReport2002_2003.pdf</a:t>
            </a:r>
            <a:endParaRPr lang="en-GB" sz="3200" dirty="0" smtClean="0"/>
          </a:p>
          <a:p>
            <a:r>
              <a:rPr lang="en-GB" sz="3200" dirty="0" smtClean="0"/>
              <a:t>The </a:t>
            </a:r>
            <a:r>
              <a:rPr lang="en-GB" sz="3200" dirty="0"/>
              <a:t>Scottish Government. (2016). The Scottish Health Survey. (Volume 1: Main Report).  Retrieved from </a:t>
            </a:r>
            <a:r>
              <a:rPr lang="en-GB" sz="3200" dirty="0">
                <a:hlinkClick r:id="rId6"/>
              </a:rPr>
              <a:t>http://</a:t>
            </a:r>
            <a:r>
              <a:rPr lang="en-GB" sz="3200" dirty="0" smtClean="0">
                <a:hlinkClick r:id="rId6"/>
              </a:rPr>
              <a:t>www.gov.scot/Publications/2016/09/2764/332592</a:t>
            </a:r>
            <a:endParaRPr lang="en-GB" sz="3200" dirty="0" smtClean="0"/>
          </a:p>
          <a:p>
            <a:r>
              <a:rPr lang="en-GB" sz="3200" dirty="0" err="1"/>
              <a:t>Vilhjalmsson</a:t>
            </a:r>
            <a:r>
              <a:rPr lang="en-GB" sz="3200" dirty="0"/>
              <a:t>, R., &amp; Kristjansdottis, G. (2003).  Gender Differences in Physical Activity in Older Children and Adolescents: The Central Role of Organized Sport</a:t>
            </a:r>
            <a:r>
              <a:rPr lang="en-GB" sz="3200" dirty="0" smtClean="0"/>
              <a:t>.</a:t>
            </a:r>
          </a:p>
          <a:p>
            <a:r>
              <a:rPr lang="en-GB" sz="3200" dirty="0" smtClean="0"/>
              <a:t>Social </a:t>
            </a:r>
            <a:r>
              <a:rPr lang="en-GB" sz="3200" dirty="0"/>
              <a:t>Science and Medicine, 56, 363-374</a:t>
            </a:r>
            <a:r>
              <a:rPr lang="en-GB" sz="3200" dirty="0" smtClean="0"/>
              <a:t>.</a:t>
            </a:r>
            <a:endParaRPr lang="en-GB" sz="3600" dirty="0"/>
          </a:p>
        </p:txBody>
      </p:sp>
    </p:spTree>
    <p:extLst>
      <p:ext uri="{BB962C8B-B14F-4D97-AF65-F5344CB8AC3E}">
        <p14:creationId xmlns:p14="http://schemas.microsoft.com/office/powerpoint/2010/main" val="16773591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315</TotalTime>
  <Words>1131</Words>
  <Application>Microsoft Office PowerPoint</Application>
  <PresentationFormat>Custom</PresentationFormat>
  <Paragraphs>190</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Symbol</vt:lpstr>
      <vt:lpstr>Times New Roman</vt:lpstr>
      <vt:lpstr>Office Theme</vt:lpstr>
      <vt:lpstr>PowerPoint Presentation</vt:lpstr>
    </vt:vector>
  </TitlesOfParts>
  <Company>Edinburgh Napier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Young, Steven</dc:creator>
  <cp:lastModifiedBy>Gibson, Lyn</cp:lastModifiedBy>
  <cp:revision>32</cp:revision>
  <dcterms:created xsi:type="dcterms:W3CDTF">2017-09-15T13:42:59Z</dcterms:created>
  <dcterms:modified xsi:type="dcterms:W3CDTF">2018-04-18T10:13:07Z</dcterms:modified>
</cp:coreProperties>
</file>